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4108"/>
  </p:normalViewPr>
  <p:slideViewPr>
    <p:cSldViewPr snapToGrid="0">
      <p:cViewPr varScale="1">
        <p:scale>
          <a:sx n="96" d="100"/>
          <a:sy n="96" d="100"/>
        </p:scale>
        <p:origin x="1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C3DDD-FD5D-491E-97B2-A63031E2395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479BF8-BBDF-4FE1-A859-9B6BD458F4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Created categories of apartments for rent  based on the number of bedroom and bathroom for each unit.</a:t>
          </a:r>
        </a:p>
      </dgm:t>
    </dgm:pt>
    <dgm:pt modelId="{EFC976D7-7383-47AD-89F2-8993BA57970C}" type="parTrans" cxnId="{45F7A749-59CB-425F-A32C-853720CB0BDE}">
      <dgm:prSet/>
      <dgm:spPr/>
      <dgm:t>
        <a:bodyPr/>
        <a:lstStyle/>
        <a:p>
          <a:endParaRPr lang="en-US"/>
        </a:p>
      </dgm:t>
    </dgm:pt>
    <dgm:pt modelId="{1EA20F23-88B7-4491-A1CE-90AE3AD925F1}" type="sibTrans" cxnId="{45F7A749-59CB-425F-A32C-853720CB0BDE}">
      <dgm:prSet/>
      <dgm:spPr/>
      <dgm:t>
        <a:bodyPr/>
        <a:lstStyle/>
        <a:p>
          <a:endParaRPr lang="en-US"/>
        </a:p>
      </dgm:t>
    </dgm:pt>
    <dgm:pt modelId="{EA0A2D2A-CDD6-4764-8C6E-B409314545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Broke down the amenities column into 4 distinct categories of amenities based on the number of occurrence (i.e. outdoor, sports, luxury, convenience ) and added 4 new column to the dataset.</a:t>
          </a:r>
        </a:p>
      </dgm:t>
    </dgm:pt>
    <dgm:pt modelId="{98CCCA6D-2F1F-4404-A4E8-1E4BC79D6A11}" type="parTrans" cxnId="{F50A46B9-AC34-478B-897F-76DEBA5C87DB}">
      <dgm:prSet/>
      <dgm:spPr/>
      <dgm:t>
        <a:bodyPr/>
        <a:lstStyle/>
        <a:p>
          <a:endParaRPr lang="en-US"/>
        </a:p>
      </dgm:t>
    </dgm:pt>
    <dgm:pt modelId="{462F00F9-B17C-4BEA-837D-06D3F77E21D9}" type="sibTrans" cxnId="{F50A46B9-AC34-478B-897F-76DEBA5C87DB}">
      <dgm:prSet/>
      <dgm:spPr/>
      <dgm:t>
        <a:bodyPr/>
        <a:lstStyle/>
        <a:p>
          <a:endParaRPr lang="en-US"/>
        </a:p>
      </dgm:t>
    </dgm:pt>
    <dgm:pt modelId="{C7E9C96D-8F79-4C4C-965F-95433B84A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Normalized the price column (converted weekly listings into monthly rental prices)</a:t>
          </a:r>
        </a:p>
      </dgm:t>
    </dgm:pt>
    <dgm:pt modelId="{1811EADB-7B67-4648-8E3B-75804DAD7FDE}" type="parTrans" cxnId="{5B2E4F56-4F67-4649-8D07-EB47813EDCBD}">
      <dgm:prSet/>
      <dgm:spPr/>
      <dgm:t>
        <a:bodyPr/>
        <a:lstStyle/>
        <a:p>
          <a:endParaRPr lang="en-US"/>
        </a:p>
      </dgm:t>
    </dgm:pt>
    <dgm:pt modelId="{A5C9BA0B-48D0-4438-B26A-4B53C6085230}" type="sibTrans" cxnId="{5B2E4F56-4F67-4649-8D07-EB47813EDCBD}">
      <dgm:prSet/>
      <dgm:spPr/>
      <dgm:t>
        <a:bodyPr/>
        <a:lstStyle/>
        <a:p>
          <a:endParaRPr lang="en-US"/>
        </a:p>
      </dgm:t>
    </dgm:pt>
    <dgm:pt modelId="{5A8EE7B9-388F-43FD-B907-6957AD7064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Created a feature </a:t>
          </a:r>
          <a:r>
            <a:rPr lang="en-US" dirty="0" err="1"/>
            <a:t>dataframe</a:t>
          </a:r>
          <a:endParaRPr lang="en-US" dirty="0"/>
        </a:p>
      </dgm:t>
    </dgm:pt>
    <dgm:pt modelId="{FB29B744-429C-4615-92A9-B446F3DA3384}" type="parTrans" cxnId="{3A19E5CB-E505-452F-AC6B-6B8E2F8CF50F}">
      <dgm:prSet/>
      <dgm:spPr/>
      <dgm:t>
        <a:bodyPr/>
        <a:lstStyle/>
        <a:p>
          <a:endParaRPr lang="en-US"/>
        </a:p>
      </dgm:t>
    </dgm:pt>
    <dgm:pt modelId="{D4A010B2-C8B7-4C55-A4D2-E6DEFF7CEB6A}" type="sibTrans" cxnId="{3A19E5CB-E505-452F-AC6B-6B8E2F8CF50F}">
      <dgm:prSet/>
      <dgm:spPr/>
      <dgm:t>
        <a:bodyPr/>
        <a:lstStyle/>
        <a:p>
          <a:endParaRPr lang="en-US"/>
        </a:p>
      </dgm:t>
    </dgm:pt>
    <dgm:pt modelId="{CD75EEBB-5C77-41DA-8BAD-580DA75BB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encoding techniques to transform Boolean data such as “has Photo” or “has fee”</a:t>
          </a:r>
        </a:p>
      </dgm:t>
    </dgm:pt>
    <dgm:pt modelId="{B34AE69E-3BBD-44EE-8D0D-1BE1AA60D804}" type="parTrans" cxnId="{420997E9-8F77-43B8-9F30-372C085E5693}">
      <dgm:prSet/>
      <dgm:spPr/>
      <dgm:t>
        <a:bodyPr/>
        <a:lstStyle/>
        <a:p>
          <a:endParaRPr lang="en-US"/>
        </a:p>
      </dgm:t>
    </dgm:pt>
    <dgm:pt modelId="{6B8FC2AC-1C4A-450B-B522-9A37593BC620}" type="sibTrans" cxnId="{420997E9-8F77-43B8-9F30-372C085E5693}">
      <dgm:prSet/>
      <dgm:spPr/>
      <dgm:t>
        <a:bodyPr/>
        <a:lstStyle/>
        <a:p>
          <a:endParaRPr lang="en-US"/>
        </a:p>
      </dgm:t>
    </dgm:pt>
    <dgm:pt modelId="{21962CC7-935B-45A9-B447-0EDEF4AE5A35}" type="pres">
      <dgm:prSet presAssocID="{2C1C3DDD-FD5D-491E-97B2-A63031E23958}" presName="root" presStyleCnt="0">
        <dgm:presLayoutVars>
          <dgm:dir/>
          <dgm:resizeHandles val="exact"/>
        </dgm:presLayoutVars>
      </dgm:prSet>
      <dgm:spPr/>
    </dgm:pt>
    <dgm:pt modelId="{656A873D-8C26-8E48-8383-5B86960F1787}" type="pres">
      <dgm:prSet presAssocID="{8E479BF8-BBDF-4FE1-A859-9B6BD458F46C}" presName="compNode" presStyleCnt="0"/>
      <dgm:spPr/>
    </dgm:pt>
    <dgm:pt modelId="{52A8C70B-566F-6A4A-89E4-72A1E17057D0}" type="pres">
      <dgm:prSet presAssocID="{8E479BF8-BBDF-4FE1-A859-9B6BD458F46C}" presName="iconRect" presStyleLbl="node1" presStyleIdx="0" presStyleCnt="2" custScaleX="71540" custScaleY="72201"/>
      <dgm:spPr/>
    </dgm:pt>
    <dgm:pt modelId="{DF08B2C0-C155-364B-B15A-2AD3D1E1ABE3}" type="pres">
      <dgm:prSet presAssocID="{8E479BF8-BBDF-4FE1-A859-9B6BD458F46C}" presName="iconSpace" presStyleCnt="0"/>
      <dgm:spPr/>
    </dgm:pt>
    <dgm:pt modelId="{4B7059F2-2C95-E246-995D-5414503528A9}" type="pres">
      <dgm:prSet presAssocID="{8E479BF8-BBDF-4FE1-A859-9B6BD458F46C}" presName="parTx" presStyleLbl="revTx" presStyleIdx="0" presStyleCnt="4">
        <dgm:presLayoutVars>
          <dgm:chMax val="0"/>
          <dgm:chPref val="0"/>
        </dgm:presLayoutVars>
      </dgm:prSet>
      <dgm:spPr/>
    </dgm:pt>
    <dgm:pt modelId="{B4B53D4C-0E96-6A45-8798-215598B10F91}" type="pres">
      <dgm:prSet presAssocID="{8E479BF8-BBDF-4FE1-A859-9B6BD458F46C}" presName="txSpace" presStyleCnt="0"/>
      <dgm:spPr/>
    </dgm:pt>
    <dgm:pt modelId="{673046D9-FD96-ED47-A719-EA43D48B748E}" type="pres">
      <dgm:prSet presAssocID="{8E479BF8-BBDF-4FE1-A859-9B6BD458F46C}" presName="desTx" presStyleLbl="revTx" presStyleIdx="1" presStyleCnt="4">
        <dgm:presLayoutVars/>
      </dgm:prSet>
      <dgm:spPr/>
    </dgm:pt>
    <dgm:pt modelId="{B5DA54E1-3A9C-3940-BB08-0067583140C0}" type="pres">
      <dgm:prSet presAssocID="{1EA20F23-88B7-4491-A1CE-90AE3AD925F1}" presName="sibTrans" presStyleCnt="0"/>
      <dgm:spPr/>
    </dgm:pt>
    <dgm:pt modelId="{58D8FF72-31F2-BD4C-902A-5460490C91D8}" type="pres">
      <dgm:prSet presAssocID="{5A8EE7B9-388F-43FD-B907-6957AD70643C}" presName="compNode" presStyleCnt="0"/>
      <dgm:spPr/>
    </dgm:pt>
    <dgm:pt modelId="{12B8A684-18E9-6448-A26C-AB2AAE0FCB00}" type="pres">
      <dgm:prSet presAssocID="{5A8EE7B9-388F-43FD-B907-6957AD70643C}" presName="iconRect" presStyleLbl="node1" presStyleIdx="1" presStyleCnt="2" custScaleX="22803" custScaleY="27970"/>
      <dgm:spPr/>
    </dgm:pt>
    <dgm:pt modelId="{54064B96-98EA-1A4B-A7A8-8BD5E5D1DAFA}" type="pres">
      <dgm:prSet presAssocID="{5A8EE7B9-388F-43FD-B907-6957AD70643C}" presName="iconSpace" presStyleCnt="0"/>
      <dgm:spPr/>
    </dgm:pt>
    <dgm:pt modelId="{6BA43826-D591-554F-ACE5-BCE79F1E8AF1}" type="pres">
      <dgm:prSet presAssocID="{5A8EE7B9-388F-43FD-B907-6957AD70643C}" presName="parTx" presStyleLbl="revTx" presStyleIdx="2" presStyleCnt="4">
        <dgm:presLayoutVars>
          <dgm:chMax val="0"/>
          <dgm:chPref val="0"/>
        </dgm:presLayoutVars>
      </dgm:prSet>
      <dgm:spPr/>
    </dgm:pt>
    <dgm:pt modelId="{965E3B00-72E8-8747-A742-EA0BE36CF9EC}" type="pres">
      <dgm:prSet presAssocID="{5A8EE7B9-388F-43FD-B907-6957AD70643C}" presName="txSpace" presStyleCnt="0"/>
      <dgm:spPr/>
    </dgm:pt>
    <dgm:pt modelId="{EC56F3E9-AD44-CC42-9A99-B0CFB801747D}" type="pres">
      <dgm:prSet presAssocID="{5A8EE7B9-388F-43FD-B907-6957AD70643C}" presName="desTx" presStyleLbl="revTx" presStyleIdx="3" presStyleCnt="4">
        <dgm:presLayoutVars/>
      </dgm:prSet>
      <dgm:spPr/>
    </dgm:pt>
  </dgm:ptLst>
  <dgm:cxnLst>
    <dgm:cxn modelId="{89EAF60A-881D-9848-B7C7-4E68F3670E55}" type="presOf" srcId="{8E479BF8-BBDF-4FE1-A859-9B6BD458F46C}" destId="{4B7059F2-2C95-E246-995D-5414503528A9}" srcOrd="0" destOrd="0" presId="urn:microsoft.com/office/officeart/2018/5/layout/CenteredIconLabelDescriptionList"/>
    <dgm:cxn modelId="{45F7A749-59CB-425F-A32C-853720CB0BDE}" srcId="{2C1C3DDD-FD5D-491E-97B2-A63031E23958}" destId="{8E479BF8-BBDF-4FE1-A859-9B6BD458F46C}" srcOrd="0" destOrd="0" parTransId="{EFC976D7-7383-47AD-89F2-8993BA57970C}" sibTransId="{1EA20F23-88B7-4491-A1CE-90AE3AD925F1}"/>
    <dgm:cxn modelId="{5B2E4F56-4F67-4649-8D07-EB47813EDCBD}" srcId="{8E479BF8-BBDF-4FE1-A859-9B6BD458F46C}" destId="{C7E9C96D-8F79-4C4C-965F-95433B84ABCD}" srcOrd="1" destOrd="0" parTransId="{1811EADB-7B67-4648-8E3B-75804DAD7FDE}" sibTransId="{A5C9BA0B-48D0-4438-B26A-4B53C6085230}"/>
    <dgm:cxn modelId="{F95A065B-8248-D346-9BB1-6E10ED32C284}" type="presOf" srcId="{EA0A2D2A-CDD6-4764-8C6E-B409314545CE}" destId="{673046D9-FD96-ED47-A719-EA43D48B748E}" srcOrd="0" destOrd="0" presId="urn:microsoft.com/office/officeart/2018/5/layout/CenteredIconLabelDescriptionList"/>
    <dgm:cxn modelId="{E0652B8B-8518-4E1D-8A88-9B9BE088EA66}" type="presOf" srcId="{2C1C3DDD-FD5D-491E-97B2-A63031E23958}" destId="{21962CC7-935B-45A9-B447-0EDEF4AE5A35}" srcOrd="0" destOrd="0" presId="urn:microsoft.com/office/officeart/2018/5/layout/CenteredIconLabelDescriptionList"/>
    <dgm:cxn modelId="{334D47AE-ABE9-F04F-A307-AE64D15F73D4}" type="presOf" srcId="{C7E9C96D-8F79-4C4C-965F-95433B84ABCD}" destId="{673046D9-FD96-ED47-A719-EA43D48B748E}" srcOrd="0" destOrd="1" presId="urn:microsoft.com/office/officeart/2018/5/layout/CenteredIconLabelDescriptionList"/>
    <dgm:cxn modelId="{F50A46B9-AC34-478B-897F-76DEBA5C87DB}" srcId="{8E479BF8-BBDF-4FE1-A859-9B6BD458F46C}" destId="{EA0A2D2A-CDD6-4764-8C6E-B409314545CE}" srcOrd="0" destOrd="0" parTransId="{98CCCA6D-2F1F-4404-A4E8-1E4BC79D6A11}" sibTransId="{462F00F9-B17C-4BEA-837D-06D3F77E21D9}"/>
    <dgm:cxn modelId="{CA4AA0C6-52DC-D04A-87FB-BCF31034A402}" type="presOf" srcId="{5A8EE7B9-388F-43FD-B907-6957AD70643C}" destId="{6BA43826-D591-554F-ACE5-BCE79F1E8AF1}" srcOrd="0" destOrd="0" presId="urn:microsoft.com/office/officeart/2018/5/layout/CenteredIconLabelDescriptionList"/>
    <dgm:cxn modelId="{3A19E5CB-E505-452F-AC6B-6B8E2F8CF50F}" srcId="{2C1C3DDD-FD5D-491E-97B2-A63031E23958}" destId="{5A8EE7B9-388F-43FD-B907-6957AD70643C}" srcOrd="1" destOrd="0" parTransId="{FB29B744-429C-4615-92A9-B446F3DA3384}" sibTransId="{D4A010B2-C8B7-4C55-A4D2-E6DEFF7CEB6A}"/>
    <dgm:cxn modelId="{420997E9-8F77-43B8-9F30-372C085E5693}" srcId="{5A8EE7B9-388F-43FD-B907-6957AD70643C}" destId="{CD75EEBB-5C77-41DA-8BAD-580DA75BBCD9}" srcOrd="0" destOrd="0" parTransId="{B34AE69E-3BBD-44EE-8D0D-1BE1AA60D804}" sibTransId="{6B8FC2AC-1C4A-450B-B522-9A37593BC620}"/>
    <dgm:cxn modelId="{624C4BED-1714-044B-9DFB-E19E98961B35}" type="presOf" srcId="{CD75EEBB-5C77-41DA-8BAD-580DA75BBCD9}" destId="{EC56F3E9-AD44-CC42-9A99-B0CFB801747D}" srcOrd="0" destOrd="0" presId="urn:microsoft.com/office/officeart/2018/5/layout/CenteredIconLabelDescriptionList"/>
    <dgm:cxn modelId="{F5134561-1C85-F34C-80F6-AA4A08315214}" type="presParOf" srcId="{21962CC7-935B-45A9-B447-0EDEF4AE5A35}" destId="{656A873D-8C26-8E48-8383-5B86960F1787}" srcOrd="0" destOrd="0" presId="urn:microsoft.com/office/officeart/2018/5/layout/CenteredIconLabelDescriptionList"/>
    <dgm:cxn modelId="{E85282FA-F152-584F-A651-E00250CB4B1F}" type="presParOf" srcId="{656A873D-8C26-8E48-8383-5B86960F1787}" destId="{52A8C70B-566F-6A4A-89E4-72A1E17057D0}" srcOrd="0" destOrd="0" presId="urn:microsoft.com/office/officeart/2018/5/layout/CenteredIconLabelDescriptionList"/>
    <dgm:cxn modelId="{9B38DB00-C533-9944-8F59-AEAD766346A7}" type="presParOf" srcId="{656A873D-8C26-8E48-8383-5B86960F1787}" destId="{DF08B2C0-C155-364B-B15A-2AD3D1E1ABE3}" srcOrd="1" destOrd="0" presId="urn:microsoft.com/office/officeart/2018/5/layout/CenteredIconLabelDescriptionList"/>
    <dgm:cxn modelId="{4AB7AF70-313B-E34F-AE36-F597B60F8B57}" type="presParOf" srcId="{656A873D-8C26-8E48-8383-5B86960F1787}" destId="{4B7059F2-2C95-E246-995D-5414503528A9}" srcOrd="2" destOrd="0" presId="urn:microsoft.com/office/officeart/2018/5/layout/CenteredIconLabelDescriptionList"/>
    <dgm:cxn modelId="{84CC8053-F391-154C-B07C-175FE5CA2422}" type="presParOf" srcId="{656A873D-8C26-8E48-8383-5B86960F1787}" destId="{B4B53D4C-0E96-6A45-8798-215598B10F91}" srcOrd="3" destOrd="0" presId="urn:microsoft.com/office/officeart/2018/5/layout/CenteredIconLabelDescriptionList"/>
    <dgm:cxn modelId="{95D55049-4885-A447-9357-E0B468989F86}" type="presParOf" srcId="{656A873D-8C26-8E48-8383-5B86960F1787}" destId="{673046D9-FD96-ED47-A719-EA43D48B748E}" srcOrd="4" destOrd="0" presId="urn:microsoft.com/office/officeart/2018/5/layout/CenteredIconLabelDescriptionList"/>
    <dgm:cxn modelId="{A138B661-FAFF-CF43-9D9F-86ABD1775FD2}" type="presParOf" srcId="{21962CC7-935B-45A9-B447-0EDEF4AE5A35}" destId="{B5DA54E1-3A9C-3940-BB08-0067583140C0}" srcOrd="1" destOrd="0" presId="urn:microsoft.com/office/officeart/2018/5/layout/CenteredIconLabelDescriptionList"/>
    <dgm:cxn modelId="{A2BFA19B-BEF4-0B41-8740-C75F4C67BCAE}" type="presParOf" srcId="{21962CC7-935B-45A9-B447-0EDEF4AE5A35}" destId="{58D8FF72-31F2-BD4C-902A-5460490C91D8}" srcOrd="2" destOrd="0" presId="urn:microsoft.com/office/officeart/2018/5/layout/CenteredIconLabelDescriptionList"/>
    <dgm:cxn modelId="{551677A8-6FAC-864B-8B21-2C66BEAE79FB}" type="presParOf" srcId="{58D8FF72-31F2-BD4C-902A-5460490C91D8}" destId="{12B8A684-18E9-6448-A26C-AB2AAE0FCB00}" srcOrd="0" destOrd="0" presId="urn:microsoft.com/office/officeart/2018/5/layout/CenteredIconLabelDescriptionList"/>
    <dgm:cxn modelId="{F50D2286-F474-EF4B-BCE7-C675B23898B2}" type="presParOf" srcId="{58D8FF72-31F2-BD4C-902A-5460490C91D8}" destId="{54064B96-98EA-1A4B-A7A8-8BD5E5D1DAFA}" srcOrd="1" destOrd="0" presId="urn:microsoft.com/office/officeart/2018/5/layout/CenteredIconLabelDescriptionList"/>
    <dgm:cxn modelId="{99A80E7A-6318-854D-B0EB-37CE2E31E32A}" type="presParOf" srcId="{58D8FF72-31F2-BD4C-902A-5460490C91D8}" destId="{6BA43826-D591-554F-ACE5-BCE79F1E8AF1}" srcOrd="2" destOrd="0" presId="urn:microsoft.com/office/officeart/2018/5/layout/CenteredIconLabelDescriptionList"/>
    <dgm:cxn modelId="{87001D25-EC5C-724C-8514-C3D419289C1B}" type="presParOf" srcId="{58D8FF72-31F2-BD4C-902A-5460490C91D8}" destId="{965E3B00-72E8-8747-A742-EA0BE36CF9EC}" srcOrd="3" destOrd="0" presId="urn:microsoft.com/office/officeart/2018/5/layout/CenteredIconLabelDescriptionList"/>
    <dgm:cxn modelId="{EA5CE250-0911-6E4E-9DDC-94F13C00397E}" type="presParOf" srcId="{58D8FF72-31F2-BD4C-902A-5460490C91D8}" destId="{EC56F3E9-AD44-CC42-9A99-B0CFB801747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8C70B-566F-6A4A-89E4-72A1E17057D0}">
      <dsp:nvSpPr>
        <dsp:cNvPr id="0" name=""/>
        <dsp:cNvSpPr/>
      </dsp:nvSpPr>
      <dsp:spPr>
        <a:xfrm>
          <a:off x="1879747" y="1232719"/>
          <a:ext cx="773837" cy="7882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059F2-2C95-E246-995D-5414503528A9}">
      <dsp:nvSpPr>
        <dsp:cNvPr id="0" name=""/>
        <dsp:cNvSpPr/>
      </dsp:nvSpPr>
      <dsp:spPr>
        <a:xfrm>
          <a:off x="108775" y="2271861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Created categories of apartments for rent  based on the number of bedroom and bathroom for each unit.</a:t>
          </a:r>
        </a:p>
      </dsp:txBody>
      <dsp:txXfrm>
        <a:off x="108775" y="2271861"/>
        <a:ext cx="4315781" cy="647367"/>
      </dsp:txXfrm>
    </dsp:sp>
    <dsp:sp modelId="{673046D9-FD96-ED47-A719-EA43D48B748E}">
      <dsp:nvSpPr>
        <dsp:cNvPr id="0" name=""/>
        <dsp:cNvSpPr/>
      </dsp:nvSpPr>
      <dsp:spPr>
        <a:xfrm>
          <a:off x="108775" y="2965367"/>
          <a:ext cx="4315781" cy="1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Broke down the amenities column into 4 distinct categories of amenities based on the number of occurrence (i.e. outdoor, sports, luxury, convenience ) and added 4 new column to the dataset.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Normalized the price column (converted weekly listings into monthly rental prices)</a:t>
          </a:r>
        </a:p>
      </dsp:txBody>
      <dsp:txXfrm>
        <a:off x="108775" y="2965367"/>
        <a:ext cx="4315781" cy="1639"/>
      </dsp:txXfrm>
    </dsp:sp>
    <dsp:sp modelId="{12B8A684-18E9-6448-A26C-AB2AAE0FCB00}">
      <dsp:nvSpPr>
        <dsp:cNvPr id="0" name=""/>
        <dsp:cNvSpPr/>
      </dsp:nvSpPr>
      <dsp:spPr>
        <a:xfrm>
          <a:off x="7298398" y="1567392"/>
          <a:ext cx="78620" cy="1182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43826-D591-554F-ACE5-BCE79F1E8AF1}">
      <dsp:nvSpPr>
        <dsp:cNvPr id="0" name=""/>
        <dsp:cNvSpPr/>
      </dsp:nvSpPr>
      <dsp:spPr>
        <a:xfrm>
          <a:off x="5179818" y="1937188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Created a feature </a:t>
          </a:r>
          <a:r>
            <a:rPr lang="en-US" sz="1400" kern="1200" dirty="0" err="1"/>
            <a:t>dataframe</a:t>
          </a:r>
          <a:endParaRPr lang="en-US" sz="1400" kern="1200" dirty="0"/>
        </a:p>
      </dsp:txBody>
      <dsp:txXfrm>
        <a:off x="5179818" y="1937188"/>
        <a:ext cx="4315781" cy="647367"/>
      </dsp:txXfrm>
    </dsp:sp>
    <dsp:sp modelId="{EC56F3E9-AD44-CC42-9A99-B0CFB801747D}">
      <dsp:nvSpPr>
        <dsp:cNvPr id="0" name=""/>
        <dsp:cNvSpPr/>
      </dsp:nvSpPr>
      <dsp:spPr>
        <a:xfrm>
          <a:off x="5179818" y="2630695"/>
          <a:ext cx="4315781" cy="1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encoding techniques to transform Boolean data such as “has Photo” or “has fee”</a:t>
          </a:r>
        </a:p>
      </dsp:txBody>
      <dsp:txXfrm>
        <a:off x="5179818" y="2630695"/>
        <a:ext cx="4315781" cy="1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3B696-7300-B942-95CD-6BA9CF4A8F9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648A-C2B9-8645-80D9-3CB95398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Sports amenities include: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Gym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Tennis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Basketball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Golf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Outdoor amenities include: Patio/Deck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Clubhouse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Convenience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amenities include: Parking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Garbage Disposal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Washer Dryer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Elevator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Dishwasher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Storage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Refrigerator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Cable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Satellite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Internet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 amenities include: Fireplace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Wood Floors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Doorman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Hot Tub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5648A-C2B9-8645-80D9-3CB9539813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Sports amenities include: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Gym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Tennis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Basketball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Golf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Outdoor amenities include: Patio/Deck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Clubhouse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Convenience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amenities include: Parking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Garbage Disposal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Washer Dryer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Elevator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Dishwasher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Storage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Refrigerator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Cable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Satellite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Internet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 amenities include: Fireplace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Wood Floors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Doorman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Hot Tub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5648A-C2B9-8645-80D9-3CB9539813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0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2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8D2E-84BF-0A44-9057-4674209F9D8F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A40-4EFF-8D42-6CAF-1C6157686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1BAB-50F7-9A48-0627-72A638D4C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Apartment Rental Market in USA</a:t>
            </a:r>
          </a:p>
          <a:p>
            <a:r>
              <a:rPr lang="en-US" dirty="0"/>
              <a:t>Ella Ndalla</a:t>
            </a:r>
          </a:p>
        </p:txBody>
      </p:sp>
    </p:spTree>
    <p:extLst>
      <p:ext uri="{BB962C8B-B14F-4D97-AF65-F5344CB8AC3E}">
        <p14:creationId xmlns:p14="http://schemas.microsoft.com/office/powerpoint/2010/main" val="14317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AA9A-B7BD-E032-BB45-9DC322BA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62A3-61C7-8A0A-FEA6-CD8ABB5D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Pycaret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to determine feature importance on </a:t>
            </a:r>
            <a:r>
              <a:rPr lang="en-US" dirty="0" err="1"/>
              <a:t>KMeans</a:t>
            </a:r>
            <a:r>
              <a:rPr lang="en-US" dirty="0"/>
              <a:t> method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ED1AA-8F47-E204-99DF-A48F0F96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16" y="2346751"/>
            <a:ext cx="8012660" cy="37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675B4-53B9-03AE-92A6-E6C3D6E5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86B186-506F-DFDD-54EC-DEF3A291F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449" y="1006340"/>
            <a:ext cx="6532619" cy="39761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0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DB9-1B03-598B-641A-574737C1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 </a:t>
            </a:r>
            <a:r>
              <a:rPr lang="en-US" sz="2000" dirty="0"/>
              <a:t>cont’d    </a:t>
            </a:r>
            <a:r>
              <a:rPr lang="en-US" sz="3600" dirty="0"/>
              <a:t>CLUSTER 1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47B-EF3A-3F17-50EE-4BB17156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800" dirty="0"/>
              <a:t> larger than cluster 0; which concurs with PCA analysis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Rental Price: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Average: $1,555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$ 1,317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$52,500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$200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Square Footage: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843sq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11,318 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101sq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Luxury Amenities Count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477-40A5-7AFC-3F0E-FB14BFDE5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Sports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Convenience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Outdoor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Maximum: </a:t>
            </a:r>
            <a:r>
              <a:rPr lang="en-US" dirty="0"/>
              <a:t>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Minimum: 0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DB9-1B03-598B-641A-574737C1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 </a:t>
            </a:r>
            <a:r>
              <a:rPr lang="en-US" sz="2000" dirty="0"/>
              <a:t>cont’d    </a:t>
            </a:r>
            <a:r>
              <a:rPr lang="en-US" sz="3600" dirty="0"/>
              <a:t>CLUSTER 0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47B-EF3A-3F17-50EE-4BB17156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800" dirty="0"/>
              <a:t> smaller than cluster 1; which concurs with PCA analysis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Rental Price: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Average: $1,299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$ 1,173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$11,000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$300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Square Footage: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750sq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40,000 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130sq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Luxury Amenities Count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477-40A5-7AFC-3F0E-FB14BFDE5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Sports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Convenience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3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Outdoor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Minimum: 0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6A5F-696D-CD1C-0947-C59AEB5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19D2-69DB-9D47-1A74-8BA84E14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Data 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Feature Engineering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Machine Learning Methods: </a:t>
            </a:r>
            <a:r>
              <a:rPr lang="en-US" dirty="0" err="1"/>
              <a:t>KMeans</a:t>
            </a:r>
            <a:r>
              <a:rPr lang="en-US" dirty="0"/>
              <a:t> Clustering, PCA analysis and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Methodology Analysis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Results and Business Insights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04307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CC32-6F2F-7665-4622-793A0AAA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A8E7-01F4-74E7-E5A2-119468BB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2596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Understand the US apartment rental market to uncover rental segments and their features.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Provide insights to real estate developers and investors about: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Consumer demands (i.e. desired price and amenities)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Future investments for each segment ( i.e. new constructions, existing modifications)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6559-9ACD-04C2-7A19-18089A0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0038-D520-D607-A176-E1761607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University of Irvine, Machine Learning repository.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dataset consists of a listing of apartments for rent in the United States in Pre-Pandemic era(i.e. as of 12/25/2019)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Source</a:t>
            </a:r>
            <a:r>
              <a:rPr lang="en-US" dirty="0"/>
              <a:t>: https://</a:t>
            </a:r>
            <a:r>
              <a:rPr lang="en-US" dirty="0" err="1"/>
              <a:t>archive.ics.uci.edu</a:t>
            </a:r>
            <a:r>
              <a:rPr lang="en-US" dirty="0"/>
              <a:t>/dataset/555/</a:t>
            </a:r>
            <a:r>
              <a:rPr lang="en-US" dirty="0" err="1"/>
              <a:t>apartment+for+rent+classified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9FF7-D0DA-F23E-59D4-EFE99963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78064A-441E-2689-67DE-076FB8280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978070"/>
              </p:ext>
            </p:extLst>
          </p:nvPr>
        </p:nvGraphicFramePr>
        <p:xfrm>
          <a:off x="946883" y="1689631"/>
          <a:ext cx="9604375" cy="4199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018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5EB8-1427-EC92-BB47-8F189E26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r>
              <a:rPr lang="en-US" sz="2000" dirty="0"/>
              <a:t>cont’d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7E77-381A-2A57-D090-E699EB93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“Get dummies” technique to transform apartment category column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dataset generated 60 distinctive apartment categories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Used </a:t>
            </a:r>
            <a:r>
              <a:rPr lang="en-US" dirty="0" err="1"/>
              <a:t>StandardScaler</a:t>
            </a:r>
            <a:r>
              <a:rPr lang="en-US" dirty="0"/>
              <a:t> method to scale numerical columns such as price, square feet, latitude and longitude</a:t>
            </a:r>
          </a:p>
        </p:txBody>
      </p:sp>
    </p:spTree>
    <p:extLst>
      <p:ext uri="{BB962C8B-B14F-4D97-AF65-F5344CB8AC3E}">
        <p14:creationId xmlns:p14="http://schemas.microsoft.com/office/powerpoint/2010/main" val="37243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1955-199D-5D4F-8207-AFE3CF13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49BB-29ED-B69C-7867-2865B372C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Clsutering</a:t>
            </a:r>
            <a:r>
              <a:rPr lang="en-US" dirty="0"/>
              <a:t> : 2 clusters identified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68E16-B9ED-8A9D-6AD6-B74C3A5E9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9C0B7-AEE4-A625-579D-44A1510F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90" y="2466535"/>
            <a:ext cx="5396444" cy="3448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39708-27EA-D50E-F49E-55417559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70" y="2017343"/>
            <a:ext cx="4641081" cy="36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9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22DC-B570-F3A1-7E53-01E2D7FF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8381"/>
          </a:xfrm>
        </p:spPr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CFB8-3B41-A4BC-6DAA-3A00DEBE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740421" cy="40377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Principal Components Analysis : </a:t>
            </a:r>
            <a:r>
              <a:rPr lang="en-US" dirty="0" err="1"/>
              <a:t>pca.explained_variance_ratio</a:t>
            </a:r>
            <a:r>
              <a:rPr lang="en-US" dirty="0"/>
              <a:t>_ =69%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1E932-88D7-AE77-942F-8B470B78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78689"/>
            <a:ext cx="4168686" cy="3334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DCBB8-8E1F-5C9D-E692-1B050EC7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1" y="2478689"/>
            <a:ext cx="6248400" cy="35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0716-B1FB-1FE0-C1F0-A5A63DF8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69F1-4FA9-706B-4F27-01E36A40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00015" cy="40377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Pycaret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to determine feature importance on PCA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D9DFE-BE83-A3AF-B7C4-42EFDB05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92803"/>
            <a:ext cx="4644421" cy="3583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B4370-B129-CD85-1B2F-6E2FAFED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91" y="2392803"/>
            <a:ext cx="5748503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10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693</Words>
  <Application>Microsoft Macintosh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Wingdings</vt:lpstr>
      <vt:lpstr>Gallery</vt:lpstr>
      <vt:lpstr>Project 4</vt:lpstr>
      <vt:lpstr>Overview</vt:lpstr>
      <vt:lpstr>Objectives</vt:lpstr>
      <vt:lpstr>Data Source </vt:lpstr>
      <vt:lpstr>Feature Engineering</vt:lpstr>
      <vt:lpstr>Feature Engineering cont’d </vt:lpstr>
      <vt:lpstr>Machine Learning Methods</vt:lpstr>
      <vt:lpstr>Machine Learning Methods cont’d</vt:lpstr>
      <vt:lpstr>Machine Learning Methods cont’d</vt:lpstr>
      <vt:lpstr>Machine Learning Methods cont’d</vt:lpstr>
      <vt:lpstr>Results</vt:lpstr>
      <vt:lpstr>Results cont’d    CLUSTER 1 ANALYSIS </vt:lpstr>
      <vt:lpstr>Results cont’d    CLUSTER 0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Ella Ndalla</dc:creator>
  <cp:lastModifiedBy>Ella Ndalla</cp:lastModifiedBy>
  <cp:revision>3</cp:revision>
  <dcterms:created xsi:type="dcterms:W3CDTF">2023-11-24T21:59:57Z</dcterms:created>
  <dcterms:modified xsi:type="dcterms:W3CDTF">2023-11-25T13:57:08Z</dcterms:modified>
</cp:coreProperties>
</file>