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84108"/>
  </p:normalViewPr>
  <p:slideViewPr>
    <p:cSldViewPr snapToGrid="0">
      <p:cViewPr>
        <p:scale>
          <a:sx n="80" d="100"/>
          <a:sy n="80" d="100"/>
        </p:scale>
        <p:origin x="10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3B696-7300-B942-95CD-6BA9CF4A8F92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648A-C2B9-8645-80D9-3CB95398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Sports amenities include: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Gym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Tennis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Basketball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Golf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Outdoor amenities include: Patio/Deck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Clubhouse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Convenience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amenities include: Parking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Garbage Disposal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Washer Dryer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Elevator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Dishwasher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Storage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Refrigerator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Cable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Satellite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Internet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 amenities include: Fireplace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Wood Floors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Doorman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Hot Tub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5648A-C2B9-8645-80D9-3CB9539813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Sports amenities include: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Gym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Tennis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Basketball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Golf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Outdoor amenities include: Patio/Deck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Clubhouse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Convenience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amenities include: Parking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Garbage Disposal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Washer Dryer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Elevator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Dishwasher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Storage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Refrigerator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Cable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Satellite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Internet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 amenities include: Fireplace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Wood Floors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Doorman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Hot Tub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5648A-C2B9-8645-80D9-3CB9539813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0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2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8D2E-84BF-0A44-9057-4674209F9D8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A40-4EFF-8D42-6CAF-1C6157686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1BAB-50F7-9A48-0627-72A638D4C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Apartment Rental Market in USA</a:t>
            </a:r>
          </a:p>
          <a:p>
            <a:r>
              <a:rPr lang="en-US" dirty="0"/>
              <a:t>Ella Ndalla</a:t>
            </a:r>
          </a:p>
        </p:txBody>
      </p:sp>
    </p:spTree>
    <p:extLst>
      <p:ext uri="{BB962C8B-B14F-4D97-AF65-F5344CB8AC3E}">
        <p14:creationId xmlns:p14="http://schemas.microsoft.com/office/powerpoint/2010/main" val="14317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675B4-53B9-03AE-92A6-E6C3D6E5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86B186-506F-DFDD-54EC-DEF3A291F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449" y="1006340"/>
            <a:ext cx="6532619" cy="39761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0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DB9-1B03-598B-641A-574737C1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 </a:t>
            </a:r>
            <a:r>
              <a:rPr lang="en-US" sz="2000" dirty="0"/>
              <a:t>cont’d    </a:t>
            </a:r>
            <a:r>
              <a:rPr lang="en-US" sz="3600" dirty="0"/>
              <a:t>CLUSTER 1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47B-EF3A-3F17-50EE-4BB17156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800" dirty="0"/>
              <a:t> larger than cluster 0; which concurs with PCA analysis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Rental Price: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Average: $1,555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$ 1,317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$52,500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$200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Square Footage: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843sq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11,318 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101sq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Luxury Amenities Count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477-40A5-7AFC-3F0E-FB14BFDE5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Sports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Convenience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Outdoor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Maximum: </a:t>
            </a:r>
            <a:r>
              <a:rPr lang="en-US" dirty="0"/>
              <a:t>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Minimum: 0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DB9-1B03-598B-641A-574737C1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 </a:t>
            </a:r>
            <a:r>
              <a:rPr lang="en-US" sz="2000" dirty="0"/>
              <a:t>cont’d    </a:t>
            </a:r>
            <a:r>
              <a:rPr lang="en-US" sz="3600" dirty="0"/>
              <a:t>CLUSTER 0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47B-EF3A-3F17-50EE-4BB17156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800" dirty="0"/>
              <a:t> smaller than cluster 1; which concurs with PCA analysis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Rental Price: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Average: $1,299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$ 1,173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$11,000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$300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Square Footage: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750sq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40,000 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130sq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Luxury Amenities Count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477-40A5-7AFC-3F0E-FB14BFDE5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Sports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Convenience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3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Outdoor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Minimum: 0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F57C3-C01F-8882-524F-F05411F8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CF2E2-45AD-8BEA-F7FC-1AB49B06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American rental markets can be broken into 2 segments: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spacious apartments - Cluster 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Smaller apartments with several amenities – Cluster 0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Large metropolitan areas represent both segments based on neighborhoods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Smaller apartments are concentrated on the upper East side of the country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Some cities represent one segment exclusively: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Honolulu, HI – Cluster 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Madison, WI –</a:t>
            </a:r>
            <a:r>
              <a:rPr lang="en-US" sz="2100" dirty="0"/>
              <a:t> Cluster 0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1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uestion mark against red wall">
            <a:extLst>
              <a:ext uri="{FF2B5EF4-FFF2-40B4-BE49-F238E27FC236}">
                <a16:creationId xmlns:a16="http://schemas.microsoft.com/office/drawing/2014/main" id="{FDC57CD6-4B4A-8D02-20FD-805782F9D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702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E84BC-BB88-ECDE-AD01-C12DD1E1C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/>
              <a:t>Q&amp;A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B529B8-1AD1-327F-EB02-1B3BA163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6A5F-696D-CD1C-0947-C59AEB5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19D2-69DB-9D47-1A74-8BA84E14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Data 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Feature Engineering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Machine Learning Methods: </a:t>
            </a:r>
            <a:r>
              <a:rPr lang="en-US" dirty="0" err="1"/>
              <a:t>KMeans</a:t>
            </a:r>
            <a:r>
              <a:rPr lang="en-US" dirty="0"/>
              <a:t> Clustering, PCA analysis and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Methodology Analysis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Results and Business Insights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04307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CC32-6F2F-7665-4622-793A0AAA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A8E7-01F4-74E7-E5A2-119468BB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2596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Understand the US apartment rental market to uncover rental segments and their features.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Provide insights to real estate developers and investors about: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Consumer demands (i.e. desired price and amenities)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Future investments for each segment ( i.e. new constructions, existing modifications)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6559-9ACD-04C2-7A19-18089A0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0038-D520-D607-A176-E1761607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University of Irvine, Machine Learning repository.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dataset consists of a listing of apartments for rent in the United States in Pre-Pandemic era(i.e. as of 12/25/2019)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Source</a:t>
            </a:r>
            <a:r>
              <a:rPr lang="en-US" dirty="0"/>
              <a:t>: https://</a:t>
            </a:r>
            <a:r>
              <a:rPr lang="en-US" dirty="0" err="1"/>
              <a:t>archive.ics.uci.edu</a:t>
            </a:r>
            <a:r>
              <a:rPr lang="en-US" dirty="0"/>
              <a:t>/dataset/555/</a:t>
            </a:r>
            <a:r>
              <a:rPr lang="en-US" dirty="0" err="1"/>
              <a:t>apartment+for+rent+classified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9FF7-D0DA-F23E-59D4-EFE99963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B32F-9978-1EFD-A8BE-33A333C9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365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encoding techniques to transform Boolean data such as “has Photo” or “has fee</a:t>
            </a:r>
          </a:p>
          <a:p>
            <a:r>
              <a:rPr lang="en-US" dirty="0"/>
              <a:t>Used “Get dummies” technique to transform apartment category column.  The dataset generated 60 distinctive apartment categories.</a:t>
            </a:r>
          </a:p>
          <a:p>
            <a:r>
              <a:rPr lang="en-US" dirty="0"/>
              <a:t>Used </a:t>
            </a:r>
            <a:r>
              <a:rPr lang="en-US" dirty="0" err="1"/>
              <a:t>StandardScaler</a:t>
            </a:r>
            <a:r>
              <a:rPr lang="en-US" dirty="0"/>
              <a:t> method to scale numerical columns such as price, square feet, latitude and longitude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46287-FF89-5935-22CF-81268608D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categories of apartments for rent  based on the number of bedroom and bathroom for each unit.</a:t>
            </a:r>
          </a:p>
          <a:p>
            <a:r>
              <a:rPr lang="en-US" dirty="0"/>
              <a:t>Broke down the amenities column into 4 distinct categories of amenities based on the number of occurrence (i.e. outdoor, sports, luxury, convenience ) and added 4 new column to the dataset.</a:t>
            </a:r>
          </a:p>
          <a:p>
            <a:r>
              <a:rPr lang="en-US" dirty="0"/>
              <a:t>Normalized the price column (converted weekly listings into monthly rental prices)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1955-199D-5D4F-8207-AFE3CF13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49BB-29ED-B69C-7867-2865B372C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Kmeans</a:t>
            </a:r>
            <a:r>
              <a:rPr lang="en-US" dirty="0"/>
              <a:t> Clustering : 2 clusters identified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68E16-B9ED-8A9D-6AD6-B74C3A5E9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9C0B7-AEE4-A625-579D-44A1510F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90" y="2466535"/>
            <a:ext cx="5396444" cy="3448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39708-27EA-D50E-F49E-55417559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70" y="2017343"/>
            <a:ext cx="4641081" cy="36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9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22DC-B570-F3A1-7E53-01E2D7FF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8381"/>
          </a:xfrm>
        </p:spPr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CFB8-3B41-A4BC-6DAA-3A00DEBE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740421" cy="40377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Principal Components Analysis : </a:t>
            </a:r>
            <a:r>
              <a:rPr lang="en-US" dirty="0" err="1"/>
              <a:t>pca.explained_variance_ratio</a:t>
            </a:r>
            <a:r>
              <a:rPr lang="en-US" dirty="0"/>
              <a:t>_ =69%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1E932-88D7-AE77-942F-8B470B78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78689"/>
            <a:ext cx="4168686" cy="3334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DCBB8-8E1F-5C9D-E692-1B050EC7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1" y="2478689"/>
            <a:ext cx="6248400" cy="35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0716-B1FB-1FE0-C1F0-A5A63DF8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69F1-4FA9-706B-4F27-01E36A40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00015" cy="40377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Pycaret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to determine feature importance on PCA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D9DFE-BE83-A3AF-B7C4-42EFDB05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92803"/>
            <a:ext cx="4644421" cy="3583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B4370-B129-CD85-1B2F-6E2FAFED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91" y="2392803"/>
            <a:ext cx="5748503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AA9A-B7BD-E032-BB45-9DC322BA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62A3-61C7-8A0A-FEA6-CD8ABB5D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Pycaret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to determine feature importance on </a:t>
            </a:r>
            <a:r>
              <a:rPr lang="en-US" dirty="0" err="1"/>
              <a:t>KMeans</a:t>
            </a:r>
            <a:r>
              <a:rPr lang="en-US" dirty="0"/>
              <a:t> method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ED1AA-8F47-E204-99DF-A48F0F96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16" y="2346751"/>
            <a:ext cx="8012660" cy="37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7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754</Words>
  <Application>Microsoft Macintosh PowerPoint</Application>
  <PresentationFormat>Widescreen</PresentationFormat>
  <Paragraphs>131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Wingdings</vt:lpstr>
      <vt:lpstr>Gallery</vt:lpstr>
      <vt:lpstr>Project 4</vt:lpstr>
      <vt:lpstr>Overview</vt:lpstr>
      <vt:lpstr>Objectives</vt:lpstr>
      <vt:lpstr>Data Source </vt:lpstr>
      <vt:lpstr>Feature Engineering</vt:lpstr>
      <vt:lpstr>Machine Learning Methods</vt:lpstr>
      <vt:lpstr>Machine Learning Methods cont’d</vt:lpstr>
      <vt:lpstr>Machine Learning Methods cont’d</vt:lpstr>
      <vt:lpstr>Machine Learning Methods cont’d</vt:lpstr>
      <vt:lpstr>Results</vt:lpstr>
      <vt:lpstr>Results cont’d    CLUSTER 1 ANALYSIS </vt:lpstr>
      <vt:lpstr>Results cont’d    CLUSTER 0 ANALYSIS 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Ella Ndalla</dc:creator>
  <cp:lastModifiedBy>Ella Ndalla</cp:lastModifiedBy>
  <cp:revision>5</cp:revision>
  <dcterms:created xsi:type="dcterms:W3CDTF">2023-11-24T21:59:57Z</dcterms:created>
  <dcterms:modified xsi:type="dcterms:W3CDTF">2023-11-27T14:50:50Z</dcterms:modified>
</cp:coreProperties>
</file>