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4" r:id="rId7"/>
    <p:sldId id="258"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850C3-0DF2-4F02-935A-19F6F51DCF0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7AC37F7-0250-4AF0-BC02-B9ECE5B91053}">
      <dgm:prSet/>
      <dgm:spPr/>
      <dgm:t>
        <a:bodyPr/>
        <a:lstStyle/>
        <a:p>
          <a:r>
            <a:rPr lang="en-US"/>
            <a:t>Inflation in the past 10 years has been constant with an average growth of less than .5%</a:t>
          </a:r>
        </a:p>
      </dgm:t>
    </dgm:pt>
    <dgm:pt modelId="{FEEAB919-3743-4105-A41B-F8E963B25482}" type="parTrans" cxnId="{3EDFE278-CC42-4F38-A140-14687691ECE6}">
      <dgm:prSet/>
      <dgm:spPr/>
      <dgm:t>
        <a:bodyPr/>
        <a:lstStyle/>
        <a:p>
          <a:endParaRPr lang="en-US"/>
        </a:p>
      </dgm:t>
    </dgm:pt>
    <dgm:pt modelId="{25718F6C-17D0-4311-8C75-D42B26F64487}" type="sibTrans" cxnId="{3EDFE278-CC42-4F38-A140-14687691ECE6}">
      <dgm:prSet/>
      <dgm:spPr/>
      <dgm:t>
        <a:bodyPr/>
        <a:lstStyle/>
        <a:p>
          <a:endParaRPr lang="en-US"/>
        </a:p>
      </dgm:t>
    </dgm:pt>
    <dgm:pt modelId="{F6F1C3DA-8475-4945-ADCD-1F44656236DB}">
      <dgm:prSet/>
      <dgm:spPr/>
      <dgm:t>
        <a:bodyPr/>
        <a:lstStyle/>
        <a:p>
          <a:r>
            <a:rPr lang="en-US"/>
            <a:t>Major swings observed on several sectors (i.e. consumer staples) mainly during the COVID-19 pandemic</a:t>
          </a:r>
        </a:p>
      </dgm:t>
    </dgm:pt>
    <dgm:pt modelId="{F588B7A4-0F7D-4C22-B1C2-2CF30F9AE666}" type="parTrans" cxnId="{003082C3-CD1B-4EBA-A1F7-8CB064308141}">
      <dgm:prSet/>
      <dgm:spPr/>
      <dgm:t>
        <a:bodyPr/>
        <a:lstStyle/>
        <a:p>
          <a:endParaRPr lang="en-US"/>
        </a:p>
      </dgm:t>
    </dgm:pt>
    <dgm:pt modelId="{39650D46-9711-4C80-A45E-571A9A5347C8}" type="sibTrans" cxnId="{003082C3-CD1B-4EBA-A1F7-8CB064308141}">
      <dgm:prSet/>
      <dgm:spPr/>
      <dgm:t>
        <a:bodyPr/>
        <a:lstStyle/>
        <a:p>
          <a:endParaRPr lang="en-US"/>
        </a:p>
      </dgm:t>
    </dgm:pt>
    <dgm:pt modelId="{4F59BC10-3266-43C0-8BDF-A40882B2575B}">
      <dgm:prSet/>
      <dgm:spPr/>
      <dgm:t>
        <a:bodyPr/>
        <a:lstStyle/>
        <a:p>
          <a:r>
            <a:rPr lang="en-US"/>
            <a:t>Inverse relationship is also noted between CAGR growth rate on Stock prices and Stock volume for US top 3 sectors(i.e. Finance, Industrials, Consumer Staples)</a:t>
          </a:r>
        </a:p>
      </dgm:t>
    </dgm:pt>
    <dgm:pt modelId="{E0FDE45D-5370-4243-8308-B433D5D4B50A}" type="parTrans" cxnId="{8B3D261B-D657-4027-A45F-712B44DE22F8}">
      <dgm:prSet/>
      <dgm:spPr/>
      <dgm:t>
        <a:bodyPr/>
        <a:lstStyle/>
        <a:p>
          <a:endParaRPr lang="en-US"/>
        </a:p>
      </dgm:t>
    </dgm:pt>
    <dgm:pt modelId="{53E66565-0ED1-4957-9A91-799E21FBB23D}" type="sibTrans" cxnId="{8B3D261B-D657-4027-A45F-712B44DE22F8}">
      <dgm:prSet/>
      <dgm:spPr/>
      <dgm:t>
        <a:bodyPr/>
        <a:lstStyle/>
        <a:p>
          <a:endParaRPr lang="en-US"/>
        </a:p>
      </dgm:t>
    </dgm:pt>
    <dgm:pt modelId="{B754D6AD-B39C-4453-B1B9-9485477A7620}">
      <dgm:prSet/>
      <dgm:spPr/>
      <dgm:t>
        <a:bodyPr/>
        <a:lstStyle/>
        <a:p>
          <a:r>
            <a:rPr lang="en-US"/>
            <a:t>Conclusion: Inflation did not impact the performance of US sectors the past 10 years.</a:t>
          </a:r>
        </a:p>
      </dgm:t>
    </dgm:pt>
    <dgm:pt modelId="{834DEDEF-F0E2-47D7-8531-BADEEB4DAC85}" type="parTrans" cxnId="{109D73BC-6B67-4734-A616-E564C2CA3EFB}">
      <dgm:prSet/>
      <dgm:spPr/>
      <dgm:t>
        <a:bodyPr/>
        <a:lstStyle/>
        <a:p>
          <a:endParaRPr lang="en-US"/>
        </a:p>
      </dgm:t>
    </dgm:pt>
    <dgm:pt modelId="{87287FC7-1A23-4734-B6D7-6CA0672660D0}" type="sibTrans" cxnId="{109D73BC-6B67-4734-A616-E564C2CA3EFB}">
      <dgm:prSet/>
      <dgm:spPr/>
      <dgm:t>
        <a:bodyPr/>
        <a:lstStyle/>
        <a:p>
          <a:endParaRPr lang="en-US"/>
        </a:p>
      </dgm:t>
    </dgm:pt>
    <dgm:pt modelId="{C1783B34-C695-A14A-B728-42E14B5DCE04}" type="pres">
      <dgm:prSet presAssocID="{899850C3-0DF2-4F02-935A-19F6F51DCF09}" presName="linear" presStyleCnt="0">
        <dgm:presLayoutVars>
          <dgm:animLvl val="lvl"/>
          <dgm:resizeHandles val="exact"/>
        </dgm:presLayoutVars>
      </dgm:prSet>
      <dgm:spPr/>
    </dgm:pt>
    <dgm:pt modelId="{A52A393B-EE25-924E-8082-01B410F9D8B2}" type="pres">
      <dgm:prSet presAssocID="{67AC37F7-0250-4AF0-BC02-B9ECE5B91053}" presName="parentText" presStyleLbl="node1" presStyleIdx="0" presStyleCnt="4">
        <dgm:presLayoutVars>
          <dgm:chMax val="0"/>
          <dgm:bulletEnabled val="1"/>
        </dgm:presLayoutVars>
      </dgm:prSet>
      <dgm:spPr/>
    </dgm:pt>
    <dgm:pt modelId="{292C4065-F01B-4041-979B-DD4D5930A70A}" type="pres">
      <dgm:prSet presAssocID="{25718F6C-17D0-4311-8C75-D42B26F64487}" presName="spacer" presStyleCnt="0"/>
      <dgm:spPr/>
    </dgm:pt>
    <dgm:pt modelId="{0F548A2B-EA24-674E-BD33-8738AB033987}" type="pres">
      <dgm:prSet presAssocID="{F6F1C3DA-8475-4945-ADCD-1F44656236DB}" presName="parentText" presStyleLbl="node1" presStyleIdx="1" presStyleCnt="4">
        <dgm:presLayoutVars>
          <dgm:chMax val="0"/>
          <dgm:bulletEnabled val="1"/>
        </dgm:presLayoutVars>
      </dgm:prSet>
      <dgm:spPr/>
    </dgm:pt>
    <dgm:pt modelId="{6F9A08E0-DC0D-554A-B3D2-7AFA9C04B13E}" type="pres">
      <dgm:prSet presAssocID="{39650D46-9711-4C80-A45E-571A9A5347C8}" presName="spacer" presStyleCnt="0"/>
      <dgm:spPr/>
    </dgm:pt>
    <dgm:pt modelId="{5C83C319-93D5-E846-AB8A-66BF25D25DAB}" type="pres">
      <dgm:prSet presAssocID="{4F59BC10-3266-43C0-8BDF-A40882B2575B}" presName="parentText" presStyleLbl="node1" presStyleIdx="2" presStyleCnt="4">
        <dgm:presLayoutVars>
          <dgm:chMax val="0"/>
          <dgm:bulletEnabled val="1"/>
        </dgm:presLayoutVars>
      </dgm:prSet>
      <dgm:spPr/>
    </dgm:pt>
    <dgm:pt modelId="{6762BD08-2A19-E74E-BF15-8DCD2545CE42}" type="pres">
      <dgm:prSet presAssocID="{53E66565-0ED1-4957-9A91-799E21FBB23D}" presName="spacer" presStyleCnt="0"/>
      <dgm:spPr/>
    </dgm:pt>
    <dgm:pt modelId="{43D669FD-4199-0B46-961F-BA9558E651E3}" type="pres">
      <dgm:prSet presAssocID="{B754D6AD-B39C-4453-B1B9-9485477A7620}" presName="parentText" presStyleLbl="node1" presStyleIdx="3" presStyleCnt="4">
        <dgm:presLayoutVars>
          <dgm:chMax val="0"/>
          <dgm:bulletEnabled val="1"/>
        </dgm:presLayoutVars>
      </dgm:prSet>
      <dgm:spPr/>
    </dgm:pt>
  </dgm:ptLst>
  <dgm:cxnLst>
    <dgm:cxn modelId="{7324F213-4964-1F42-B6F0-FE5D8BE95154}" type="presOf" srcId="{67AC37F7-0250-4AF0-BC02-B9ECE5B91053}" destId="{A52A393B-EE25-924E-8082-01B410F9D8B2}" srcOrd="0" destOrd="0" presId="urn:microsoft.com/office/officeart/2005/8/layout/vList2"/>
    <dgm:cxn modelId="{8B3D261B-D657-4027-A45F-712B44DE22F8}" srcId="{899850C3-0DF2-4F02-935A-19F6F51DCF09}" destId="{4F59BC10-3266-43C0-8BDF-A40882B2575B}" srcOrd="2" destOrd="0" parTransId="{E0FDE45D-5370-4243-8308-B433D5D4B50A}" sibTransId="{53E66565-0ED1-4957-9A91-799E21FBB23D}"/>
    <dgm:cxn modelId="{126ACD21-6EEC-E946-8170-F2F8B9ECD9A5}" type="presOf" srcId="{4F59BC10-3266-43C0-8BDF-A40882B2575B}" destId="{5C83C319-93D5-E846-AB8A-66BF25D25DAB}" srcOrd="0" destOrd="0" presId="urn:microsoft.com/office/officeart/2005/8/layout/vList2"/>
    <dgm:cxn modelId="{3EDFE278-CC42-4F38-A140-14687691ECE6}" srcId="{899850C3-0DF2-4F02-935A-19F6F51DCF09}" destId="{67AC37F7-0250-4AF0-BC02-B9ECE5B91053}" srcOrd="0" destOrd="0" parTransId="{FEEAB919-3743-4105-A41B-F8E963B25482}" sibTransId="{25718F6C-17D0-4311-8C75-D42B26F64487}"/>
    <dgm:cxn modelId="{0BF13387-F5D7-DD4D-8348-79DEC64FD05C}" type="presOf" srcId="{B754D6AD-B39C-4453-B1B9-9485477A7620}" destId="{43D669FD-4199-0B46-961F-BA9558E651E3}" srcOrd="0" destOrd="0" presId="urn:microsoft.com/office/officeart/2005/8/layout/vList2"/>
    <dgm:cxn modelId="{109D73BC-6B67-4734-A616-E564C2CA3EFB}" srcId="{899850C3-0DF2-4F02-935A-19F6F51DCF09}" destId="{B754D6AD-B39C-4453-B1B9-9485477A7620}" srcOrd="3" destOrd="0" parTransId="{834DEDEF-F0E2-47D7-8531-BADEEB4DAC85}" sibTransId="{87287FC7-1A23-4734-B6D7-6CA0672660D0}"/>
    <dgm:cxn modelId="{7DAD1ABE-1B19-394E-A728-4AD57565E58B}" type="presOf" srcId="{899850C3-0DF2-4F02-935A-19F6F51DCF09}" destId="{C1783B34-C695-A14A-B728-42E14B5DCE04}" srcOrd="0" destOrd="0" presId="urn:microsoft.com/office/officeart/2005/8/layout/vList2"/>
    <dgm:cxn modelId="{003082C3-CD1B-4EBA-A1F7-8CB064308141}" srcId="{899850C3-0DF2-4F02-935A-19F6F51DCF09}" destId="{F6F1C3DA-8475-4945-ADCD-1F44656236DB}" srcOrd="1" destOrd="0" parTransId="{F588B7A4-0F7D-4C22-B1C2-2CF30F9AE666}" sibTransId="{39650D46-9711-4C80-A45E-571A9A5347C8}"/>
    <dgm:cxn modelId="{71A741C4-82E1-DD45-ACF5-C697F0159B1F}" type="presOf" srcId="{F6F1C3DA-8475-4945-ADCD-1F44656236DB}" destId="{0F548A2B-EA24-674E-BD33-8738AB033987}" srcOrd="0" destOrd="0" presId="urn:microsoft.com/office/officeart/2005/8/layout/vList2"/>
    <dgm:cxn modelId="{6C6A7939-5840-A440-9B7B-5B36A9AF9574}" type="presParOf" srcId="{C1783B34-C695-A14A-B728-42E14B5DCE04}" destId="{A52A393B-EE25-924E-8082-01B410F9D8B2}" srcOrd="0" destOrd="0" presId="urn:microsoft.com/office/officeart/2005/8/layout/vList2"/>
    <dgm:cxn modelId="{AE554635-D9FD-9D46-A2DC-5DB45E3A9217}" type="presParOf" srcId="{C1783B34-C695-A14A-B728-42E14B5DCE04}" destId="{292C4065-F01B-4041-979B-DD4D5930A70A}" srcOrd="1" destOrd="0" presId="urn:microsoft.com/office/officeart/2005/8/layout/vList2"/>
    <dgm:cxn modelId="{64F30A5C-2547-AB4D-8F47-E6698D5D68D9}" type="presParOf" srcId="{C1783B34-C695-A14A-B728-42E14B5DCE04}" destId="{0F548A2B-EA24-674E-BD33-8738AB033987}" srcOrd="2" destOrd="0" presId="urn:microsoft.com/office/officeart/2005/8/layout/vList2"/>
    <dgm:cxn modelId="{CC5BF623-BF7F-1C43-9DBC-5B40A32CED8F}" type="presParOf" srcId="{C1783B34-C695-A14A-B728-42E14B5DCE04}" destId="{6F9A08E0-DC0D-554A-B3D2-7AFA9C04B13E}" srcOrd="3" destOrd="0" presId="urn:microsoft.com/office/officeart/2005/8/layout/vList2"/>
    <dgm:cxn modelId="{CCB18116-72C1-2A4B-9F4C-76DC9C401183}" type="presParOf" srcId="{C1783B34-C695-A14A-B728-42E14B5DCE04}" destId="{5C83C319-93D5-E846-AB8A-66BF25D25DAB}" srcOrd="4" destOrd="0" presId="urn:microsoft.com/office/officeart/2005/8/layout/vList2"/>
    <dgm:cxn modelId="{BF0DBB2C-543B-9147-A12F-DAC76504CDCA}" type="presParOf" srcId="{C1783B34-C695-A14A-B728-42E14B5DCE04}" destId="{6762BD08-2A19-E74E-BF15-8DCD2545CE42}" srcOrd="5" destOrd="0" presId="urn:microsoft.com/office/officeart/2005/8/layout/vList2"/>
    <dgm:cxn modelId="{ACB26141-0552-CC42-B61C-1F4C1E523C5F}" type="presParOf" srcId="{C1783B34-C695-A14A-B728-42E14B5DCE04}" destId="{43D669FD-4199-0B46-961F-BA9558E651E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A393B-EE25-924E-8082-01B410F9D8B2}">
      <dsp:nvSpPr>
        <dsp:cNvPr id="0" name=""/>
        <dsp:cNvSpPr/>
      </dsp:nvSpPr>
      <dsp:spPr>
        <a:xfrm>
          <a:off x="0" y="219091"/>
          <a:ext cx="5913437" cy="1008686"/>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Inflation in the past 10 years has been constant with an average growth of less than .5%</a:t>
          </a:r>
        </a:p>
      </dsp:txBody>
      <dsp:txXfrm>
        <a:off x="49240" y="268331"/>
        <a:ext cx="5814957" cy="910206"/>
      </dsp:txXfrm>
    </dsp:sp>
    <dsp:sp modelId="{0F548A2B-EA24-674E-BD33-8738AB033987}">
      <dsp:nvSpPr>
        <dsp:cNvPr id="0" name=""/>
        <dsp:cNvSpPr/>
      </dsp:nvSpPr>
      <dsp:spPr>
        <a:xfrm>
          <a:off x="0" y="1282497"/>
          <a:ext cx="5913437" cy="1008686"/>
        </a:xfrm>
        <a:prstGeom prst="roundRect">
          <a:avLst/>
        </a:prstGeom>
        <a:gradFill rotWithShape="0">
          <a:gsLst>
            <a:gs pos="0">
              <a:schemeClr val="accent2">
                <a:hueOff val="-1130992"/>
                <a:satOff val="3728"/>
                <a:lumOff val="3987"/>
                <a:alphaOff val="0"/>
                <a:tint val="98000"/>
                <a:satMod val="110000"/>
                <a:lumMod val="104000"/>
              </a:schemeClr>
            </a:gs>
            <a:gs pos="69000">
              <a:schemeClr val="accent2">
                <a:hueOff val="-1130992"/>
                <a:satOff val="3728"/>
                <a:lumOff val="3987"/>
                <a:alphaOff val="0"/>
                <a:shade val="88000"/>
                <a:satMod val="130000"/>
                <a:lumMod val="92000"/>
              </a:schemeClr>
            </a:gs>
            <a:gs pos="100000">
              <a:schemeClr val="accent2">
                <a:hueOff val="-1130992"/>
                <a:satOff val="3728"/>
                <a:lumOff val="398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Major swings observed on several sectors (i.e. consumer staples) mainly during the COVID-19 pandemic</a:t>
          </a:r>
        </a:p>
      </dsp:txBody>
      <dsp:txXfrm>
        <a:off x="49240" y="1331737"/>
        <a:ext cx="5814957" cy="910206"/>
      </dsp:txXfrm>
    </dsp:sp>
    <dsp:sp modelId="{5C83C319-93D5-E846-AB8A-66BF25D25DAB}">
      <dsp:nvSpPr>
        <dsp:cNvPr id="0" name=""/>
        <dsp:cNvSpPr/>
      </dsp:nvSpPr>
      <dsp:spPr>
        <a:xfrm>
          <a:off x="0" y="2345903"/>
          <a:ext cx="5913437" cy="1008686"/>
        </a:xfrm>
        <a:prstGeom prst="roundRect">
          <a:avLst/>
        </a:prstGeom>
        <a:gradFill rotWithShape="0">
          <a:gsLst>
            <a:gs pos="0">
              <a:schemeClr val="accent2">
                <a:hueOff val="-2261984"/>
                <a:satOff val="7457"/>
                <a:lumOff val="7974"/>
                <a:alphaOff val="0"/>
                <a:tint val="98000"/>
                <a:satMod val="110000"/>
                <a:lumMod val="104000"/>
              </a:schemeClr>
            </a:gs>
            <a:gs pos="69000">
              <a:schemeClr val="accent2">
                <a:hueOff val="-2261984"/>
                <a:satOff val="7457"/>
                <a:lumOff val="7974"/>
                <a:alphaOff val="0"/>
                <a:shade val="88000"/>
                <a:satMod val="130000"/>
                <a:lumMod val="92000"/>
              </a:schemeClr>
            </a:gs>
            <a:gs pos="100000">
              <a:schemeClr val="accent2">
                <a:hueOff val="-2261984"/>
                <a:satOff val="7457"/>
                <a:lumOff val="797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Inverse relationship is also noted between CAGR growth rate on Stock prices and Stock volume for US top 3 sectors(i.e. Finance, Industrials, Consumer Staples)</a:t>
          </a:r>
        </a:p>
      </dsp:txBody>
      <dsp:txXfrm>
        <a:off x="49240" y="2395143"/>
        <a:ext cx="5814957" cy="910206"/>
      </dsp:txXfrm>
    </dsp:sp>
    <dsp:sp modelId="{43D669FD-4199-0B46-961F-BA9558E651E3}">
      <dsp:nvSpPr>
        <dsp:cNvPr id="0" name=""/>
        <dsp:cNvSpPr/>
      </dsp:nvSpPr>
      <dsp:spPr>
        <a:xfrm>
          <a:off x="0" y="3409310"/>
          <a:ext cx="5913437" cy="1008686"/>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Conclusion: Inflation did not impact the performance of US sectors the past 10 years.</a:t>
          </a:r>
        </a:p>
      </dsp:txBody>
      <dsp:txXfrm>
        <a:off x="49240" y="3458550"/>
        <a:ext cx="5814957" cy="9102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11/28/23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11/28/23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127.0.0.1:5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E485E7-7D6D-4CB0-A3AD-261D97B2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E3208-F0C4-4962-8946-065C94F89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EBE8A21-A77A-DFFD-CBD3-A2B1416A0EB1}"/>
              </a:ext>
            </a:extLst>
          </p:cNvPr>
          <p:cNvSpPr>
            <a:spLocks noGrp="1"/>
          </p:cNvSpPr>
          <p:nvPr>
            <p:ph type="ctrTitle"/>
          </p:nvPr>
        </p:nvSpPr>
        <p:spPr>
          <a:xfrm>
            <a:off x="5140235" y="1027937"/>
            <a:ext cx="6083708" cy="3711894"/>
          </a:xfrm>
        </p:spPr>
        <p:txBody>
          <a:bodyPr anchor="ctr">
            <a:normAutofit/>
          </a:bodyPr>
          <a:lstStyle/>
          <a:p>
            <a:r>
              <a:rPr lang="en-US" sz="3800" dirty="0"/>
              <a:t>The impact of inflation on US Economic Sectors </a:t>
            </a:r>
            <a:br>
              <a:rPr lang="en-US" sz="3800" dirty="0"/>
            </a:br>
            <a:br>
              <a:rPr lang="en-US" sz="3800" dirty="0"/>
            </a:br>
            <a:br>
              <a:rPr lang="en-US" sz="3800" dirty="0"/>
            </a:br>
            <a:endParaRPr lang="en-US" sz="3800" dirty="0"/>
          </a:p>
        </p:txBody>
      </p:sp>
      <p:sp>
        <p:nvSpPr>
          <p:cNvPr id="3" name="Subtitle 2">
            <a:extLst>
              <a:ext uri="{FF2B5EF4-FFF2-40B4-BE49-F238E27FC236}">
                <a16:creationId xmlns:a16="http://schemas.microsoft.com/office/drawing/2014/main" id="{57C7AC98-A82F-867F-E535-724AF0210945}"/>
              </a:ext>
            </a:extLst>
          </p:cNvPr>
          <p:cNvSpPr>
            <a:spLocks noGrp="1"/>
          </p:cNvSpPr>
          <p:nvPr>
            <p:ph type="subTitle" idx="1"/>
          </p:nvPr>
        </p:nvSpPr>
        <p:spPr>
          <a:xfrm>
            <a:off x="968057" y="1027937"/>
            <a:ext cx="3254899" cy="3711894"/>
          </a:xfrm>
        </p:spPr>
        <p:txBody>
          <a:bodyPr anchor="ctr">
            <a:normAutofit/>
          </a:bodyPr>
          <a:lstStyle/>
          <a:p>
            <a:pPr algn="r"/>
            <a:r>
              <a:rPr lang="en-US" dirty="0"/>
              <a:t>Project 3: Ella Ndalla</a:t>
            </a:r>
            <a:endParaRPr lang="en-US"/>
          </a:p>
        </p:txBody>
      </p:sp>
      <p:cxnSp>
        <p:nvCxnSpPr>
          <p:cNvPr id="12" name="Straight Connector 11">
            <a:extLst>
              <a:ext uri="{FF2B5EF4-FFF2-40B4-BE49-F238E27FC236}">
                <a16:creationId xmlns:a16="http://schemas.microsoft.com/office/drawing/2014/main" id="{4FAE17D3-C2DC-4665-AF20-33C5BACD5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375124"/>
            <a:ext cx="0" cy="301752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021C573-B3FF-44B8-A5DE-AB39E9AA6B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50B0CCD4-E9B0-43B2-806F-05EDF57A7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5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2B6E-33C4-5831-EB98-7346D90AAF77}"/>
              </a:ext>
            </a:extLst>
          </p:cNvPr>
          <p:cNvSpPr>
            <a:spLocks noGrp="1"/>
          </p:cNvSpPr>
          <p:nvPr>
            <p:ph type="title"/>
          </p:nvPr>
        </p:nvSpPr>
        <p:spPr/>
        <p:txBody>
          <a:bodyPr/>
          <a:lstStyle/>
          <a:p>
            <a:r>
              <a:rPr lang="en-US" dirty="0"/>
              <a:t>Proposal</a:t>
            </a:r>
          </a:p>
        </p:txBody>
      </p:sp>
      <p:sp>
        <p:nvSpPr>
          <p:cNvPr id="3" name="Content Placeholder 2">
            <a:extLst>
              <a:ext uri="{FF2B5EF4-FFF2-40B4-BE49-F238E27FC236}">
                <a16:creationId xmlns:a16="http://schemas.microsoft.com/office/drawing/2014/main" id="{DADB736E-9EB0-57BC-8549-11A7D098073B}"/>
              </a:ext>
            </a:extLst>
          </p:cNvPr>
          <p:cNvSpPr>
            <a:spLocks noGrp="1"/>
          </p:cNvSpPr>
          <p:nvPr>
            <p:ph idx="1"/>
          </p:nvPr>
        </p:nvSpPr>
        <p:spPr/>
        <p:txBody>
          <a:bodyPr>
            <a:normAutofit fontScale="92500"/>
          </a:bodyPr>
          <a:lstStyle/>
          <a:p>
            <a:pPr>
              <a:buFont typeface="Wingdings" pitchFamily="2" charset="2"/>
              <a:buChar char="q"/>
            </a:pPr>
            <a:r>
              <a:rPr lang="en-US" b="1" dirty="0"/>
              <a:t>Goal: </a:t>
            </a:r>
            <a:r>
              <a:rPr lang="en-US" dirty="0"/>
              <a:t>The US economy is comprised of 11 sectors.  The purpose of this analysis is to understand how a change in inflation impacts each sector’s performance.</a:t>
            </a:r>
          </a:p>
          <a:p>
            <a:pPr>
              <a:buFont typeface="Wingdings" pitchFamily="2" charset="2"/>
              <a:buChar char="q"/>
            </a:pPr>
            <a:r>
              <a:rPr lang="en-US" b="1" dirty="0"/>
              <a:t>Data</a:t>
            </a:r>
            <a:r>
              <a:rPr lang="en-US" dirty="0"/>
              <a:t>: Leveraged Yahoo Finance API to fetch historical data of NYSE traded stocks under each sector covering the period ( 1/1/2014 to 7/31/2023). Leveraged Bureau of Labor Statistics to  obtain Consumer Price Index (CPI) data ,as a measure of inflation, covering the same period.</a:t>
            </a:r>
          </a:p>
          <a:p>
            <a:pPr>
              <a:buFont typeface="Wingdings" pitchFamily="2" charset="2"/>
              <a:buChar char="q"/>
            </a:pPr>
            <a:r>
              <a:rPr lang="en-US" b="1" dirty="0"/>
              <a:t>Measures of performance</a:t>
            </a:r>
            <a:r>
              <a:rPr lang="en-US" dirty="0"/>
              <a:t>: Calculated compound annual growth rate (CAGR) for CPI and each stock price and stock traded volume under each sector.</a:t>
            </a:r>
          </a:p>
          <a:p>
            <a:pPr>
              <a:buFont typeface="Wingdings" pitchFamily="2" charset="2"/>
              <a:buChar char="q"/>
            </a:pPr>
            <a:r>
              <a:rPr lang="en-US" b="1" dirty="0"/>
              <a:t>Visualization: </a:t>
            </a:r>
            <a:r>
              <a:rPr lang="en-US" dirty="0"/>
              <a:t>Created a dashboard to compare each sector’s performance against the CPI.</a:t>
            </a:r>
          </a:p>
        </p:txBody>
      </p:sp>
    </p:spTree>
    <p:extLst>
      <p:ext uri="{BB962C8B-B14F-4D97-AF65-F5344CB8AC3E}">
        <p14:creationId xmlns:p14="http://schemas.microsoft.com/office/powerpoint/2010/main" val="2478804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4BF3-494C-923D-74BB-BE2C4FEA6C5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42523204-625B-CE7A-0452-F3FAB3C9E514}"/>
              </a:ext>
            </a:extLst>
          </p:cNvPr>
          <p:cNvSpPr>
            <a:spLocks noGrp="1"/>
          </p:cNvSpPr>
          <p:nvPr>
            <p:ph idx="1"/>
          </p:nvPr>
        </p:nvSpPr>
        <p:spPr/>
        <p:txBody>
          <a:bodyPr>
            <a:normAutofit fontScale="77500" lnSpcReduction="20000"/>
          </a:bodyPr>
          <a:lstStyle/>
          <a:p>
            <a:pPr>
              <a:buFont typeface="Wingdings" pitchFamily="2" charset="2"/>
              <a:buChar char="q"/>
            </a:pPr>
            <a:r>
              <a:rPr lang="en-US" b="1" dirty="0"/>
              <a:t>Energy Sector</a:t>
            </a:r>
            <a:r>
              <a:rPr lang="en-US" dirty="0"/>
              <a:t>: Comprises companies engaged in exploration &amp; production, refining &amp; marketing, and storage &amp; transportation of oil &amp; gas and coal &amp; consumable fuels. It also includes companies that offer oil &amp; gas equipment and services.</a:t>
            </a:r>
          </a:p>
          <a:p>
            <a:pPr>
              <a:buFont typeface="Wingdings" pitchFamily="2" charset="2"/>
              <a:buChar char="q"/>
            </a:pPr>
            <a:r>
              <a:rPr lang="en-US" b="1" dirty="0"/>
              <a:t>Basic Materials Sector</a:t>
            </a:r>
            <a:r>
              <a:rPr lang="en-US" dirty="0"/>
              <a:t>: Includes companies that manufacture chemicals, construction materials, forest products, glass, paper and related packaging products, and metals, minerals and mining companies, including producers of steel.</a:t>
            </a:r>
          </a:p>
          <a:p>
            <a:pPr>
              <a:buFont typeface="Wingdings" pitchFamily="2" charset="2"/>
              <a:buChar char="q"/>
            </a:pPr>
            <a:r>
              <a:rPr lang="en-US" b="1" dirty="0"/>
              <a:t>Industrials Sector</a:t>
            </a:r>
            <a:r>
              <a:rPr lang="en-US" dirty="0"/>
              <a:t>: Includes manufacturers and distributors of capital goods such as aerospace &amp; defense, building products, electrical equipment and machinery and companies that offer construction &amp; engineering services. It also includes providers of commercial &amp; professional services including printing, environmental and facilities services, office services &amp; supplies, security &amp; alarm services, human resource &amp; employment services, research &amp; consulting services. It also includes companies that provide transportation services.</a:t>
            </a:r>
          </a:p>
          <a:p>
            <a:pPr>
              <a:buFont typeface="Wingdings" pitchFamily="2" charset="2"/>
              <a:buChar char="q"/>
            </a:pPr>
            <a:endParaRPr lang="en-US" dirty="0"/>
          </a:p>
        </p:txBody>
      </p:sp>
    </p:spTree>
    <p:extLst>
      <p:ext uri="{BB962C8B-B14F-4D97-AF65-F5344CB8AC3E}">
        <p14:creationId xmlns:p14="http://schemas.microsoft.com/office/powerpoint/2010/main" val="277017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B9DF-C00B-E17D-12FD-3F684BA10294}"/>
              </a:ext>
            </a:extLst>
          </p:cNvPr>
          <p:cNvSpPr>
            <a:spLocks noGrp="1"/>
          </p:cNvSpPr>
          <p:nvPr>
            <p:ph type="title"/>
          </p:nvPr>
        </p:nvSpPr>
        <p:spPr/>
        <p:txBody>
          <a:bodyPr/>
          <a:lstStyle/>
          <a:p>
            <a:r>
              <a:rPr lang="en-US" dirty="0"/>
              <a:t>Definitions </a:t>
            </a:r>
            <a:r>
              <a:rPr lang="en-US" sz="2000" dirty="0"/>
              <a:t>Cont’d</a:t>
            </a:r>
          </a:p>
        </p:txBody>
      </p:sp>
      <p:sp>
        <p:nvSpPr>
          <p:cNvPr id="3" name="Content Placeholder 2">
            <a:extLst>
              <a:ext uri="{FF2B5EF4-FFF2-40B4-BE49-F238E27FC236}">
                <a16:creationId xmlns:a16="http://schemas.microsoft.com/office/drawing/2014/main" id="{5CA38879-6C09-8485-2A60-418818B0FCF5}"/>
              </a:ext>
            </a:extLst>
          </p:cNvPr>
          <p:cNvSpPr>
            <a:spLocks noGrp="1"/>
          </p:cNvSpPr>
          <p:nvPr>
            <p:ph idx="1"/>
          </p:nvPr>
        </p:nvSpPr>
        <p:spPr/>
        <p:txBody>
          <a:bodyPr>
            <a:normAutofit fontScale="77500" lnSpcReduction="20000"/>
          </a:bodyPr>
          <a:lstStyle/>
          <a:p>
            <a:pPr>
              <a:buFont typeface="Wingdings" pitchFamily="2" charset="2"/>
              <a:buChar char="q"/>
            </a:pPr>
            <a:r>
              <a:rPr lang="en-US" b="1" dirty="0"/>
              <a:t>Consumer Discretionary Sector</a:t>
            </a:r>
            <a:r>
              <a:rPr lang="en-US" dirty="0"/>
              <a:t>: Encompasses those businesses that tend to be the most sensitive to economic cycles. Its manufacturing segment includes automobiles &amp; components, household durable goods, leisure products and textiles &amp; apparel. The services segment includes hotels, restaurants, and other leisure facilities. It also includes distributors and retailers of consumer discretionary products.</a:t>
            </a:r>
          </a:p>
          <a:p>
            <a:pPr>
              <a:buFont typeface="Wingdings" pitchFamily="2" charset="2"/>
              <a:buChar char="q"/>
            </a:pPr>
            <a:r>
              <a:rPr lang="en-US" b="1" dirty="0"/>
              <a:t>Consumer Staples Sector</a:t>
            </a:r>
            <a:r>
              <a:rPr lang="en-US" dirty="0"/>
              <a:t>: Comprises companies whose businesses are less sensitive to economic cycles. It includes manufacturers and distributors of food, beverages and tobacco and producers of non-durable household goods and personal products. It also includes distributors and retailers of consumer staples products including food &amp; drug retailing companies.", </a:t>
            </a:r>
          </a:p>
          <a:p>
            <a:pPr>
              <a:buFont typeface="Wingdings" pitchFamily="2" charset="2"/>
              <a:buChar char="q"/>
            </a:pPr>
            <a:r>
              <a:rPr lang="en-US" b="1" dirty="0"/>
              <a:t>Health Care Sector</a:t>
            </a:r>
            <a:r>
              <a:rPr lang="en-US" dirty="0"/>
              <a:t>: Includes health care providers &amp; services, companies that manufacture and distribute health care equipment &amp; supplies, and health care technology companies. It also includes companies involved in the research, development, production and marketing of pharmaceuticals and biotechnology products.</a:t>
            </a:r>
          </a:p>
        </p:txBody>
      </p:sp>
    </p:spTree>
    <p:extLst>
      <p:ext uri="{BB962C8B-B14F-4D97-AF65-F5344CB8AC3E}">
        <p14:creationId xmlns:p14="http://schemas.microsoft.com/office/powerpoint/2010/main" val="149638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0D07-32D0-A760-D37D-93C33C7FD341}"/>
              </a:ext>
            </a:extLst>
          </p:cNvPr>
          <p:cNvSpPr>
            <a:spLocks noGrp="1"/>
          </p:cNvSpPr>
          <p:nvPr>
            <p:ph type="title"/>
          </p:nvPr>
        </p:nvSpPr>
        <p:spPr/>
        <p:txBody>
          <a:bodyPr/>
          <a:lstStyle/>
          <a:p>
            <a:r>
              <a:rPr lang="en-US" dirty="0"/>
              <a:t>Definitions </a:t>
            </a:r>
            <a:r>
              <a:rPr lang="en-US" sz="2000" dirty="0"/>
              <a:t>Cont’d</a:t>
            </a:r>
            <a:endParaRPr lang="en-US" dirty="0"/>
          </a:p>
        </p:txBody>
      </p:sp>
      <p:sp>
        <p:nvSpPr>
          <p:cNvPr id="3" name="Content Placeholder 2">
            <a:extLst>
              <a:ext uri="{FF2B5EF4-FFF2-40B4-BE49-F238E27FC236}">
                <a16:creationId xmlns:a16="http://schemas.microsoft.com/office/drawing/2014/main" id="{0557E627-93CD-8A33-0170-132751B4D361}"/>
              </a:ext>
            </a:extLst>
          </p:cNvPr>
          <p:cNvSpPr>
            <a:spLocks noGrp="1"/>
          </p:cNvSpPr>
          <p:nvPr>
            <p:ph idx="1"/>
          </p:nvPr>
        </p:nvSpPr>
        <p:spPr/>
        <p:txBody>
          <a:bodyPr>
            <a:normAutofit fontScale="85000" lnSpcReduction="10000"/>
          </a:bodyPr>
          <a:lstStyle/>
          <a:p>
            <a:pPr>
              <a:buFont typeface="Wingdings" pitchFamily="2" charset="2"/>
              <a:buChar char="q"/>
            </a:pPr>
            <a:r>
              <a:rPr lang="en-US" b="1" dirty="0"/>
              <a:t>Finance Sector</a:t>
            </a:r>
            <a:r>
              <a:rPr lang="en-US" dirty="0"/>
              <a:t>: Contains companies engaged in banking, financial services, consumer finance, capital markets and insurance activities. It also includes Financial Exchanges &amp; Data and Mortgage REITs.</a:t>
            </a:r>
          </a:p>
          <a:p>
            <a:pPr>
              <a:buFont typeface="Wingdings" pitchFamily="2" charset="2"/>
              <a:buChar char="q"/>
            </a:pPr>
            <a:r>
              <a:rPr lang="en-US" b="1" dirty="0"/>
              <a:t>Technology Sector</a:t>
            </a:r>
            <a:r>
              <a:rPr lang="en-US" dirty="0"/>
              <a:t>: Comprises companies that offer software and information technology services, manufacturers and distributors of technology hardware &amp; equipment such as communications equipment, cellular phones, computers &amp; peripherals, electronic equipment and related instruments, and semiconductors and related equipment &amp; materials.</a:t>
            </a:r>
          </a:p>
          <a:p>
            <a:pPr>
              <a:buFont typeface="Wingdings" pitchFamily="2" charset="2"/>
              <a:buChar char="q"/>
            </a:pPr>
            <a:r>
              <a:rPr lang="en-US" b="1" dirty="0"/>
              <a:t>Telecommunications Sector</a:t>
            </a:r>
            <a:r>
              <a:rPr lang="en-US" dirty="0"/>
              <a:t>: Comprises companies that make communication possible on a global scale, whether through the phone, the internet, over airwaves, or cables. These companies create the infrastructure that allows data as text, voice, audio, or video to be sent anywhere in the world.</a:t>
            </a:r>
          </a:p>
        </p:txBody>
      </p:sp>
    </p:spTree>
    <p:extLst>
      <p:ext uri="{BB962C8B-B14F-4D97-AF65-F5344CB8AC3E}">
        <p14:creationId xmlns:p14="http://schemas.microsoft.com/office/powerpoint/2010/main" val="210749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180C-43F6-66E9-332F-7579D830E11C}"/>
              </a:ext>
            </a:extLst>
          </p:cNvPr>
          <p:cNvSpPr>
            <a:spLocks noGrp="1"/>
          </p:cNvSpPr>
          <p:nvPr>
            <p:ph type="title"/>
          </p:nvPr>
        </p:nvSpPr>
        <p:spPr/>
        <p:txBody>
          <a:bodyPr/>
          <a:lstStyle/>
          <a:p>
            <a:r>
              <a:rPr lang="en-US" dirty="0"/>
              <a:t>Definitions </a:t>
            </a:r>
            <a:r>
              <a:rPr lang="en-US" sz="2000" dirty="0"/>
              <a:t>Cont’d</a:t>
            </a:r>
            <a:endParaRPr lang="en-US" dirty="0"/>
          </a:p>
        </p:txBody>
      </p:sp>
      <p:sp>
        <p:nvSpPr>
          <p:cNvPr id="3" name="Content Placeholder 2">
            <a:extLst>
              <a:ext uri="{FF2B5EF4-FFF2-40B4-BE49-F238E27FC236}">
                <a16:creationId xmlns:a16="http://schemas.microsoft.com/office/drawing/2014/main" id="{1651F117-A7BF-B39A-17E5-366F04ABC523}"/>
              </a:ext>
            </a:extLst>
          </p:cNvPr>
          <p:cNvSpPr>
            <a:spLocks noGrp="1"/>
          </p:cNvSpPr>
          <p:nvPr>
            <p:ph idx="1"/>
          </p:nvPr>
        </p:nvSpPr>
        <p:spPr/>
        <p:txBody>
          <a:bodyPr>
            <a:normAutofit lnSpcReduction="10000"/>
          </a:bodyPr>
          <a:lstStyle/>
          <a:p>
            <a:pPr>
              <a:buFont typeface="Wingdings" pitchFamily="2" charset="2"/>
              <a:buChar char="q"/>
            </a:pPr>
            <a:r>
              <a:rPr lang="en-US" b="1" dirty="0"/>
              <a:t>Utilities Sector</a:t>
            </a:r>
            <a:r>
              <a:rPr lang="en-US" dirty="0"/>
              <a:t>: Comprises utility companies such as electric, gas and water utilities. It also includes independent power producers &amp; energy traders and companies that engage in generation and distribution of electricity using renewable sources.</a:t>
            </a:r>
          </a:p>
          <a:p>
            <a:pPr>
              <a:buFont typeface="Wingdings" pitchFamily="2" charset="2"/>
              <a:buChar char="q"/>
            </a:pPr>
            <a:r>
              <a:rPr lang="en-US" b="1" dirty="0"/>
              <a:t>Real Estate Sector</a:t>
            </a:r>
            <a:r>
              <a:rPr lang="en-US" dirty="0"/>
              <a:t>: Contains companies engaged in real estate development and operation. It also includes companies offering real estate related services and Equity Real Estate Investment Trusts (REITs).</a:t>
            </a:r>
          </a:p>
          <a:p>
            <a:pPr>
              <a:buFont typeface="Wingdings" pitchFamily="2" charset="2"/>
              <a:buChar char="q"/>
            </a:pPr>
            <a:r>
              <a:rPr lang="en-US" b="1" dirty="0"/>
              <a:t>Consumer Price Index </a:t>
            </a:r>
            <a:r>
              <a:rPr lang="en-US" dirty="0"/>
              <a:t>(CPI): </a:t>
            </a:r>
            <a:r>
              <a:rPr lang="en-US" b="0" i="0" dirty="0">
                <a:solidFill>
                  <a:srgbClr val="202124"/>
                </a:solidFill>
                <a:effectLst/>
                <a:latin typeface="Google Sans"/>
              </a:rPr>
              <a:t>consists of </a:t>
            </a:r>
            <a:r>
              <a:rPr lang="en-US" b="0" i="0" dirty="0">
                <a:solidFill>
                  <a:srgbClr val="040C28"/>
                </a:solidFill>
                <a:effectLst/>
                <a:latin typeface="Google Sans"/>
              </a:rPr>
              <a:t>a family of indexes that measure price change experienced by urban consumers</a:t>
            </a:r>
            <a:r>
              <a:rPr lang="en-US" b="0" i="0" dirty="0">
                <a:solidFill>
                  <a:srgbClr val="202124"/>
                </a:solidFill>
                <a:effectLst/>
                <a:latin typeface="Google Sans"/>
              </a:rPr>
              <a:t>. Specifically, the CPI measures the average change in price over time of a market basket of consumer goods and services</a:t>
            </a:r>
            <a:endParaRPr lang="en-US" dirty="0"/>
          </a:p>
        </p:txBody>
      </p:sp>
    </p:spTree>
    <p:extLst>
      <p:ext uri="{BB962C8B-B14F-4D97-AF65-F5344CB8AC3E}">
        <p14:creationId xmlns:p14="http://schemas.microsoft.com/office/powerpoint/2010/main" val="345362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81A0-4AC4-8222-450E-95BFC90DFE17}"/>
              </a:ext>
            </a:extLst>
          </p:cNvPr>
          <p:cNvSpPr>
            <a:spLocks noGrp="1"/>
          </p:cNvSpPr>
          <p:nvPr>
            <p:ph type="title"/>
          </p:nvPr>
        </p:nvSpPr>
        <p:spPr/>
        <p:txBody>
          <a:bodyPr/>
          <a:lstStyle/>
          <a:p>
            <a:r>
              <a:rPr lang="en-US" dirty="0"/>
              <a:t>Dashboard Technicality</a:t>
            </a:r>
          </a:p>
        </p:txBody>
      </p:sp>
      <p:sp>
        <p:nvSpPr>
          <p:cNvPr id="3" name="Content Placeholder 2">
            <a:extLst>
              <a:ext uri="{FF2B5EF4-FFF2-40B4-BE49-F238E27FC236}">
                <a16:creationId xmlns:a16="http://schemas.microsoft.com/office/drawing/2014/main" id="{29E339C0-D4A6-F51C-7774-6850B640F45E}"/>
              </a:ext>
            </a:extLst>
          </p:cNvPr>
          <p:cNvSpPr>
            <a:spLocks noGrp="1"/>
          </p:cNvSpPr>
          <p:nvPr>
            <p:ph idx="1"/>
          </p:nvPr>
        </p:nvSpPr>
        <p:spPr>
          <a:xfrm>
            <a:off x="497423" y="1853754"/>
            <a:ext cx="9603275" cy="3450613"/>
          </a:xfrm>
        </p:spPr>
        <p:txBody>
          <a:bodyPr>
            <a:normAutofit/>
          </a:bodyPr>
          <a:lstStyle/>
          <a:p>
            <a:pPr>
              <a:buFont typeface="Wingdings" pitchFamily="2" charset="2"/>
              <a:buChar char="q"/>
            </a:pPr>
            <a:r>
              <a:rPr lang="en-US" sz="1600" dirty="0"/>
              <a:t>Front end (UI):</a:t>
            </a:r>
          </a:p>
          <a:p>
            <a:pPr lvl="1">
              <a:buFont typeface="Wingdings" pitchFamily="2" charset="2"/>
              <a:buChar char="v"/>
            </a:pPr>
            <a:r>
              <a:rPr lang="en-US" sz="1600" dirty="0"/>
              <a:t>Consists of a main HTML page styled with bootstrap CSS stylesheet</a:t>
            </a:r>
          </a:p>
          <a:p>
            <a:pPr lvl="1">
              <a:buFont typeface="Wingdings" pitchFamily="2" charset="2"/>
              <a:buChar char="v"/>
            </a:pPr>
            <a:r>
              <a:rPr lang="en-US" sz="1600" dirty="0"/>
              <a:t>Contains UI components, HTML structure, </a:t>
            </a:r>
          </a:p>
          <a:p>
            <a:pPr lvl="1">
              <a:buFont typeface="Wingdings" pitchFamily="2" charset="2"/>
              <a:buChar char="v"/>
            </a:pPr>
            <a:r>
              <a:rPr lang="en-US" sz="1600" dirty="0"/>
              <a:t> Contains charts functionalities created using JavaScript D3.js and </a:t>
            </a:r>
            <a:r>
              <a:rPr lang="en-US" sz="1600" dirty="0" err="1"/>
              <a:t>Plotly.js</a:t>
            </a:r>
            <a:r>
              <a:rPr lang="en-US" sz="1600" dirty="0"/>
              <a:t> libraries</a:t>
            </a:r>
          </a:p>
          <a:p>
            <a:pPr>
              <a:buFont typeface="Wingdings" pitchFamily="2" charset="2"/>
              <a:buChar char="q"/>
            </a:pPr>
            <a:r>
              <a:rPr lang="en-US" sz="1600" dirty="0"/>
              <a:t>Dashboard setup (Backend):</a:t>
            </a:r>
          </a:p>
          <a:p>
            <a:pPr lvl="1">
              <a:buFont typeface="Wingdings" pitchFamily="2" charset="2"/>
              <a:buChar char="v"/>
            </a:pPr>
            <a:r>
              <a:rPr lang="en-US" sz="1600" dirty="0"/>
              <a:t>Built using Python Flask Framework using a central python script App2.py</a:t>
            </a:r>
          </a:p>
          <a:p>
            <a:pPr lvl="1">
              <a:buFont typeface="Wingdings" pitchFamily="2" charset="2"/>
              <a:buChar char="v"/>
            </a:pPr>
            <a:r>
              <a:rPr lang="en-US" sz="1600" dirty="0"/>
              <a:t>Hosted on the following : </a:t>
            </a:r>
            <a:r>
              <a:rPr lang="en-US" sz="1600" dirty="0">
                <a:hlinkClick r:id="rId2"/>
              </a:rPr>
              <a:t>http://127.0.0.1:5000/</a:t>
            </a:r>
            <a:r>
              <a:rPr lang="en-US" sz="1600" dirty="0"/>
              <a:t> </a:t>
            </a:r>
          </a:p>
          <a:p>
            <a:pPr>
              <a:buFont typeface="Wingdings" pitchFamily="2" charset="2"/>
              <a:buChar char="q"/>
            </a:pPr>
            <a:r>
              <a:rPr lang="en-US" sz="1600" dirty="0"/>
              <a:t>Database implementation(Backend):</a:t>
            </a:r>
          </a:p>
          <a:p>
            <a:pPr lvl="1">
              <a:buFont typeface="Wingdings" pitchFamily="2" charset="2"/>
              <a:buChar char="v"/>
            </a:pPr>
            <a:r>
              <a:rPr lang="en-US" sz="1600" dirty="0"/>
              <a:t>Data stored on SQLite server using </a:t>
            </a:r>
            <a:r>
              <a:rPr lang="en-US" sz="1600" dirty="0" err="1"/>
              <a:t>SQLAlchemy</a:t>
            </a:r>
            <a:endParaRPr lang="en-US" sz="1600" dirty="0"/>
          </a:p>
          <a:p>
            <a:pPr marL="457200" lvl="1" indent="0">
              <a:buNone/>
            </a:pPr>
            <a:endParaRPr lang="en-US" dirty="0"/>
          </a:p>
        </p:txBody>
      </p:sp>
    </p:spTree>
    <p:extLst>
      <p:ext uri="{BB962C8B-B14F-4D97-AF65-F5344CB8AC3E}">
        <p14:creationId xmlns:p14="http://schemas.microsoft.com/office/powerpoint/2010/main" val="340284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5F1D78-FD9F-4432-B90E-00D863D4F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0F47C422-E141-4484-A58E-A1A3B656C5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36A0C8A2-5797-403D-A628-7C98BC65B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8AB1130-8367-405F-A4A7-3CBD2F2E1D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00F52BA6-94C5-41C9-BCF7-D168FB94E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F472CB7-87EB-45F0-874A-5CDE34C7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6F9B926-2FE3-A714-3431-1A01898409B7}"/>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2000"/>
              <a:t>Does inflation impact US economic Sector performance ?</a:t>
            </a:r>
          </a:p>
        </p:txBody>
      </p:sp>
      <p:sp>
        <p:nvSpPr>
          <p:cNvPr id="3" name="Content Placeholder 2">
            <a:extLst>
              <a:ext uri="{FF2B5EF4-FFF2-40B4-BE49-F238E27FC236}">
                <a16:creationId xmlns:a16="http://schemas.microsoft.com/office/drawing/2014/main" id="{761EAB10-A5CA-C57B-060A-75E36340C686}"/>
              </a:ext>
            </a:extLst>
          </p:cNvPr>
          <p:cNvSpPr>
            <a:spLocks noGrp="1"/>
          </p:cNvSpPr>
          <p:nvPr>
            <p:ph idx="1"/>
          </p:nvPr>
        </p:nvSpPr>
        <p:spPr>
          <a:xfrm>
            <a:off x="1776729" y="5016709"/>
            <a:ext cx="8643011" cy="457219"/>
          </a:xfrm>
        </p:spPr>
        <p:txBody>
          <a:bodyPr vert="horz" lIns="91440" tIns="91440" rIns="91440" bIns="91440" rtlCol="0">
            <a:normAutofit/>
          </a:bodyPr>
          <a:lstStyle/>
          <a:p>
            <a:pPr marL="0" indent="0">
              <a:buNone/>
            </a:pPr>
            <a:r>
              <a:rPr lang="en-US" sz="1600" cap="all"/>
              <a:t>Let’s review the dashboard: http://127.0.0.1:5000/</a:t>
            </a:r>
          </a:p>
        </p:txBody>
      </p:sp>
      <p:grpSp>
        <p:nvGrpSpPr>
          <p:cNvPr id="23" name="Group 22">
            <a:extLst>
              <a:ext uri="{FF2B5EF4-FFF2-40B4-BE49-F238E27FC236}">
                <a16:creationId xmlns:a16="http://schemas.microsoft.com/office/drawing/2014/main" id="{5359AF68-FAEA-4797-B8EB-6B34206F5D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7639235" y="600024"/>
            <a:chExt cx="3898557" cy="5222486"/>
          </a:xfrm>
        </p:grpSpPr>
        <p:sp>
          <p:nvSpPr>
            <p:cNvPr id="24" name="Rectangle 23">
              <a:extLst>
                <a:ext uri="{FF2B5EF4-FFF2-40B4-BE49-F238E27FC236}">
                  <a16:creationId xmlns:a16="http://schemas.microsoft.com/office/drawing/2014/main" id="{5033F40A-21D1-4F1C-A7FC-7C2D7214B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522248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0866B-DA8F-490F-9BC8-02C47E7D8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429234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011DC95-F305-F488-4F4A-5037E95CBD4E}"/>
              </a:ext>
            </a:extLst>
          </p:cNvPr>
          <p:cNvPicPr>
            <a:picLocks noChangeAspect="1"/>
          </p:cNvPicPr>
          <p:nvPr/>
        </p:nvPicPr>
        <p:blipFill rotWithShape="1">
          <a:blip r:embed="rId3"/>
          <a:srcRect l="11065" r="4647" b="4"/>
          <a:stretch/>
        </p:blipFill>
        <p:spPr>
          <a:xfrm>
            <a:off x="2079933" y="963739"/>
            <a:ext cx="2560320" cy="2369223"/>
          </a:xfrm>
          <a:prstGeom prst="rect">
            <a:avLst/>
          </a:prstGeom>
        </p:spPr>
      </p:pic>
      <p:pic>
        <p:nvPicPr>
          <p:cNvPr id="4" name="Picture 3">
            <a:extLst>
              <a:ext uri="{FF2B5EF4-FFF2-40B4-BE49-F238E27FC236}">
                <a16:creationId xmlns:a16="http://schemas.microsoft.com/office/drawing/2014/main" id="{9C1655B8-B6D3-432B-7FA9-81C3932E4438}"/>
              </a:ext>
            </a:extLst>
          </p:cNvPr>
          <p:cNvPicPr>
            <a:picLocks noChangeAspect="1"/>
          </p:cNvPicPr>
          <p:nvPr/>
        </p:nvPicPr>
        <p:blipFill rotWithShape="1">
          <a:blip r:embed="rId4"/>
          <a:srcRect r="7329" b="-5"/>
          <a:stretch/>
        </p:blipFill>
        <p:spPr>
          <a:xfrm>
            <a:off x="4812681" y="963739"/>
            <a:ext cx="2560320" cy="2369223"/>
          </a:xfrm>
          <a:prstGeom prst="rect">
            <a:avLst/>
          </a:prstGeom>
        </p:spPr>
      </p:pic>
      <p:pic>
        <p:nvPicPr>
          <p:cNvPr id="6" name="Picture 5">
            <a:extLst>
              <a:ext uri="{FF2B5EF4-FFF2-40B4-BE49-F238E27FC236}">
                <a16:creationId xmlns:a16="http://schemas.microsoft.com/office/drawing/2014/main" id="{E6749B72-6645-D81B-F290-DDA14D8BCEC6}"/>
              </a:ext>
            </a:extLst>
          </p:cNvPr>
          <p:cNvPicPr>
            <a:picLocks noChangeAspect="1"/>
          </p:cNvPicPr>
          <p:nvPr/>
        </p:nvPicPr>
        <p:blipFill rotWithShape="1">
          <a:blip r:embed="rId5"/>
          <a:srcRect l="4631" r="19727" b="6"/>
          <a:stretch/>
        </p:blipFill>
        <p:spPr>
          <a:xfrm>
            <a:off x="7538901" y="963739"/>
            <a:ext cx="2560320" cy="2369223"/>
          </a:xfrm>
          <a:prstGeom prst="rect">
            <a:avLst/>
          </a:prstGeom>
        </p:spPr>
      </p:pic>
      <p:cxnSp>
        <p:nvCxnSpPr>
          <p:cNvPr id="27" name="Straight Connector 26">
            <a:extLst>
              <a:ext uri="{FF2B5EF4-FFF2-40B4-BE49-F238E27FC236}">
                <a16:creationId xmlns:a16="http://schemas.microsoft.com/office/drawing/2014/main" id="{7367CDB9-59A0-4E3D-88A0-5790014060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9" name="Picture 28">
            <a:extLst>
              <a:ext uri="{FF2B5EF4-FFF2-40B4-BE49-F238E27FC236}">
                <a16:creationId xmlns:a16="http://schemas.microsoft.com/office/drawing/2014/main" id="{9FC7D97F-772D-41D6-BE6B-4AA67F5380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5E248CB1-4448-44AA-AD19-368B9316A4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4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814F202-FB65-A11E-BC83-D5E7DBAA6578}"/>
              </a:ext>
            </a:extLst>
          </p:cNvPr>
          <p:cNvSpPr>
            <a:spLocks noGrp="1"/>
          </p:cNvSpPr>
          <p:nvPr>
            <p:ph type="title"/>
          </p:nvPr>
        </p:nvSpPr>
        <p:spPr>
          <a:xfrm>
            <a:off x="1451579" y="2303047"/>
            <a:ext cx="3272093" cy="2674198"/>
          </a:xfrm>
        </p:spPr>
        <p:txBody>
          <a:bodyPr anchor="t">
            <a:normAutofit/>
          </a:bodyPr>
          <a:lstStyle/>
          <a:p>
            <a:r>
              <a:rPr lang="en-US" dirty="0"/>
              <a:t>Conclusion</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AD49B69-668C-BF4F-14A2-F167E4FA81DD}"/>
              </a:ext>
            </a:extLst>
          </p:cNvPr>
          <p:cNvGraphicFramePr>
            <a:graphicFrameLocks noGrp="1"/>
          </p:cNvGraphicFramePr>
          <p:nvPr>
            <p:ph idx="1"/>
            <p:extLst>
              <p:ext uri="{D42A27DB-BD31-4B8C-83A1-F6EECF244321}">
                <p14:modId xmlns:p14="http://schemas.microsoft.com/office/powerpoint/2010/main" val="1526258079"/>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85784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160</TotalTime>
  <Words>891</Words>
  <Application>Microsoft Macintosh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Google Sans</vt:lpstr>
      <vt:lpstr>Wingdings</vt:lpstr>
      <vt:lpstr>Gallery</vt:lpstr>
      <vt:lpstr>The impact of inflation on US Economic Sectors    </vt:lpstr>
      <vt:lpstr>Proposal</vt:lpstr>
      <vt:lpstr>Definitions</vt:lpstr>
      <vt:lpstr>Definitions Cont’d</vt:lpstr>
      <vt:lpstr>Definitions Cont’d</vt:lpstr>
      <vt:lpstr>Definitions Cont’d</vt:lpstr>
      <vt:lpstr>Dashboard Technicality</vt:lpstr>
      <vt:lpstr>Does inflation impact US economic Sector performance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inflation on US Economic Sector Performance   </dc:title>
  <dc:creator>Ella Ndalla</dc:creator>
  <cp:lastModifiedBy>Ella Ndalla</cp:lastModifiedBy>
  <cp:revision>3</cp:revision>
  <dcterms:created xsi:type="dcterms:W3CDTF">2023-11-28T16:48:01Z</dcterms:created>
  <dcterms:modified xsi:type="dcterms:W3CDTF">2023-11-28T21:36:33Z</dcterms:modified>
</cp:coreProperties>
</file>