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4" r:id="rId9"/>
    <p:sldId id="265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8"/>
    <p:restoredTop sz="94794"/>
  </p:normalViewPr>
  <p:slideViewPr>
    <p:cSldViewPr snapToGrid="0">
      <p:cViewPr varScale="1">
        <p:scale>
          <a:sx n="120" d="100"/>
          <a:sy n="120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5;p15"/>
          <p:cNvSpPr txBox="1">
            <a:spLocks noGrp="1"/>
          </p:cNvSpPr>
          <p:nvPr>
            <p:ph type="body" sz="quarter" idx="1"/>
          </p:nvPr>
        </p:nvSpPr>
        <p:spPr>
          <a:xfrm>
            <a:off x="311699" y="229021"/>
            <a:ext cx="8520602" cy="84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Put your learning curve here: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908050"/>
            <a:ext cx="4902200" cy="3327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E2C47EFE-090B-2A42-9A5D-960A511BE264}"/>
              </a:ext>
            </a:extLst>
          </p:cNvPr>
          <p:cNvSpPr txBox="1"/>
          <p:nvPr/>
        </p:nvSpPr>
        <p:spPr>
          <a:xfrm>
            <a:off x="636449" y="1909349"/>
            <a:ext cx="7871102" cy="12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 algn="ctr"/>
            <a:r>
              <a:rPr lang="en-US" dirty="0"/>
              <a:t>My CNN Model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 NOT TAG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5;p15"/>
          <p:cNvSpPr txBox="1">
            <a:spLocks noGrp="1"/>
          </p:cNvSpPr>
          <p:nvPr>
            <p:ph type="body" sz="quarter" idx="1"/>
          </p:nvPr>
        </p:nvSpPr>
        <p:spPr>
          <a:xfrm>
            <a:off x="311699" y="111326"/>
            <a:ext cx="8520602" cy="620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Describe</a:t>
            </a:r>
            <a:r>
              <a:rPr lang="en-US" dirty="0"/>
              <a:t> and justify</a:t>
            </a:r>
            <a:r>
              <a:rPr dirty="0"/>
              <a:t> your model design in </a:t>
            </a:r>
            <a:r>
              <a:rPr lang="en-US" dirty="0"/>
              <a:t>plain text </a:t>
            </a:r>
            <a:r>
              <a:t>here:</a:t>
            </a:r>
            <a:endParaRPr lang="en-US" dirty="0"/>
          </a:p>
        </p:txBody>
      </p:sp>
      <p:sp>
        <p:nvSpPr>
          <p:cNvPr id="119" name="Google Shape;66;p15"/>
          <p:cNvSpPr txBox="1"/>
          <p:nvPr/>
        </p:nvSpPr>
        <p:spPr>
          <a:xfrm>
            <a:off x="204123" y="2361588"/>
            <a:ext cx="8520602" cy="96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r>
              <a:rPr dirty="0"/>
              <a:t>Describe </a:t>
            </a:r>
            <a:r>
              <a:rPr lang="en-US" dirty="0"/>
              <a:t>and justify your</a:t>
            </a:r>
            <a:r>
              <a:rPr dirty="0"/>
              <a:t> choice of hyper-parameters:</a:t>
            </a:r>
          </a:p>
        </p:txBody>
      </p:sp>
      <p:sp>
        <p:nvSpPr>
          <p:cNvPr id="120" name="Google Shape;67;p15"/>
          <p:cNvSpPr txBox="1"/>
          <p:nvPr/>
        </p:nvSpPr>
        <p:spPr>
          <a:xfrm>
            <a:off x="311699" y="3850649"/>
            <a:ext cx="8520602" cy="96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r>
              <a:rPr dirty="0"/>
              <a:t>What’s your final accuracy on validation set?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699" y="567535"/>
            <a:ext cx="7831567" cy="1723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dirty="0"/>
              <a:t>We introduce three layers of convolution and pooling. Each convolution has a higher number of </a:t>
            </a:r>
            <a:r>
              <a:rPr lang="en-US" dirty="0" err="1"/>
              <a:t>out_channels</a:t>
            </a:r>
            <a:r>
              <a:rPr lang="en-US" dirty="0"/>
              <a:t> (</a:t>
            </a:r>
            <a:r>
              <a:rPr lang="en-US" dirty="0" err="1"/>
              <a:t>num</a:t>
            </a:r>
            <a:r>
              <a:rPr lang="en-US" dirty="0"/>
              <a:t> of filters) than the previous one (conv1 = 12, conv2 = 64, conv3=218), in order to extract more features from the image over each layer. Kernel is set at small size (5 or 3). Each convolution followed by a Max pooling layer of kernel size = 2. </a:t>
            </a:r>
          </a:p>
          <a:p>
            <a:r>
              <a:rPr lang="en-US" dirty="0"/>
              <a:t>Then we introduce fully connected linear layer at the end to consolidate extracted features to predict the image classes. </a:t>
            </a:r>
          </a:p>
          <a:p>
            <a:r>
              <a:rPr lang="en-US" dirty="0"/>
              <a:t>We use Batch Normalization between each layer to normalize our data. </a:t>
            </a:r>
          </a:p>
          <a:p>
            <a:r>
              <a:rPr lang="en-US" dirty="0"/>
              <a:t>We use </a:t>
            </a:r>
            <a:r>
              <a:rPr lang="en-US" dirty="0" err="1"/>
              <a:t>ReLu</a:t>
            </a:r>
            <a:r>
              <a:rPr lang="en-US" dirty="0"/>
              <a:t> activation, instead of sigmoid, in between layers to avoid saturation.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2824373"/>
            <a:ext cx="7519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choose a relatively small batch size =16, thus the noise could be large for each batch, therefore, we accommodate that with a smaller learning rate=0.002. Regulation is set to 0.001 to penalize weights that are too large. We set a relatively large Momentum =0.95 to pass flat surface.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064" y="4333049"/>
            <a:ext cx="423851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Accuracy  = 7</a:t>
            </a:r>
            <a:r>
              <a:rPr lang="en-US" altLang="zh-CN" dirty="0"/>
              <a:t>9.0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% on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validation set.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C1027A39-B87B-284D-96E1-894729E7BA9B}"/>
              </a:ext>
            </a:extLst>
          </p:cNvPr>
          <p:cNvSpPr txBox="1"/>
          <p:nvPr/>
        </p:nvSpPr>
        <p:spPr>
          <a:xfrm>
            <a:off x="636449" y="1909349"/>
            <a:ext cx="7871102" cy="12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 algn="ctr"/>
            <a:r>
              <a:rPr lang="en-US" dirty="0"/>
              <a:t>Data Wrangling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 NOT TAG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What’s your result of training with regular CE loss on imbalanced CIFAR-10?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Fill in your per-class accuracy in </a:t>
            </a:r>
            <a:r>
              <a:t>the table</a:t>
            </a:r>
            <a:endParaRPr dirty="0"/>
          </a:p>
        </p:txBody>
      </p:sp>
      <p:graphicFrame>
        <p:nvGraphicFramePr>
          <p:cNvPr id="125" name="Google Shape;78;p17"/>
          <p:cNvGraphicFramePr/>
          <p:nvPr>
            <p:extLst>
              <p:ext uri="{D42A27DB-BD31-4B8C-83A1-F6EECF244321}">
                <p14:modId xmlns:p14="http://schemas.microsoft.com/office/powerpoint/2010/main" val="1209714852"/>
              </p:ext>
            </p:extLst>
          </p:nvPr>
        </p:nvGraphicFramePr>
        <p:xfrm>
          <a:off x="430775" y="2400749"/>
          <a:ext cx="8068500" cy="12160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CE Loss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0.880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0.840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0.412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0.355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0.024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0.001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What’s your result of training with CB-Focal loss on imbalanced CIFAR-10?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Tune the hyper-parameter beta and fill in your per-class accuracy in the table</a:t>
            </a:r>
          </a:p>
        </p:txBody>
      </p:sp>
      <p:graphicFrame>
        <p:nvGraphicFramePr>
          <p:cNvPr id="128" name="Google Shape;84;p18"/>
          <p:cNvGraphicFramePr/>
          <p:nvPr>
            <p:extLst>
              <p:ext uri="{D42A27DB-BD31-4B8C-83A1-F6EECF244321}">
                <p14:modId xmlns:p14="http://schemas.microsoft.com/office/powerpoint/2010/main" val="1087729250"/>
              </p:ext>
            </p:extLst>
          </p:nvPr>
        </p:nvGraphicFramePr>
        <p:xfrm>
          <a:off x="125525" y="2400749"/>
          <a:ext cx="8373750" cy="1828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0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beta=</a:t>
                      </a:r>
                      <a:r>
                        <a:rPr lang="en-US" sz="1400" dirty="0"/>
                        <a:t>0.9999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0.671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0.647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0.337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0.225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0.185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0.279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0.479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0.508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0.437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0.497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beta=</a:t>
                      </a:r>
                      <a:r>
                        <a:rPr lang="en-US" sz="1400" dirty="0"/>
                        <a:t>0.99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0.903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0.907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0.505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0.469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0.274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0.057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0.203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0.112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0.074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0.003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Put your results of CE loss and CB-Focal Loss(best) together:</a:t>
            </a:r>
          </a:p>
        </p:txBody>
      </p:sp>
      <p:graphicFrame>
        <p:nvGraphicFramePr>
          <p:cNvPr id="131" name="Google Shape;90;p19"/>
          <p:cNvGraphicFramePr/>
          <p:nvPr>
            <p:extLst>
              <p:ext uri="{D42A27DB-BD31-4B8C-83A1-F6EECF244321}">
                <p14:modId xmlns:p14="http://schemas.microsoft.com/office/powerpoint/2010/main" val="1768532820"/>
              </p:ext>
            </p:extLst>
          </p:nvPr>
        </p:nvGraphicFramePr>
        <p:xfrm>
          <a:off x="378649" y="2387774"/>
          <a:ext cx="8588000" cy="18225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CE Loss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0.880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0.840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0.412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0.355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0.024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0.001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CB-Focal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0.671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0.647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0.337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0.225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0.185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0.279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0.479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0.508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0.437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0.497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699" y="219967"/>
            <a:ext cx="8520602" cy="44335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lang="en-US" dirty="0"/>
              <a:t>Explain how you verified the correctness of your focal loss solution. Be specific and describe any testing </a:t>
            </a:r>
            <a:r>
              <a:rPr lang="en-US"/>
              <a:t>you did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47040" y="1129551"/>
            <a:ext cx="8300719" cy="4093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dirty="0"/>
              <a:t>1. Check if alpha weight is calculated correctly:</a:t>
            </a:r>
          </a:p>
          <a:p>
            <a:endParaRPr lang="en-US" dirty="0"/>
          </a:p>
          <a:p>
            <a:r>
              <a:rPr lang="en-US" dirty="0"/>
              <a:t>Alpha = (1-beta)/(1-beta^ny)</a:t>
            </a:r>
          </a:p>
          <a:p>
            <a:endParaRPr lang="en-US" dirty="0"/>
          </a:p>
          <a:p>
            <a:r>
              <a:rPr lang="en-US" dirty="0"/>
              <a:t>-&gt; Set beta=0.9999, for </a:t>
            </a:r>
            <a:r>
              <a:rPr lang="en-US" dirty="0" err="1"/>
              <a:t>ny</a:t>
            </a:r>
            <a:r>
              <a:rPr lang="en-US" dirty="0"/>
              <a:t>=30, we expect alpha = 0.03338</a:t>
            </a:r>
          </a:p>
          <a:p>
            <a:endParaRPr lang="en-US" dirty="0"/>
          </a:p>
          <a:p>
            <a:r>
              <a:rPr lang="en-US" dirty="0"/>
              <a:t>2. We plot the following relationship, or pick a few random numbers to check if they hold. </a:t>
            </a:r>
          </a:p>
          <a:p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 check focal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term, (1-pt)^gamma, is </a:t>
            </a:r>
            <a:r>
              <a:rPr lang="en-US" dirty="0"/>
              <a:t>implemented correctly, we need to check: </a:t>
            </a:r>
          </a:p>
          <a:p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lang="en-US" dirty="0"/>
              <a:t>Those with smaller </a:t>
            </a:r>
            <a:r>
              <a:rPr lang="en-US" dirty="0" err="1"/>
              <a:t>pt</a:t>
            </a:r>
            <a:r>
              <a:rPr lang="en-US" dirty="0"/>
              <a:t> (probability), hence large CE-loss, is associated with larger focal term (1-pt)^gamma, holding gamma constant.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Increased gamma leads to smaller focal term, holding </a:t>
            </a:r>
            <a:r>
              <a:rPr kumimoji="0" lang="en-US" sz="14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pt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constant.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 check alpha weight based on effective sample size is correct, we need to check: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1) Holding beta constant, as</a:t>
            </a:r>
            <a:r>
              <a:rPr lang="en-US" dirty="0"/>
              <a:t> true sample size for each class increases, we expect a smaller alpha weight.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2) Holding sample size constant, a smaller beta value leads to a larger alpha weight.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68895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699" y="219967"/>
            <a:ext cx="8520602" cy="44335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Describe and explain your observation on the result:</a:t>
            </a:r>
            <a:r>
              <a:rPr lang="en-US" dirty="0"/>
              <a:t>  </a:t>
            </a:r>
          </a:p>
          <a:p>
            <a:r>
              <a:rPr lang="en-US" sz="1600" i="1" dirty="0">
                <a:solidFill>
                  <a:srgbClr val="0070C0"/>
                </a:solidFill>
              </a:rPr>
              <a:t>By comparing CE-loss and CE focal loss, we find not only better accuracy on average of all classes (0.25 vs. 0.43), but also prominently higher accuracy for tail-samples: while accuracy for class 5-10 is near 0 when using </a:t>
            </a:r>
            <a:r>
              <a:rPr lang="en-US" sz="1600" i="1" dirty="0" err="1">
                <a:solidFill>
                  <a:srgbClr val="0070C0"/>
                </a:solidFill>
              </a:rPr>
              <a:t>ce</a:t>
            </a:r>
            <a:r>
              <a:rPr lang="en-US" sz="1600" i="1" dirty="0">
                <a:solidFill>
                  <a:srgbClr val="0070C0"/>
                </a:solidFill>
              </a:rPr>
              <a:t>-loss, they significantly increase to 0.3-0.5 when using focal loss. </a:t>
            </a:r>
          </a:p>
          <a:p>
            <a:r>
              <a:rPr lang="en-US" sz="1600" i="1" dirty="0">
                <a:solidFill>
                  <a:srgbClr val="0070C0"/>
                </a:solidFill>
              </a:rPr>
              <a:t>In long-tail distribution, a few class account for majority of sample, while relatively small sample size represent most classes. </a:t>
            </a:r>
          </a:p>
          <a:p>
            <a:r>
              <a:rPr lang="en-US" sz="1600" i="1" dirty="0">
                <a:solidFill>
                  <a:srgbClr val="0070C0"/>
                </a:solidFill>
              </a:rPr>
              <a:t>Using focal loss, we can </a:t>
            </a:r>
            <a:r>
              <a:rPr lang="en-US" sz="1600" i="1" u="sng" dirty="0">
                <a:solidFill>
                  <a:srgbClr val="0070C0"/>
                </a:solidFill>
              </a:rPr>
              <a:t>re-focus</a:t>
            </a:r>
            <a:r>
              <a:rPr lang="en-US" sz="1600" i="1" dirty="0">
                <a:solidFill>
                  <a:srgbClr val="0070C0"/>
                </a:solidFill>
              </a:rPr>
              <a:t> our loss to misclassified samples. This is achieved by down-weighting the CE-loss of well-classified samples a Lot more than poorly classified samples.</a:t>
            </a:r>
          </a:p>
          <a:p>
            <a:r>
              <a:rPr lang="en-US" sz="1600" i="1" dirty="0">
                <a:solidFill>
                  <a:srgbClr val="0070C0"/>
                </a:solidFill>
              </a:rPr>
              <a:t>In addition, we </a:t>
            </a:r>
            <a:r>
              <a:rPr lang="en-US" sz="1600" i="1" u="sng" dirty="0">
                <a:solidFill>
                  <a:srgbClr val="0070C0"/>
                </a:solidFill>
              </a:rPr>
              <a:t>re-weight</a:t>
            </a:r>
            <a:r>
              <a:rPr lang="en-US" sz="1600" i="1" dirty="0">
                <a:solidFill>
                  <a:srgbClr val="0070C0"/>
                </a:solidFill>
              </a:rPr>
              <a:t> the loss function according to the inverse of effective sample size, giving more weights to small-size samples, and also presents an improvement from the naïve inverse of actual sample size. </a:t>
            </a:r>
          </a:p>
          <a:p>
            <a:r>
              <a:rPr lang="en-US" sz="1600" i="1" dirty="0">
                <a:solidFill>
                  <a:srgbClr val="0070C0"/>
                </a:solidFill>
              </a:rPr>
              <a:t>Therefore, we observe better performance in tail samples using focal loss (0.0 vs.0.4), but sacrifice some performance in head samples (0.8 vs. 0.6).</a:t>
            </a:r>
            <a:endParaRPr sz="16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799</Words>
  <Application>Microsoft Macintosh PowerPoint</Application>
  <PresentationFormat>On-screen Show (16:9)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Writeup</dc:title>
  <cp:lastModifiedBy>Ella Hu</cp:lastModifiedBy>
  <cp:revision>52</cp:revision>
  <cp:lastPrinted>2022-10-05T02:08:00Z</cp:lastPrinted>
  <dcterms:modified xsi:type="dcterms:W3CDTF">2023-07-27T16:16:40Z</dcterms:modified>
</cp:coreProperties>
</file>