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sldIdLst>
    <p:sldId id="257" r:id="rId3"/>
    <p:sldId id="258" r:id="rId4"/>
    <p:sldId id="273" r:id="rId5"/>
    <p:sldId id="272" r:id="rId6"/>
    <p:sldId id="274" r:id="rId7"/>
    <p:sldId id="259" r:id="rId8"/>
    <p:sldId id="275" r:id="rId9"/>
    <p:sldId id="260" r:id="rId10"/>
    <p:sldId id="261" r:id="rId11"/>
    <p:sldId id="269" r:id="rId12"/>
    <p:sldId id="262" r:id="rId13"/>
    <p:sldId id="263" r:id="rId14"/>
    <p:sldId id="264" r:id="rId15"/>
    <p:sldId id="265" r:id="rId16"/>
    <p:sldId id="266" r:id="rId17"/>
    <p:sldId id="268" r:id="rId18"/>
    <p:sldId id="270" r:id="rId19"/>
    <p:sldId id="271" r:id="rId20"/>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4"/>
  </p:normalViewPr>
  <p:slideViewPr>
    <p:cSldViewPr snapToGrid="0">
      <p:cViewPr varScale="1">
        <p:scale>
          <a:sx n="120" d="100"/>
          <a:sy n="120" d="100"/>
        </p:scale>
        <p:origin x="8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11760" y="12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dirty="0">
                <a:solidFill>
                  <a:srgbClr val="000000"/>
                </a:solidFill>
                <a:latin typeface="Arial"/>
                <a:ea typeface="Arial"/>
              </a:rPr>
              <a:t>Seq2Seq Results </a:t>
            </a:r>
            <a:endParaRPr lang="en-US" sz="2800" b="0" strike="noStrike" spc="-1" dirty="0">
              <a:latin typeface="Arial"/>
            </a:endParaRPr>
          </a:p>
        </p:txBody>
      </p:sp>
      <p:graphicFrame>
        <p:nvGraphicFramePr>
          <p:cNvPr id="117" name="Table 2"/>
          <p:cNvGraphicFramePr/>
          <p:nvPr>
            <p:extLst>
              <p:ext uri="{D42A27DB-BD31-4B8C-83A1-F6EECF244321}">
                <p14:modId xmlns:p14="http://schemas.microsoft.com/office/powerpoint/2010/main" val="1261880310"/>
              </p:ext>
            </p:extLst>
          </p:nvPr>
        </p:nvGraphicFramePr>
        <p:xfrm>
          <a:off x="159026" y="664252"/>
          <a:ext cx="8573259" cy="4384028"/>
        </p:xfrm>
        <a:graphic>
          <a:graphicData uri="http://schemas.openxmlformats.org/drawingml/2006/table">
            <a:tbl>
              <a:tblPr/>
              <a:tblGrid>
                <a:gridCol w="1696765">
                  <a:extLst>
                    <a:ext uri="{9D8B030D-6E8A-4147-A177-3AD203B41FA5}">
                      <a16:colId xmlns:a16="http://schemas.microsoft.com/office/drawing/2014/main" val="20000"/>
                    </a:ext>
                  </a:extLst>
                </a:gridCol>
                <a:gridCol w="2609689">
                  <a:extLst>
                    <a:ext uri="{9D8B030D-6E8A-4147-A177-3AD203B41FA5}">
                      <a16:colId xmlns:a16="http://schemas.microsoft.com/office/drawing/2014/main" val="20001"/>
                    </a:ext>
                  </a:extLst>
                </a:gridCol>
                <a:gridCol w="1670057">
                  <a:extLst>
                    <a:ext uri="{9D8B030D-6E8A-4147-A177-3AD203B41FA5}">
                      <a16:colId xmlns:a16="http://schemas.microsoft.com/office/drawing/2014/main" val="20002"/>
                    </a:ext>
                  </a:extLst>
                </a:gridCol>
                <a:gridCol w="2596748">
                  <a:extLst>
                    <a:ext uri="{9D8B030D-6E8A-4147-A177-3AD203B41FA5}">
                      <a16:colId xmlns:a16="http://schemas.microsoft.com/office/drawing/2014/main" val="20003"/>
                    </a:ext>
                  </a:extLst>
                </a:gridCol>
              </a:tblGrid>
              <a:tr h="211726">
                <a:tc gridSpan="2">
                  <a:txBody>
                    <a:bodyPr/>
                    <a:lstStyle/>
                    <a:p>
                      <a:pPr>
                        <a:lnSpc>
                          <a:spcPct val="100000"/>
                        </a:lnSpc>
                      </a:pPr>
                      <a:r>
                        <a:rPr lang="en-US" sz="1100" b="0" strike="noStrike" spc="-1" dirty="0">
                          <a:latin typeface="Arial"/>
                        </a:rPr>
                        <a:t>Results for default configuration using RNN</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gridSpan="2">
                  <a:txBody>
                    <a:bodyPr/>
                    <a:lstStyle/>
                    <a:p>
                      <a:pPr>
                        <a:lnSpc>
                          <a:spcPct val="100000"/>
                        </a:lnSpc>
                      </a:pPr>
                      <a:r>
                        <a:rPr lang="en-US" sz="1100" b="0" strike="noStrike" spc="-1">
                          <a:latin typeface="Arial"/>
                        </a:rPr>
                        <a:t>Results for default Configuration Using LSTM</a:t>
                      </a:r>
                    </a:p>
                  </a:txBody>
                  <a:tcPr marL="90000" marR="90000">
                    <a:lnL w="720" cap="flat" cmpd="sng" algn="ctr">
                      <a:solidFill>
                        <a:srgbClr val="000000"/>
                      </a:solidFill>
                      <a:prstDash val="solid"/>
                      <a:round/>
                      <a:headEnd type="none" w="med" len="med"/>
                      <a:tailEnd type="none" w="med" len="med"/>
                    </a:lnL>
                    <a:lnR w="720">
                      <a:solidFill>
                        <a:srgbClr val="FFFFFF"/>
                      </a:solidFill>
                    </a:lnR>
                    <a:lnT w="720">
                      <a:solidFill>
                        <a:srgbClr val="FFFFFF"/>
                      </a:solidFill>
                    </a:lnT>
                    <a:solidFill>
                      <a:srgbClr val="B3B3B3"/>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76496">
                <a:tc>
                  <a:txBody>
                    <a:bodyPr/>
                    <a:lstStyle/>
                    <a:p>
                      <a:pPr>
                        <a:lnSpc>
                          <a:spcPct val="100000"/>
                        </a:lnSpc>
                      </a:pPr>
                      <a:r>
                        <a:rPr lang="en-US" sz="1100" b="0" strike="noStrike" spc="-1" dirty="0">
                          <a:latin typeface="Times New Roman"/>
                        </a:rPr>
                        <a:t>  Training Loss</a:t>
                      </a:r>
                      <a:endParaRPr lang="en-US" sz="1100" b="0" strike="noStrike" spc="-1" dirty="0">
                        <a:latin typeface="Arial"/>
                      </a:endParaRP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DDDDDD"/>
                    </a:solidFill>
                  </a:tcPr>
                </a:tc>
                <a:tc>
                  <a:txBody>
                    <a:bodyPr/>
                    <a:lstStyle/>
                    <a:p>
                      <a:r>
                        <a:rPr lang="hr-HR" sz="1100" dirty="0"/>
                        <a:t>4.6029</a:t>
                      </a:r>
                      <a:endParaRPr lang="en-US" sz="1100" dirty="0"/>
                    </a:p>
                  </a:txBody>
                  <a:tcPr>
                    <a:lnL w="720">
                      <a:solidFill>
                        <a:srgbClr val="000000"/>
                      </a:solidFill>
                    </a:lnL>
                    <a:lnB w="720">
                      <a:solidFill>
                        <a:srgbClr val="000000"/>
                      </a:solidFill>
                    </a:lnB>
                    <a:solidFill>
                      <a:srgbClr val="DDDDDD"/>
                    </a:solidFill>
                  </a:tcPr>
                </a:tc>
                <a:tc>
                  <a:txBody>
                    <a:bodyPr/>
                    <a:lstStyle/>
                    <a:p>
                      <a:pPr>
                        <a:lnSpc>
                          <a:spcPct val="100000"/>
                        </a:lnSpc>
                      </a:pPr>
                      <a:r>
                        <a:rPr lang="en-US" sz="1100" b="0" strike="noStrike" spc="-1">
                          <a:latin typeface="Times New Roman"/>
                        </a:rPr>
                        <a:t>  Training Loss</a:t>
                      </a:r>
                      <a:endParaRPr lang="en-US" sz="1100" b="0" strike="noStrike" spc="-1">
                        <a:latin typeface="Arial"/>
                      </a:endParaRPr>
                    </a:p>
                  </a:txBody>
                  <a:tcPr marL="90000" marR="90000">
                    <a:lnR w="720">
                      <a:solidFill>
                        <a:srgbClr val="000000"/>
                      </a:solidFill>
                    </a:lnR>
                    <a:lnB w="720">
                      <a:solidFill>
                        <a:srgbClr val="000000"/>
                      </a:solidFill>
                    </a:lnB>
                    <a:solidFill>
                      <a:srgbClr val="DDDDDD"/>
                    </a:solidFill>
                  </a:tcPr>
                </a:tc>
                <a:tc>
                  <a:txBody>
                    <a:bodyPr/>
                    <a:lstStyle/>
                    <a:p>
                      <a:r>
                        <a:rPr lang="hr-HR" sz="1100" dirty="0"/>
                        <a:t>3.9919</a:t>
                      </a:r>
                      <a:endParaRPr lang="en-US" sz="1100"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1"/>
                  </a:ext>
                </a:extLst>
              </a:tr>
              <a:tr h="276496">
                <a:tc>
                  <a:txBody>
                    <a:bodyPr/>
                    <a:lstStyle/>
                    <a:p>
                      <a:pPr>
                        <a:lnSpc>
                          <a:spcPct val="100000"/>
                        </a:lnSpc>
                      </a:pPr>
                      <a:r>
                        <a:rPr lang="en-US" sz="1100" b="0" strike="noStrike" spc="-1" dirty="0">
                          <a:latin typeface="Times New Roman"/>
                        </a:rPr>
                        <a:t>  Training Perplexity</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sz="1100" dirty="0"/>
                        <a:t>99.7695</a:t>
                      </a:r>
                      <a:endParaRPr lang="en-US" sz="1100" dirty="0"/>
                    </a:p>
                  </a:txBody>
                  <a:tcPr>
                    <a:lnL w="720">
                      <a:solidFill>
                        <a:srgbClr val="000000"/>
                      </a:solidFill>
                    </a:lnL>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dirty="0">
                          <a:latin typeface="Times New Roman"/>
                        </a:rPr>
                        <a:t>  Training Perplexity</a:t>
                      </a:r>
                      <a:endParaRPr lang="en-US" sz="1100" b="0" strike="noStrike" spc="-1" dirty="0">
                        <a:latin typeface="Arial"/>
                      </a:endParaRPr>
                    </a:p>
                  </a:txBody>
                  <a:tcPr>
                    <a:lnR w="720">
                      <a:solidFill>
                        <a:srgbClr val="000000"/>
                      </a:solidFill>
                    </a:lnR>
                    <a:lnT w="720">
                      <a:solidFill>
                        <a:srgbClr val="000000"/>
                      </a:solidFill>
                    </a:lnT>
                    <a:lnB w="720">
                      <a:solidFill>
                        <a:srgbClr val="000000"/>
                      </a:solidFill>
                    </a:lnB>
                    <a:solidFill>
                      <a:srgbClr val="DDDDDD"/>
                    </a:solidFill>
                  </a:tcPr>
                </a:tc>
                <a:tc>
                  <a:txBody>
                    <a:bodyPr/>
                    <a:lstStyle/>
                    <a:p>
                      <a:r>
                        <a:rPr lang="hr-HR" sz="1100" dirty="0"/>
                        <a:t>54.1604</a:t>
                      </a:r>
                      <a:endParaRPr lang="en-US" sz="1100"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2"/>
                  </a:ext>
                </a:extLst>
              </a:tr>
              <a:tr h="276496">
                <a:tc>
                  <a:txBody>
                    <a:bodyPr/>
                    <a:lstStyle/>
                    <a:p>
                      <a:pPr>
                        <a:lnSpc>
                          <a:spcPct val="100000"/>
                        </a:lnSpc>
                      </a:pPr>
                      <a:r>
                        <a:rPr lang="en-US" sz="1100" b="0" strike="noStrike" spc="-1">
                          <a:latin typeface="Times New Roman"/>
                        </a:rPr>
                        <a:t>  Validation Loss</a:t>
                      </a:r>
                      <a:endParaRPr lang="en-US" sz="11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sz="1100" dirty="0"/>
                        <a:t>4.5198</a:t>
                      </a:r>
                      <a:endParaRPr lang="en-US" sz="1100" dirty="0"/>
                    </a:p>
                  </a:txBody>
                  <a:tcPr>
                    <a:lnL w="720">
                      <a:solidFill>
                        <a:srgbClr val="000000"/>
                      </a:solidFill>
                    </a:lnL>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a:latin typeface="Times New Roman"/>
                        </a:rPr>
                        <a:t>  Validation Loss</a:t>
                      </a:r>
                      <a:endParaRPr lang="en-US" sz="1100" b="0" strike="noStrike" spc="-1">
                        <a:latin typeface="Arial"/>
                      </a:endParaRPr>
                    </a:p>
                  </a:txBody>
                  <a:tcPr>
                    <a:lnR w="720">
                      <a:solidFill>
                        <a:srgbClr val="000000"/>
                      </a:solidFill>
                    </a:lnR>
                    <a:lnT w="720">
                      <a:solidFill>
                        <a:srgbClr val="000000"/>
                      </a:solidFill>
                    </a:lnT>
                    <a:lnB w="720">
                      <a:solidFill>
                        <a:srgbClr val="000000"/>
                      </a:solidFill>
                    </a:lnB>
                    <a:solidFill>
                      <a:srgbClr val="DDDDDD"/>
                    </a:solidFill>
                  </a:tcPr>
                </a:tc>
                <a:tc>
                  <a:txBody>
                    <a:bodyPr/>
                    <a:lstStyle/>
                    <a:p>
                      <a:r>
                        <a:rPr lang="hr-HR" sz="1100" dirty="0"/>
                        <a:t>3.8414</a:t>
                      </a:r>
                      <a:endParaRPr lang="en-US" sz="1100"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3"/>
                  </a:ext>
                </a:extLst>
              </a:tr>
              <a:tr h="276496">
                <a:tc>
                  <a:txBody>
                    <a:bodyPr/>
                    <a:lstStyle/>
                    <a:p>
                      <a:pPr>
                        <a:lnSpc>
                          <a:spcPct val="100000"/>
                        </a:lnSpc>
                      </a:pPr>
                      <a:r>
                        <a:rPr lang="en-US" sz="1100" b="0" strike="noStrike" spc="-1" dirty="0">
                          <a:latin typeface="Times New Roman"/>
                        </a:rPr>
                        <a:t>  Validation Perplexity</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solidFill>
                      <a:srgbClr val="DDDDDD"/>
                    </a:solidFill>
                  </a:tcPr>
                </a:tc>
                <a:tc>
                  <a:txBody>
                    <a:bodyPr/>
                    <a:lstStyle/>
                    <a:p>
                      <a:r>
                        <a:rPr lang="nb-NO" sz="1100" dirty="0"/>
                        <a:t>91.8161</a:t>
                      </a:r>
                      <a:endParaRPr lang="en-US" sz="1100" dirty="0"/>
                    </a:p>
                  </a:txBody>
                  <a:tcPr>
                    <a:lnL w="720">
                      <a:solidFill>
                        <a:srgbClr val="000000"/>
                      </a:solidFill>
                    </a:lnL>
                    <a:lnT w="720">
                      <a:solidFill>
                        <a:srgbClr val="000000"/>
                      </a:solidFill>
                    </a:lnT>
                    <a:solidFill>
                      <a:srgbClr val="DDDDDD"/>
                    </a:solidFill>
                  </a:tcPr>
                </a:tc>
                <a:tc>
                  <a:txBody>
                    <a:bodyPr/>
                    <a:lstStyle/>
                    <a:p>
                      <a:pPr>
                        <a:lnSpc>
                          <a:spcPct val="100000"/>
                        </a:lnSpc>
                      </a:pPr>
                      <a:r>
                        <a:rPr lang="en-US" sz="1100" b="0" strike="noStrike" spc="-1" dirty="0">
                          <a:latin typeface="Times New Roman"/>
                        </a:rPr>
                        <a:t>  Validation Perplexity</a:t>
                      </a:r>
                      <a:endParaRPr lang="en-US" sz="1100" b="0" strike="noStrike" spc="-1" dirty="0">
                        <a:latin typeface="Arial"/>
                      </a:endParaRPr>
                    </a:p>
                  </a:txBody>
                  <a:tcPr>
                    <a:lnR w="720">
                      <a:solidFill>
                        <a:srgbClr val="000000"/>
                      </a:solidFill>
                    </a:lnR>
                    <a:lnT w="720">
                      <a:solidFill>
                        <a:srgbClr val="000000"/>
                      </a:solidFill>
                    </a:lnT>
                    <a:solidFill>
                      <a:srgbClr val="DDDDDD"/>
                    </a:solidFill>
                  </a:tcPr>
                </a:tc>
                <a:tc>
                  <a:txBody>
                    <a:bodyPr/>
                    <a:lstStyle/>
                    <a:p>
                      <a:r>
                        <a:rPr lang="nb-NO" sz="1100" dirty="0"/>
                        <a:t>46.5884</a:t>
                      </a:r>
                      <a:endParaRPr lang="en-US" sz="1100" dirty="0"/>
                    </a:p>
                  </a:txBody>
                  <a:tcPr>
                    <a:lnL w="720">
                      <a:solidFill>
                        <a:srgbClr val="000000"/>
                      </a:solidFill>
                    </a:lnL>
                    <a:lnR w="720">
                      <a:solidFill>
                        <a:srgbClr val="000000"/>
                      </a:solidFill>
                    </a:lnR>
                    <a:lnT w="720">
                      <a:solidFill>
                        <a:srgbClr val="000000"/>
                      </a:solidFill>
                    </a:lnT>
                    <a:solidFill>
                      <a:srgbClr val="DDDDDD"/>
                    </a:solidFill>
                  </a:tcPr>
                </a:tc>
                <a:extLst>
                  <a:ext uri="{0D108BD9-81ED-4DB2-BD59-A6C34878D82A}">
                    <a16:rowId xmlns:a16="http://schemas.microsoft.com/office/drawing/2014/main" val="10004"/>
                  </a:ext>
                </a:extLst>
              </a:tr>
              <a:tr h="352877">
                <a:tc gridSpan="2">
                  <a:txBody>
                    <a:bodyPr/>
                    <a:lstStyle/>
                    <a:p>
                      <a:pPr>
                        <a:lnSpc>
                          <a:spcPct val="100000"/>
                        </a:lnSpc>
                      </a:pPr>
                      <a:r>
                        <a:rPr lang="en-US" sz="1100" b="0" strike="noStrike" spc="-1" dirty="0">
                          <a:latin typeface="Arial"/>
                        </a:rPr>
                        <a:t>Result for your Best Model using RNN after hyperparameter tuning</a:t>
                      </a:r>
                    </a:p>
                  </a:txBody>
                  <a:tcPr marL="90000" marR="90000">
                    <a:lnL w="720">
                      <a:solidFill>
                        <a:srgbClr val="000000"/>
                      </a:solidFill>
                    </a:lnL>
                    <a:lnR w="720">
                      <a:solidFill>
                        <a:srgbClr val="000000"/>
                      </a:solidFill>
                    </a:lnR>
                    <a:lnB w="720">
                      <a:solidFill>
                        <a:srgbClr val="000000"/>
                      </a:solidFill>
                    </a:lnB>
                    <a:solidFill>
                      <a:srgbClr val="B3B3B3"/>
                    </a:solidFill>
                  </a:tcPr>
                </a:tc>
                <a:tc hMerge="1">
                  <a:txBody>
                    <a:bodyPr/>
                    <a:lstStyle/>
                    <a:p>
                      <a:endParaRPr lang="en-US"/>
                    </a:p>
                  </a:txBody>
                  <a:tcPr>
                    <a:solidFill>
                      <a:srgbClr val="729FCF"/>
                    </a:solidFill>
                  </a:tcPr>
                </a:tc>
                <a:tc gridSpan="2">
                  <a:txBody>
                    <a:bodyPr/>
                    <a:lstStyle/>
                    <a:p>
                      <a:pPr>
                        <a:lnSpc>
                          <a:spcPct val="100000"/>
                        </a:lnSpc>
                      </a:pPr>
                      <a:r>
                        <a:rPr lang="en-US" sz="1100" b="0" strike="noStrike" spc="-1" dirty="0" err="1">
                          <a:latin typeface="Arial"/>
                        </a:rPr>
                        <a:t>Resut</a:t>
                      </a:r>
                      <a:r>
                        <a:rPr lang="en-US" sz="1100" b="0" strike="noStrike" spc="-1" dirty="0">
                          <a:latin typeface="Arial"/>
                        </a:rPr>
                        <a:t> for your Best Model using LSTM after hyperparameter tuning</a:t>
                      </a:r>
                    </a:p>
                  </a:txBody>
                  <a:tcPr marL="90000" marR="90000">
                    <a:lnL w="720">
                      <a:solidFill>
                        <a:srgbClr val="000000"/>
                      </a:solidFill>
                    </a:lnL>
                    <a:lnR w="720">
                      <a:solidFill>
                        <a:srgbClr val="000000"/>
                      </a:solidFill>
                    </a:lnR>
                    <a:lnB w="720">
                      <a:solidFill>
                        <a:srgbClr val="000000"/>
                      </a:solidFill>
                    </a:lnB>
                    <a:solidFill>
                      <a:srgbClr val="B3B3B3"/>
                    </a:solidFill>
                  </a:tcPr>
                </a:tc>
                <a:tc hMerge="1">
                  <a:txBody>
                    <a:bodyPr/>
                    <a:lstStyle/>
                    <a:p>
                      <a:endParaRPr lang="en-US"/>
                    </a:p>
                  </a:txBody>
                  <a:tcPr>
                    <a:solidFill>
                      <a:srgbClr val="729FCF"/>
                    </a:solidFill>
                  </a:tcPr>
                </a:tc>
                <a:extLst>
                  <a:ext uri="{0D108BD9-81ED-4DB2-BD59-A6C34878D82A}">
                    <a16:rowId xmlns:a16="http://schemas.microsoft.com/office/drawing/2014/main" val="10005"/>
                  </a:ext>
                </a:extLst>
              </a:tr>
              <a:tr h="282301">
                <a:tc>
                  <a:txBody>
                    <a:bodyPr/>
                    <a:lstStyle/>
                    <a:p>
                      <a:pPr>
                        <a:lnSpc>
                          <a:spcPct val="100000"/>
                        </a:lnSpc>
                      </a:pPr>
                      <a:r>
                        <a:rPr lang="en-US" sz="1100" b="0" strike="noStrike" spc="-1">
                          <a:latin typeface="Times New Roman"/>
                        </a:rPr>
                        <a:t>  Training Loss</a:t>
                      </a:r>
                      <a:endParaRPr lang="en-US" sz="1100" b="0" strike="noStrike" spc="-1">
                        <a:latin typeface="Arial"/>
                      </a:endParaRP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DDDDDD"/>
                    </a:solidFill>
                  </a:tcPr>
                </a:tc>
                <a:tc>
                  <a:txBody>
                    <a:bodyPr/>
                    <a:lstStyle/>
                    <a:p>
                      <a:r>
                        <a:rPr lang="uk-UA" sz="1100" dirty="0"/>
                        <a:t>4.5774</a:t>
                      </a:r>
                      <a:endParaRPr lang="en-US" sz="1100" dirty="0"/>
                    </a:p>
                  </a:txBody>
                  <a:tcPr>
                    <a:lnL w="720">
                      <a:solidFill>
                        <a:srgbClr val="000000"/>
                      </a:solidFill>
                    </a:lnL>
                    <a:lnR w="720">
                      <a:solidFill>
                        <a:srgbClr val="000000"/>
                      </a:solidFill>
                    </a:lnR>
                    <a:lnB w="720">
                      <a:solidFill>
                        <a:srgbClr val="000000"/>
                      </a:solidFill>
                    </a:lnB>
                    <a:solidFill>
                      <a:srgbClr val="DDDDDD"/>
                    </a:solidFill>
                  </a:tcPr>
                </a:tc>
                <a:tc>
                  <a:txBody>
                    <a:bodyPr/>
                    <a:lstStyle/>
                    <a:p>
                      <a:pPr>
                        <a:lnSpc>
                          <a:spcPct val="100000"/>
                        </a:lnSpc>
                      </a:pPr>
                      <a:r>
                        <a:rPr lang="en-US" sz="1100" b="0" strike="noStrike" spc="-1" dirty="0">
                          <a:latin typeface="Arial"/>
                        </a:rPr>
                        <a:t>  Training Loss</a:t>
                      </a: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DDDDDD"/>
                    </a:solidFill>
                  </a:tcPr>
                </a:tc>
                <a:tc>
                  <a:txBody>
                    <a:bodyPr/>
                    <a:lstStyle/>
                    <a:p>
                      <a:r>
                        <a:rPr lang="hr-HR" sz="1100" dirty="0"/>
                        <a:t>3.7886</a:t>
                      </a:r>
                      <a:endParaRPr lang="en-US" sz="1100" dirty="0"/>
                    </a:p>
                  </a:txBody>
                  <a:tcPr>
                    <a:lnL w="720">
                      <a:solidFill>
                        <a:srgbClr val="000000"/>
                      </a:solidFill>
                    </a:lnL>
                    <a:lnR w="720">
                      <a:solidFill>
                        <a:srgbClr val="000000"/>
                      </a:solidFill>
                    </a:lnR>
                    <a:lnB w="720">
                      <a:solidFill>
                        <a:srgbClr val="000000"/>
                      </a:solidFill>
                    </a:lnB>
                    <a:solidFill>
                      <a:srgbClr val="DDDDDD"/>
                    </a:solidFill>
                  </a:tcPr>
                </a:tc>
                <a:extLst>
                  <a:ext uri="{0D108BD9-81ED-4DB2-BD59-A6C34878D82A}">
                    <a16:rowId xmlns:a16="http://schemas.microsoft.com/office/drawing/2014/main" val="10006"/>
                  </a:ext>
                </a:extLst>
              </a:tr>
              <a:tr h="282301">
                <a:tc>
                  <a:txBody>
                    <a:bodyPr/>
                    <a:lstStyle/>
                    <a:p>
                      <a:pPr>
                        <a:lnSpc>
                          <a:spcPct val="100000"/>
                        </a:lnSpc>
                      </a:pPr>
                      <a:r>
                        <a:rPr lang="en-US" sz="1100" b="0" strike="noStrike" spc="-1" dirty="0">
                          <a:latin typeface="Times New Roman"/>
                        </a:rPr>
                        <a:t>  Training Perplexity</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nb-NO" sz="1100" dirty="0"/>
                        <a:t>97.2600</a:t>
                      </a:r>
                      <a:endParaRPr lang="en-US" sz="1100"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dirty="0">
                          <a:latin typeface="Arial"/>
                        </a:rPr>
                        <a:t>  Training Perplexity</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sz="1100" dirty="0"/>
                        <a:t>44.1940</a:t>
                      </a:r>
                      <a:endParaRPr lang="en-US" sz="1100"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7"/>
                  </a:ext>
                </a:extLst>
              </a:tr>
              <a:tr h="282301">
                <a:tc>
                  <a:txBody>
                    <a:bodyPr/>
                    <a:lstStyle/>
                    <a:p>
                      <a:pPr>
                        <a:lnSpc>
                          <a:spcPct val="100000"/>
                        </a:lnSpc>
                      </a:pPr>
                      <a:r>
                        <a:rPr lang="en-US" sz="1100" b="0" strike="noStrike" spc="-1">
                          <a:latin typeface="Times New Roman"/>
                        </a:rPr>
                        <a:t>  Validation Loss</a:t>
                      </a:r>
                      <a:endParaRPr lang="en-US" sz="11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sz="1100" dirty="0"/>
                        <a:t>4.5545</a:t>
                      </a:r>
                      <a:endParaRPr lang="en-US" sz="1100"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dirty="0">
                          <a:latin typeface="Arial"/>
                        </a:rPr>
                        <a:t>  Validation Loss</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sz="1100" dirty="0"/>
                        <a:t>3.8045</a:t>
                      </a:r>
                      <a:endParaRPr lang="en-US" sz="1100"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8"/>
                  </a:ext>
                </a:extLst>
              </a:tr>
              <a:tr h="282301">
                <a:tc>
                  <a:txBody>
                    <a:bodyPr/>
                    <a:lstStyle/>
                    <a:p>
                      <a:pPr>
                        <a:lnSpc>
                          <a:spcPct val="100000"/>
                        </a:lnSpc>
                      </a:pPr>
                      <a:r>
                        <a:rPr lang="en-US" sz="1100" b="0" strike="noStrike" spc="-1" dirty="0">
                          <a:latin typeface="Times New Roman"/>
                        </a:rPr>
                        <a:t>  Validation Perplexity</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nb-NO" sz="1100" dirty="0"/>
                        <a:t>95.0576</a:t>
                      </a:r>
                      <a:endParaRPr lang="en-US" sz="1100"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dirty="0">
                          <a:latin typeface="Arial"/>
                        </a:rPr>
                        <a:t>  Validation Perplexity</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sz="1100" dirty="0"/>
                        <a:t>44.9035</a:t>
                      </a:r>
                      <a:endParaRPr lang="en-US" sz="1100"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9"/>
                  </a:ext>
                </a:extLst>
              </a:tr>
              <a:tr h="352877">
                <a:tc gridSpan="2">
                  <a:txBody>
                    <a:bodyPr/>
                    <a:lstStyle/>
                    <a:p>
                      <a:pPr>
                        <a:lnSpc>
                          <a:spcPct val="100000"/>
                        </a:lnSpc>
                      </a:pPr>
                      <a:r>
                        <a:rPr lang="en-US" sz="1200" b="0" strike="noStrike" spc="-1">
                          <a:latin typeface="Arial"/>
                        </a:rPr>
                        <a:t>Your best model configuration for RNN after hyperparameter tuning</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gridSpan="2">
                  <a:txBody>
                    <a:bodyPr/>
                    <a:lstStyle/>
                    <a:p>
                      <a:pPr>
                        <a:lnSpc>
                          <a:spcPct val="100000"/>
                        </a:lnSpc>
                      </a:pPr>
                      <a:r>
                        <a:rPr lang="en-US" sz="1200" b="0" strike="noStrike" spc="-1">
                          <a:latin typeface="Arial"/>
                        </a:rPr>
                        <a:t>Your best model configuration for LSTM after hyperparameter tuning</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extLst>
                  <a:ext uri="{0D108BD9-81ED-4DB2-BD59-A6C34878D82A}">
                    <a16:rowId xmlns:a16="http://schemas.microsoft.com/office/drawing/2014/main" val="10010"/>
                  </a:ext>
                </a:extLst>
              </a:tr>
              <a:tr h="332622">
                <a:tc gridSpan="2">
                  <a:txBody>
                    <a:bodyPr/>
                    <a:lstStyle/>
                    <a:p>
                      <a:r>
                        <a:rPr lang="en-US" dirty="0"/>
                        <a:t>Batch</a:t>
                      </a:r>
                      <a:r>
                        <a:rPr lang="en-US" baseline="0" dirty="0"/>
                        <a:t> size=64, learning rate = 3e-3, dropout=0.3, epochs=10</a:t>
                      </a:r>
                      <a:endParaRPr lang="en-US" dirty="0"/>
                    </a:p>
                  </a:txBody>
                  <a:tcPr marL="90000" marR="90000">
                    <a:lnL w="720">
                      <a:solidFill>
                        <a:srgbClr val="000000"/>
                      </a:solidFill>
                    </a:lnL>
                    <a:lnR w="720">
                      <a:solidFill>
                        <a:srgbClr val="000000"/>
                      </a:solidFill>
                    </a:lnR>
                    <a:lnT w="720">
                      <a:solidFill>
                        <a:srgbClr val="000000"/>
                      </a:solidFill>
                    </a:lnT>
                    <a:lnB w="720" cap="flat" cmpd="sng" algn="ctr">
                      <a:solidFill>
                        <a:srgbClr val="000000"/>
                      </a:solidFill>
                      <a:prstDash val="solid"/>
                      <a:round/>
                      <a:headEnd type="none" w="med" len="med"/>
                      <a:tailEnd type="none" w="med" len="med"/>
                    </a:lnB>
                    <a:solidFill>
                      <a:srgbClr val="CCCCCC"/>
                    </a:solidFill>
                  </a:tcPr>
                </a:tc>
                <a:tc hMerge="1">
                  <a:txBody>
                    <a:bodyPr/>
                    <a:lstStyle/>
                    <a:p>
                      <a:endParaRPr lang="en-US"/>
                    </a:p>
                  </a:txBody>
                  <a:tcPr>
                    <a:solidFill>
                      <a:srgbClr val="729FCF"/>
                    </a:solidFill>
                  </a:tcPr>
                </a:tc>
                <a:tc gridSpan="2">
                  <a:txBody>
                    <a:bodyPr/>
                    <a:lstStyle/>
                    <a:p>
                      <a:r>
                        <a:rPr lang="en-US" dirty="0"/>
                        <a:t>Batch size=64, learning rate = 1e-2,</a:t>
                      </a:r>
                    </a:p>
                    <a:p>
                      <a:r>
                        <a:rPr lang="en-US" dirty="0"/>
                        <a:t>Dropout=0.5,</a:t>
                      </a:r>
                      <a:r>
                        <a:rPr lang="en-US" baseline="0" dirty="0"/>
                        <a:t> epochs=10</a:t>
                      </a:r>
                      <a:endParaRPr lang="en-US" dirty="0"/>
                    </a:p>
                  </a:txBody>
                  <a:tcPr marL="90000" marR="90000">
                    <a:lnL w="720">
                      <a:solidFill>
                        <a:srgbClr val="000000"/>
                      </a:solidFill>
                    </a:lnL>
                    <a:lnR w="720">
                      <a:solidFill>
                        <a:srgbClr val="000000"/>
                      </a:solidFill>
                    </a:lnR>
                    <a:lnT w="720">
                      <a:solidFill>
                        <a:srgbClr val="000000"/>
                      </a:solidFill>
                    </a:lnT>
                    <a:lnB w="720" cap="flat" cmpd="sng" algn="ctr">
                      <a:solidFill>
                        <a:srgbClr val="000000"/>
                      </a:solidFill>
                      <a:prstDash val="solid"/>
                      <a:round/>
                      <a:headEnd type="none" w="med" len="med"/>
                      <a:tailEnd type="none" w="med" len="med"/>
                    </a:lnB>
                    <a:solidFill>
                      <a:srgbClr val="CCCCCC"/>
                    </a:solidFill>
                  </a:tcPr>
                </a:tc>
                <a:tc hMerge="1">
                  <a:txBody>
                    <a:bodyPr/>
                    <a:lstStyle/>
                    <a:p>
                      <a:endParaRPr lang="en-US"/>
                    </a:p>
                  </a:txBody>
                  <a:tcPr>
                    <a:solidFill>
                      <a:srgbClr val="729FCF"/>
                    </a:solidFill>
                  </a:tcPr>
                </a:tc>
                <a:extLst>
                  <a:ext uri="{0D108BD9-81ED-4DB2-BD59-A6C34878D82A}">
                    <a16:rowId xmlns:a16="http://schemas.microsoft.com/office/drawing/2014/main" val="10011"/>
                  </a:ext>
                </a:extLst>
              </a:tr>
              <a:tr h="332622">
                <a:tc gridSpan="2">
                  <a:txBody>
                    <a:bodyPr/>
                    <a:lstStyle/>
                    <a:p>
                      <a:endParaRPr lang="en-US" dirty="0"/>
                    </a:p>
                  </a:txBody>
                  <a:tcPr marL="90000" marR="90000">
                    <a:lnL w="720">
                      <a:solidFill>
                        <a:srgbClr val="000000"/>
                      </a:solidFill>
                    </a:lnL>
                    <a:lnR w="720" cap="flat" cmpd="sng" algn="ctr">
                      <a:solidFill>
                        <a:srgbClr val="000000"/>
                      </a:solidFill>
                      <a:prstDash val="solid"/>
                      <a:round/>
                      <a:headEnd type="none" w="med" len="med"/>
                      <a:tailEnd type="none" w="med" len="med"/>
                    </a:lnR>
                    <a:lnT w="720">
                      <a:solidFill>
                        <a:srgbClr val="000000"/>
                      </a:solidFill>
                    </a:lnT>
                    <a:lnB w="720">
                      <a:solidFill>
                        <a:srgbClr val="000000"/>
                      </a:solidFill>
                    </a:lnB>
                    <a:solidFill>
                      <a:srgbClr val="CCCCCC"/>
                    </a:solidFill>
                  </a:tcPr>
                </a:tc>
                <a:tc hMerge="1">
                  <a:txBody>
                    <a:bodyPr/>
                    <a:lstStyle/>
                    <a:p>
                      <a:endParaRPr lang="en-US"/>
                    </a:p>
                  </a:txBody>
                  <a:tcPr/>
                </a:tc>
                <a:tc gridSpan="2">
                  <a:txBody>
                    <a:bodyPr/>
                    <a:lstStyle/>
                    <a:p>
                      <a:endParaRPr lang="en-US" dirty="0"/>
                    </a:p>
                  </a:txBody>
                  <a:tcPr marL="90000" marR="90000">
                    <a:lnL w="720" cap="flat" cmpd="sng" algn="ctr">
                      <a:solidFill>
                        <a:srgbClr val="000000"/>
                      </a:solidFill>
                      <a:prstDash val="solid"/>
                      <a:round/>
                      <a:headEnd type="none" w="med" len="med"/>
                      <a:tailEnd type="none" w="med" len="med"/>
                    </a:lnL>
                    <a:lnR w="720">
                      <a:solidFill>
                        <a:srgbClr val="000000"/>
                      </a:solidFill>
                    </a:lnR>
                    <a:lnT w="720">
                      <a:solidFill>
                        <a:srgbClr val="000000"/>
                      </a:solidFill>
                    </a:lnT>
                    <a:lnB w="720">
                      <a:solidFill>
                        <a:srgbClr val="000000"/>
                      </a:solidFill>
                    </a:lnB>
                    <a:solidFill>
                      <a:srgbClr val="CCCCCC"/>
                    </a:solidFill>
                  </a:tcPr>
                </a:tc>
                <a:tc hMerge="1">
                  <a:txBody>
                    <a:bodyPr/>
                    <a:lstStyle/>
                    <a:p>
                      <a:endParaRPr lang="en-US"/>
                    </a:p>
                  </a:txBody>
                  <a:tcPr/>
                </a:tc>
                <a:extLst>
                  <a:ext uri="{0D108BD9-81ED-4DB2-BD59-A6C34878D82A}">
                    <a16:rowId xmlns:a16="http://schemas.microsoft.com/office/drawing/2014/main" val="2701670044"/>
                  </a:ext>
                </a:extLst>
              </a:tr>
            </a:tbl>
          </a:graphicData>
        </a:graphic>
      </p:graphicFrame>
      <p:sp>
        <p:nvSpPr>
          <p:cNvPr id="118" name="CustomShape 3"/>
          <p:cNvSpPr/>
          <p:nvPr/>
        </p:nvSpPr>
        <p:spPr>
          <a:xfrm>
            <a:off x="318600" y="407160"/>
            <a:ext cx="777708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your results from training before and after hyperparameter tuning here. </a:t>
            </a:r>
            <a:endParaRPr lang="en-US" sz="1200" b="0" strike="noStrike" spc="-1" dirty="0">
              <a:latin typeface="Arial"/>
            </a:endParaRPr>
          </a:p>
        </p:txBody>
      </p:sp>
      <p:sp>
        <p:nvSpPr>
          <p:cNvPr id="119" name="CustomShape 4"/>
          <p:cNvSpPr/>
          <p:nvPr/>
        </p:nvSpPr>
        <p:spPr>
          <a:xfrm>
            <a:off x="4017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1</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pc="-1" dirty="0">
                <a:solidFill>
                  <a:srgbClr val="000000"/>
                </a:solidFill>
                <a:ea typeface="Arial"/>
              </a:rPr>
              <a:t>Transformer Curves – My Best Model</a:t>
            </a:r>
            <a:br>
              <a:rPr lang="en-US" sz="2800" spc="-1" dirty="0"/>
            </a:b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02" y="941209"/>
            <a:ext cx="7788536" cy="3959880"/>
          </a:xfrm>
          <a:prstGeom prst="rect">
            <a:avLst/>
          </a:prstGeom>
        </p:spPr>
      </p:pic>
    </p:spTree>
    <p:extLst>
      <p:ext uri="{BB962C8B-B14F-4D97-AF65-F5344CB8AC3E}">
        <p14:creationId xmlns:p14="http://schemas.microsoft.com/office/powerpoint/2010/main" val="7787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Explanation </a:t>
            </a:r>
            <a:endParaRPr lang="en-US" sz="2800" b="0" strike="noStrike" spc="-1">
              <a:latin typeface="Arial"/>
            </a:endParaRPr>
          </a:p>
        </p:txBody>
      </p:sp>
      <p:sp>
        <p:nvSpPr>
          <p:cNvPr id="131" name="CustomShape 2"/>
          <p:cNvSpPr/>
          <p:nvPr/>
        </p:nvSpPr>
        <p:spPr>
          <a:xfrm>
            <a:off x="344160" y="62604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what you did here and why you did it to improve your model performance. You </a:t>
            </a:r>
            <a:r>
              <a:rPr lang="en-US" sz="1200" spc="-1" dirty="0">
                <a:solidFill>
                  <a:srgbClr val="595959"/>
                </a:solidFill>
                <a:latin typeface="Arial"/>
                <a:ea typeface="Arial"/>
              </a:rPr>
              <a:t>may</a:t>
            </a:r>
            <a:r>
              <a:rPr lang="en-US" sz="1200" b="0" strike="noStrike" spc="-1" dirty="0">
                <a:solidFill>
                  <a:srgbClr val="595959"/>
                </a:solidFill>
                <a:latin typeface="Arial"/>
                <a:ea typeface="Arial"/>
              </a:rPr>
              <a:t> use another slide if needed.</a:t>
            </a:r>
          </a:p>
          <a:p>
            <a:pPr>
              <a:lnSpc>
                <a:spcPct val="100000"/>
              </a:lnSpc>
            </a:pPr>
            <a:endParaRPr lang="en-US" sz="1200" spc="-1" dirty="0">
              <a:solidFill>
                <a:srgbClr val="595959"/>
              </a:solidFill>
              <a:latin typeface="Arial"/>
              <a:ea typeface="Arial"/>
            </a:endParaRPr>
          </a:p>
        </p:txBody>
      </p:sp>
      <p:sp>
        <p:nvSpPr>
          <p:cNvPr id="2" name="TextBox 1"/>
          <p:cNvSpPr txBox="1"/>
          <p:nvPr/>
        </p:nvSpPr>
        <p:spPr>
          <a:xfrm>
            <a:off x="473336" y="1376979"/>
            <a:ext cx="7853082" cy="1477328"/>
          </a:xfrm>
          <a:prstGeom prst="rect">
            <a:avLst/>
          </a:prstGeom>
          <a:noFill/>
        </p:spPr>
        <p:txBody>
          <a:bodyPr wrap="square" rtlCol="0">
            <a:spAutoFit/>
          </a:bodyPr>
          <a:lstStyle/>
          <a:p>
            <a:pPr>
              <a:lnSpc>
                <a:spcPct val="100000"/>
              </a:lnSpc>
            </a:pPr>
            <a:r>
              <a:rPr lang="en-US" spc="-1" dirty="0">
                <a:solidFill>
                  <a:srgbClr val="595959"/>
                </a:solidFill>
                <a:ea typeface="Arial"/>
              </a:rPr>
              <a:t>To improve performance, I make following changes:1) learning rate from 1e-4 to 5e-4: to allow faster learning of the model. 2) batch size decreases from 128 to 64: this can introduce slightly more variance into the gradients and allow the model to train faster. </a:t>
            </a:r>
          </a:p>
          <a:p>
            <a:pPr>
              <a:lnSpc>
                <a:spcPct val="100000"/>
              </a:lnSpc>
            </a:pPr>
            <a:endParaRPr lang="en-US" spc="-1" dirty="0">
              <a:solidFill>
                <a:srgbClr val="595959"/>
              </a:solidFil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1704275067"/>
              </p:ext>
            </p:extLst>
          </p:nvPr>
        </p:nvGraphicFramePr>
        <p:xfrm>
          <a:off x="0" y="834519"/>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a:latin typeface="Arial"/>
                        </a:rPr>
                        <a:t>Input sentence</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1800" b="0" strike="noStrike" spc="-1">
                          <a:latin typeface="Arial"/>
                        </a:rPr>
                        <a:t>Back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r>
                        <a:rPr lang="nl-NL" sz="1100" dirty="0"/>
                        <a:t>&lt;</a:t>
                      </a:r>
                      <a:r>
                        <a:rPr lang="nl-NL" sz="1100" dirty="0" err="1"/>
                        <a:t>sos</a:t>
                      </a:r>
                      <a:r>
                        <a:rPr lang="nl-NL" sz="1100" dirty="0"/>
                        <a:t>&gt;', 'a', '</a:t>
                      </a:r>
                      <a:r>
                        <a:rPr lang="nl-NL" sz="1100" dirty="0" err="1"/>
                        <a:t>young</a:t>
                      </a:r>
                      <a:r>
                        <a:rPr lang="nl-NL" sz="1100" dirty="0"/>
                        <a:t>', 'boy', '</a:t>
                      </a:r>
                      <a:r>
                        <a:rPr lang="nl-NL" sz="1100" dirty="0" err="1"/>
                        <a:t>jumps</a:t>
                      </a:r>
                      <a:r>
                        <a:rPr lang="nl-NL" sz="1100" dirty="0"/>
                        <a:t>', '</a:t>
                      </a:r>
                      <a:r>
                        <a:rPr lang="nl-NL" sz="1100" dirty="0" err="1"/>
                        <a:t>into</a:t>
                      </a:r>
                      <a:r>
                        <a:rPr lang="nl-NL" sz="1100" dirty="0"/>
                        <a:t>', 'water',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nl-NL" sz="1100" dirty="0"/>
                        <a:t>'&lt;</a:t>
                      </a:r>
                      <a:r>
                        <a:rPr lang="nl-NL" sz="1100" dirty="0" err="1"/>
                        <a:t>sos</a:t>
                      </a:r>
                      <a:r>
                        <a:rPr lang="nl-NL" sz="1100" dirty="0"/>
                        <a:t>&gt;', 'a', '</a:t>
                      </a:r>
                      <a:r>
                        <a:rPr lang="nl-NL" sz="1100" dirty="0" err="1"/>
                        <a:t>little</a:t>
                      </a:r>
                      <a:r>
                        <a:rPr lang="nl-NL" sz="1100" dirty="0"/>
                        <a:t>', 'boy', 'is', '</a:t>
                      </a:r>
                      <a:r>
                        <a:rPr lang="nl-NL" sz="1100" dirty="0" err="1"/>
                        <a:t>into</a:t>
                      </a:r>
                      <a:r>
                        <a:rPr lang="nl-NL" sz="1100" dirty="0"/>
                        <a:t>', '</a:t>
                      </a:r>
                      <a:r>
                        <a:rPr lang="nl-NL" sz="1100" dirty="0" err="1"/>
                        <a:t>into</a:t>
                      </a:r>
                      <a:r>
                        <a:rPr lang="nl-NL" sz="1100" dirty="0"/>
                        <a:t>', '</a:t>
                      </a:r>
                      <a:r>
                        <a:rPr lang="nl-NL" sz="1100" dirty="0" err="1"/>
                        <a:t>into</a:t>
                      </a:r>
                      <a:r>
                        <a:rPr lang="nl-NL" sz="1100" dirty="0"/>
                        <a:t>', '&lt;</a:t>
                      </a:r>
                      <a:r>
                        <a:rPr lang="nl-NL" sz="1100" dirty="0" err="1"/>
                        <a:t>eos</a:t>
                      </a:r>
                      <a:r>
                        <a:rPr lang="nl-NL" sz="1100" dirty="0"/>
                        <a:t>&gt;'</a:t>
                      </a:r>
                      <a:endParaRPr lang="en-US" sz="1100" b="0" strike="noStrike" spc="-1" dirty="0">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nl-NL" sz="1100" dirty="0"/>
                        <a:t>'&lt;</a:t>
                      </a:r>
                      <a:r>
                        <a:rPr lang="nl-NL" sz="1100" dirty="0" err="1"/>
                        <a:t>sos</a:t>
                      </a:r>
                      <a:r>
                        <a:rPr lang="nl-NL" sz="1100" dirty="0"/>
                        <a:t>&gt;', 'a', 'native', '</a:t>
                      </a:r>
                      <a:r>
                        <a:rPr lang="nl-NL" sz="1100" dirty="0" err="1"/>
                        <a:t>woman</a:t>
                      </a:r>
                      <a:r>
                        <a:rPr lang="nl-NL" sz="1100" dirty="0"/>
                        <a:t>', 'is', '</a:t>
                      </a:r>
                      <a:r>
                        <a:rPr lang="nl-NL" sz="1100" dirty="0" err="1"/>
                        <a:t>working</a:t>
                      </a:r>
                      <a:r>
                        <a:rPr lang="nl-NL" sz="1100" dirty="0"/>
                        <a:t>', 'on', 'a', '</a:t>
                      </a:r>
                      <a:r>
                        <a:rPr lang="nl-NL" sz="1100" dirty="0" err="1"/>
                        <a:t>craft</a:t>
                      </a:r>
                      <a:r>
                        <a:rPr lang="nl-NL" sz="1100" dirty="0"/>
                        <a:t>', 'project',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nl-NL" sz="1100" dirty="0"/>
                        <a:t>'&lt;</a:t>
                      </a:r>
                      <a:r>
                        <a:rPr lang="nl-NL" sz="1100" dirty="0" err="1"/>
                        <a:t>sos</a:t>
                      </a:r>
                      <a:r>
                        <a:rPr lang="nl-NL" sz="1100" dirty="0"/>
                        <a:t>&gt;', 'a', '</a:t>
                      </a:r>
                      <a:r>
                        <a:rPr lang="nl-NL" sz="1100" dirty="0" err="1"/>
                        <a:t>woman</a:t>
                      </a:r>
                      <a:r>
                        <a:rPr lang="nl-NL" sz="1100" dirty="0"/>
                        <a:t>', 'is', 'on', 'a', 'a', '.', '.', '&lt;</a:t>
                      </a:r>
                      <a:r>
                        <a:rPr lang="nl-NL" sz="1100" dirty="0" err="1"/>
                        <a:t>eos</a:t>
                      </a:r>
                      <a:r>
                        <a:rPr lang="nl-NL" sz="1100" dirty="0"/>
                        <a:t>&gt;',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1100" dirty="0"/>
                        <a:t>'&lt;</a:t>
                      </a:r>
                      <a:r>
                        <a:rPr lang="en-US" sz="1100" dirty="0" err="1"/>
                        <a:t>sos</a:t>
                      </a:r>
                      <a:r>
                        <a:rPr lang="en-US" sz="1100" dirty="0"/>
                        <a:t>&gt;', 'an', '</a:t>
                      </a:r>
                      <a:r>
                        <a:rPr lang="en-US" sz="1100" dirty="0" err="1"/>
                        <a:t>asian</a:t>
                      </a:r>
                      <a:r>
                        <a:rPr lang="en-US" sz="1100" dirty="0"/>
                        <a:t>', 'woman', 'sitting', 'outside', 'an', 'outdoor', 'market', 'stall', '.', '&lt;</a:t>
                      </a:r>
                      <a:r>
                        <a:rPr lang="en-US" sz="1100" dirty="0" err="1"/>
                        <a:t>eos</a:t>
                      </a:r>
                      <a:r>
                        <a:rPr lang="en-US" sz="1100" dirty="0"/>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nl-NL" sz="1100" dirty="0"/>
                        <a:t>'&lt;</a:t>
                      </a:r>
                      <a:r>
                        <a:rPr lang="nl-NL" sz="1100" dirty="0" err="1"/>
                        <a:t>sos</a:t>
                      </a:r>
                      <a:r>
                        <a:rPr lang="nl-NL" sz="1100" dirty="0"/>
                        <a:t>&gt;', '</a:t>
                      </a:r>
                      <a:r>
                        <a:rPr lang="nl-NL" sz="1100" dirty="0" err="1"/>
                        <a:t>an</a:t>
                      </a:r>
                      <a:r>
                        <a:rPr lang="nl-NL" sz="1100" dirty="0"/>
                        <a:t>', '</a:t>
                      </a:r>
                      <a:r>
                        <a:rPr lang="nl-NL" sz="1100" dirty="0" err="1"/>
                        <a:t>asian</a:t>
                      </a:r>
                      <a:r>
                        <a:rPr lang="nl-NL" sz="1100" dirty="0"/>
                        <a:t>', '</a:t>
                      </a:r>
                      <a:r>
                        <a:rPr lang="nl-NL" sz="1100" dirty="0" err="1"/>
                        <a:t>asian</a:t>
                      </a:r>
                      <a:r>
                        <a:rPr lang="nl-NL" sz="1100" dirty="0"/>
                        <a:t>', 'in', 'in', 'front', 'of',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nl-NL" sz="1100" dirty="0"/>
                        <a:t>'&lt;</a:t>
                      </a:r>
                      <a:r>
                        <a:rPr lang="nl-NL" sz="1100" dirty="0" err="1"/>
                        <a:t>sos</a:t>
                      </a:r>
                      <a:r>
                        <a:rPr lang="nl-NL" sz="1100" dirty="0"/>
                        <a:t>&gt;', '</a:t>
                      </a:r>
                      <a:r>
                        <a:rPr lang="nl-NL" sz="1100" dirty="0" err="1"/>
                        <a:t>woman</a:t>
                      </a:r>
                      <a:r>
                        <a:rPr lang="nl-NL" sz="1100" dirty="0"/>
                        <a:t>', 'standing', 'on', 'a', '</a:t>
                      </a:r>
                      <a:r>
                        <a:rPr lang="nl-NL" sz="1100" dirty="0" err="1"/>
                        <a:t>brick</a:t>
                      </a:r>
                      <a:r>
                        <a:rPr lang="nl-NL" sz="1100" dirty="0"/>
                        <a:t>', '</a:t>
                      </a:r>
                      <a:r>
                        <a:rPr lang="nl-NL" sz="1100" dirty="0" err="1"/>
                        <a:t>wall</a:t>
                      </a:r>
                      <a:r>
                        <a:rPr lang="nl-NL" sz="1100" dirty="0"/>
                        <a:t>', '</a:t>
                      </a:r>
                      <a:r>
                        <a:rPr lang="nl-NL" sz="1100" dirty="0" err="1"/>
                        <a:t>and</a:t>
                      </a:r>
                      <a:r>
                        <a:rPr lang="nl-NL" sz="1100" dirty="0"/>
                        <a:t>', '</a:t>
                      </a:r>
                      <a:r>
                        <a:rPr lang="nl-NL" sz="1100" dirty="0" err="1"/>
                        <a:t>taking</a:t>
                      </a:r>
                      <a:r>
                        <a:rPr lang="nl-NL" sz="1100" dirty="0"/>
                        <a:t>', 'a', 'picture',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nl-NL" sz="1100" dirty="0"/>
                        <a:t>'&lt;</a:t>
                      </a:r>
                      <a:r>
                        <a:rPr lang="nl-NL" sz="1100" dirty="0" err="1"/>
                        <a:t>sos</a:t>
                      </a:r>
                      <a:r>
                        <a:rPr lang="nl-NL" sz="1100" dirty="0"/>
                        <a:t>&gt;', '</a:t>
                      </a:r>
                      <a:r>
                        <a:rPr lang="nl-NL" sz="1100" dirty="0" err="1"/>
                        <a:t>woman</a:t>
                      </a:r>
                      <a:r>
                        <a:rPr lang="nl-NL" sz="1100" dirty="0"/>
                        <a:t>', 'standing', 'on', 'a', '</a:t>
                      </a:r>
                      <a:r>
                        <a:rPr lang="nl-NL" sz="1100" dirty="0" err="1"/>
                        <a:t>brick</a:t>
                      </a:r>
                      <a:r>
                        <a:rPr lang="nl-NL" sz="1100" dirty="0"/>
                        <a:t>', '</a:t>
                      </a:r>
                      <a:r>
                        <a:rPr lang="nl-NL" sz="1100" dirty="0" err="1"/>
                        <a:t>and</a:t>
                      </a:r>
                      <a:r>
                        <a:rPr lang="nl-NL" sz="1100" dirty="0"/>
                        <a:t>', 'at', '</a:t>
                      </a:r>
                      <a:r>
                        <a:rPr lang="nl-NL" sz="1100" dirty="0" err="1"/>
                        <a:t>taking</a:t>
                      </a:r>
                      <a:r>
                        <a:rPr lang="nl-NL" sz="1100" dirty="0"/>
                        <a:t>', '.',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1100" dirty="0"/>
                        <a:t>'&lt;</a:t>
                      </a:r>
                      <a:r>
                        <a:rPr lang="en-US" sz="1100" dirty="0" err="1"/>
                        <a:t>sos</a:t>
                      </a:r>
                      <a:r>
                        <a:rPr lang="en-US" sz="1100" dirty="0"/>
                        <a:t>&gt;', 'there', 'are', 'construction', 'workers', 'working', 'hard', 'on', 'a', 'project', '.', '&lt;</a:t>
                      </a:r>
                      <a:r>
                        <a:rPr lang="en-US" sz="1100" dirty="0" err="1"/>
                        <a:t>eos</a:t>
                      </a:r>
                      <a:r>
                        <a:rPr lang="en-US" sz="1100" dirty="0"/>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nl-NL" sz="1100" dirty="0"/>
                        <a:t>'&lt;</a:t>
                      </a:r>
                      <a:r>
                        <a:rPr lang="nl-NL" sz="1100" dirty="0" err="1"/>
                        <a:t>sos</a:t>
                      </a:r>
                      <a:r>
                        <a:rPr lang="nl-NL" sz="1100" dirty="0"/>
                        <a:t>&gt;', '</a:t>
                      </a:r>
                      <a:r>
                        <a:rPr lang="nl-NL" sz="1100" dirty="0" err="1"/>
                        <a:t>construction</a:t>
                      </a:r>
                      <a:r>
                        <a:rPr lang="nl-NL" sz="1100" dirty="0"/>
                        <a:t>', '</a:t>
                      </a:r>
                      <a:r>
                        <a:rPr lang="nl-NL" sz="1100" dirty="0" err="1"/>
                        <a:t>workers</a:t>
                      </a:r>
                      <a:r>
                        <a:rPr lang="nl-NL" sz="1100" dirty="0"/>
                        <a:t>', '</a:t>
                      </a:r>
                      <a:r>
                        <a:rPr lang="nl-NL" sz="1100" dirty="0" err="1"/>
                        <a:t>workers</a:t>
                      </a:r>
                      <a:r>
                        <a:rPr lang="nl-NL" sz="1100" dirty="0"/>
                        <a:t>', 'hard', 'a', 'a', 'a', '.',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nl-NL" sz="1100" dirty="0"/>
                        <a:t>'&lt;</a:t>
                      </a:r>
                      <a:r>
                        <a:rPr lang="nl-NL" sz="1100" dirty="0" err="1"/>
                        <a:t>sos</a:t>
                      </a:r>
                      <a:r>
                        <a:rPr lang="nl-NL" sz="1100" dirty="0"/>
                        <a:t>&gt;', 'a', 'man', 'in', 'a', '</a:t>
                      </a:r>
                      <a:r>
                        <a:rPr lang="nl-NL" sz="1100" dirty="0" err="1"/>
                        <a:t>cluttered</a:t>
                      </a:r>
                      <a:r>
                        <a:rPr lang="nl-NL" sz="1100" dirty="0"/>
                        <a:t>', 'office', 'is', '</a:t>
                      </a:r>
                      <a:r>
                        <a:rPr lang="nl-NL" sz="1100" dirty="0" err="1"/>
                        <a:t>using</a:t>
                      </a:r>
                      <a:r>
                        <a:rPr lang="nl-NL" sz="1100" dirty="0"/>
                        <a:t>', '</a:t>
                      </a:r>
                      <a:r>
                        <a:rPr lang="nl-NL" sz="1100" dirty="0" err="1"/>
                        <a:t>the</a:t>
                      </a:r>
                      <a:r>
                        <a:rPr lang="nl-NL" sz="1100" dirty="0"/>
                        <a:t>', '</a:t>
                      </a:r>
                      <a:r>
                        <a:rPr lang="nl-NL" sz="1100" dirty="0" err="1"/>
                        <a:t>telephone</a:t>
                      </a:r>
                      <a:r>
                        <a:rPr lang="nl-NL" sz="1100" dirty="0"/>
                        <a:t>',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nl-NL" sz="1100" dirty="0"/>
                        <a:t>'&lt;</a:t>
                      </a:r>
                      <a:r>
                        <a:rPr lang="nl-NL" sz="1100" dirty="0" err="1"/>
                        <a:t>sos</a:t>
                      </a:r>
                      <a:r>
                        <a:rPr lang="nl-NL" sz="1100" dirty="0"/>
                        <a:t>&gt;', 'a', 'man', 'is', 'at', 'a', 'of', 'office', '.', '.',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nl-NL" sz="1100" dirty="0"/>
                        <a:t>'&lt;</a:t>
                      </a:r>
                      <a:r>
                        <a:rPr lang="nl-NL" sz="1100" dirty="0" err="1"/>
                        <a:t>sos</a:t>
                      </a:r>
                      <a:r>
                        <a:rPr lang="nl-NL" sz="1100" dirty="0"/>
                        <a:t>&gt;', '</a:t>
                      </a:r>
                      <a:r>
                        <a:rPr lang="nl-NL" sz="1100" dirty="0" err="1"/>
                        <a:t>two</a:t>
                      </a:r>
                      <a:r>
                        <a:rPr lang="nl-NL" sz="1100" dirty="0"/>
                        <a:t>', '</a:t>
                      </a:r>
                      <a:r>
                        <a:rPr lang="nl-NL" sz="1100" dirty="0" err="1"/>
                        <a:t>chinese</a:t>
                      </a:r>
                      <a:r>
                        <a:rPr lang="nl-NL" sz="1100" dirty="0"/>
                        <a:t>', '</a:t>
                      </a:r>
                      <a:r>
                        <a:rPr lang="nl-NL" sz="1100" dirty="0" err="1"/>
                        <a:t>people</a:t>
                      </a:r>
                      <a:r>
                        <a:rPr lang="nl-NL" sz="1100" dirty="0"/>
                        <a:t>', 'are', 'standing', '</a:t>
                      </a:r>
                      <a:r>
                        <a:rPr lang="nl-NL" sz="1100" dirty="0" err="1"/>
                        <a:t>by</a:t>
                      </a:r>
                      <a:r>
                        <a:rPr lang="nl-NL" sz="1100" dirty="0"/>
                        <a:t>', 'a', '</a:t>
                      </a:r>
                      <a:r>
                        <a:rPr lang="nl-NL" sz="1100" dirty="0" err="1"/>
                        <a:t>chalkboard</a:t>
                      </a:r>
                      <a:r>
                        <a:rPr lang="nl-NL" sz="1100" dirty="0"/>
                        <a:t>',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nl-NL" sz="1100" dirty="0"/>
                        <a:t>'&lt;</a:t>
                      </a:r>
                      <a:r>
                        <a:rPr lang="nl-NL" sz="1100" dirty="0" err="1"/>
                        <a:t>sos</a:t>
                      </a:r>
                      <a:r>
                        <a:rPr lang="nl-NL" sz="1100" dirty="0"/>
                        <a:t>&gt;', '</a:t>
                      </a:r>
                      <a:r>
                        <a:rPr lang="nl-NL" sz="1100" dirty="0" err="1"/>
                        <a:t>two</a:t>
                      </a:r>
                      <a:r>
                        <a:rPr lang="nl-NL" sz="1100" dirty="0"/>
                        <a:t>', '</a:t>
                      </a:r>
                      <a:r>
                        <a:rPr lang="nl-NL" sz="1100" dirty="0" err="1"/>
                        <a:t>chinese</a:t>
                      </a:r>
                      <a:r>
                        <a:rPr lang="nl-NL" sz="1100" dirty="0"/>
                        <a:t>', 'stand', 'standing', 'a', 'a', 'a',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nl-NL" sz="1100" dirty="0"/>
                        <a:t>'&lt;</a:t>
                      </a:r>
                      <a:r>
                        <a:rPr lang="nl-NL" sz="1100" dirty="0" err="1"/>
                        <a:t>sos</a:t>
                      </a:r>
                      <a:r>
                        <a:rPr lang="nl-NL" sz="1100" dirty="0"/>
                        <a:t>&gt;', '</a:t>
                      </a:r>
                      <a:r>
                        <a:rPr lang="nl-NL" sz="1100" dirty="0" err="1"/>
                        <a:t>children</a:t>
                      </a:r>
                      <a:r>
                        <a:rPr lang="nl-NL" sz="1100" dirty="0"/>
                        <a:t>', 'are', '</a:t>
                      </a:r>
                      <a:r>
                        <a:rPr lang="nl-NL" sz="1100" dirty="0" err="1"/>
                        <a:t>playing</a:t>
                      </a:r>
                      <a:r>
                        <a:rPr lang="nl-NL" sz="1100" dirty="0"/>
                        <a:t>', 'a', 'sport', 'on', 'a', 'field',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nl-NL" sz="1100" dirty="0"/>
                        <a:t>'&lt;</a:t>
                      </a:r>
                      <a:r>
                        <a:rPr lang="nl-NL" sz="1100" dirty="0" err="1"/>
                        <a:t>sos</a:t>
                      </a:r>
                      <a:r>
                        <a:rPr lang="nl-NL" sz="1100" dirty="0"/>
                        <a:t>&gt;', '</a:t>
                      </a:r>
                      <a:r>
                        <a:rPr lang="nl-NL" sz="1100" dirty="0" err="1"/>
                        <a:t>children</a:t>
                      </a:r>
                      <a:r>
                        <a:rPr lang="nl-NL" sz="1100" dirty="0"/>
                        <a:t>', 'are', '</a:t>
                      </a:r>
                      <a:r>
                        <a:rPr lang="nl-NL" sz="1100" dirty="0" err="1"/>
                        <a:t>playing</a:t>
                      </a:r>
                      <a:r>
                        <a:rPr lang="nl-NL" sz="1100" dirty="0"/>
                        <a:t>', '</a:t>
                      </a:r>
                      <a:r>
                        <a:rPr lang="nl-NL" sz="1100" dirty="0" err="1"/>
                        <a:t>playing</a:t>
                      </a:r>
                      <a:r>
                        <a:rPr lang="nl-NL" sz="1100" dirty="0"/>
                        <a:t>', 'on', 'a', '.',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nl-NL" sz="1100" dirty="0"/>
                        <a:t>'&lt;</a:t>
                      </a:r>
                      <a:r>
                        <a:rPr lang="nl-NL" sz="1100" dirty="0" err="1"/>
                        <a:t>sos</a:t>
                      </a:r>
                      <a:r>
                        <a:rPr lang="nl-NL" sz="1100" dirty="0"/>
                        <a:t>&gt;', 'a', 'man', 'is', '</a:t>
                      </a:r>
                      <a:r>
                        <a:rPr lang="nl-NL" sz="1100" dirty="0" err="1"/>
                        <a:t>working</a:t>
                      </a:r>
                      <a:r>
                        <a:rPr lang="nl-NL" sz="1100" dirty="0"/>
                        <a:t>', 'at', 'a', '</a:t>
                      </a:r>
                      <a:r>
                        <a:rPr lang="nl-NL" sz="1100" dirty="0" err="1"/>
                        <a:t>construction</a:t>
                      </a:r>
                      <a:r>
                        <a:rPr lang="nl-NL" sz="1100" dirty="0"/>
                        <a:t>', 'site',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US" sz="1100" dirty="0"/>
                        <a:t>'&lt;</a:t>
                      </a:r>
                      <a:r>
                        <a:rPr lang="en-US" sz="1100" dirty="0" err="1"/>
                        <a:t>sos</a:t>
                      </a:r>
                      <a:r>
                        <a:rPr lang="en-US" sz="1100" dirty="0"/>
                        <a:t>&gt;', 'a', 'man', 'is', 'working', 'site', 'construction', 'site', 'site', 'site', '&lt;</a:t>
                      </a:r>
                      <a:r>
                        <a:rPr lang="en-US" sz="1100" dirty="0" err="1"/>
                        <a:t>eos</a:t>
                      </a:r>
                      <a:r>
                        <a:rPr lang="en-US" sz="11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3</a:t>
            </a:r>
            <a:endParaRPr lang="en-US" sz="1800" b="0" strike="noStrike" spc="-1">
              <a:latin typeface="Arial"/>
            </a:endParaRPr>
          </a:p>
        </p:txBody>
      </p:sp>
      <p:sp>
        <p:nvSpPr>
          <p:cNvPr id="134"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Translation Results </a:t>
            </a:r>
            <a:endParaRPr lang="en-US" sz="2800" b="0" strike="noStrike" spc="-1">
              <a:latin typeface="Arial"/>
            </a:endParaRPr>
          </a:p>
        </p:txBody>
      </p:sp>
      <p:sp>
        <p:nvSpPr>
          <p:cNvPr id="135" name="CustomShape 4"/>
          <p:cNvSpPr/>
          <p:nvPr/>
        </p:nvSpPr>
        <p:spPr>
          <a:xfrm>
            <a:off x="365760" y="54864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4132593990"/>
              </p:ext>
            </p:extLst>
          </p:nvPr>
        </p:nvGraphicFramePr>
        <p:xfrm>
          <a:off x="0" y="927000"/>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a:latin typeface="Arial"/>
                        </a:rPr>
                        <a:t>Input sentence</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1800" b="0" strike="noStrike" spc="-1">
                          <a:latin typeface="Arial"/>
                        </a:rPr>
                        <a:t>Back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r>
                        <a:rPr lang="nl-NL" sz="1100" dirty="0"/>
                        <a:t>&lt;</a:t>
                      </a:r>
                      <a:r>
                        <a:rPr lang="nl-NL" sz="1100" dirty="0" err="1"/>
                        <a:t>sos</a:t>
                      </a:r>
                      <a:r>
                        <a:rPr lang="nl-NL" sz="1100" dirty="0"/>
                        <a:t>&gt;', 'a', '</a:t>
                      </a:r>
                      <a:r>
                        <a:rPr lang="nl-NL" sz="1100" dirty="0" err="1"/>
                        <a:t>young</a:t>
                      </a:r>
                      <a:r>
                        <a:rPr lang="nl-NL" sz="1100" dirty="0"/>
                        <a:t>', 'boy', '</a:t>
                      </a:r>
                      <a:r>
                        <a:rPr lang="nl-NL" sz="1100" dirty="0" err="1"/>
                        <a:t>jumps</a:t>
                      </a:r>
                      <a:r>
                        <a:rPr lang="nl-NL" sz="1100" dirty="0"/>
                        <a:t>', '</a:t>
                      </a:r>
                      <a:r>
                        <a:rPr lang="nl-NL" sz="1100" dirty="0" err="1"/>
                        <a:t>into</a:t>
                      </a:r>
                      <a:r>
                        <a:rPr lang="nl-NL" sz="1100" dirty="0"/>
                        <a:t>', 'water',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dirty="0"/>
                        <a:t>&lt;</a:t>
                      </a:r>
                      <a:r>
                        <a:rPr lang="en-US" sz="1100" dirty="0" err="1"/>
                        <a:t>sos</a:t>
                      </a:r>
                      <a:r>
                        <a:rPr lang="en-US" sz="1100" dirty="0"/>
                        <a:t>&gt;', 'a', 'young', 'boy', 'is', 'through', 'the', 'the', '.', '.', '&lt;</a:t>
                      </a:r>
                      <a:r>
                        <a:rPr lang="en-US" sz="1100" dirty="0" err="1"/>
                        <a:t>eos</a:t>
                      </a:r>
                      <a:r>
                        <a:rPr lang="en-US" sz="1100" dirty="0"/>
                        <a:t>&gt;'</a:t>
                      </a:r>
                      <a:endParaRPr lang="en-US" sz="1100" b="0" strike="noStrike" spc="-1" dirty="0">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nl-NL" sz="1100" dirty="0"/>
                        <a:t>'&lt;</a:t>
                      </a:r>
                      <a:r>
                        <a:rPr lang="nl-NL" sz="1100" dirty="0" err="1"/>
                        <a:t>sos</a:t>
                      </a:r>
                      <a:r>
                        <a:rPr lang="nl-NL" sz="1100" dirty="0"/>
                        <a:t>&gt;', 'a', 'native', '</a:t>
                      </a:r>
                      <a:r>
                        <a:rPr lang="nl-NL" sz="1100" dirty="0" err="1"/>
                        <a:t>woman</a:t>
                      </a:r>
                      <a:r>
                        <a:rPr lang="nl-NL" sz="1100" dirty="0"/>
                        <a:t>', 'is', '</a:t>
                      </a:r>
                      <a:r>
                        <a:rPr lang="nl-NL" sz="1100" dirty="0" err="1"/>
                        <a:t>working</a:t>
                      </a:r>
                      <a:r>
                        <a:rPr lang="nl-NL" sz="1100" dirty="0"/>
                        <a:t>', 'on', 'a', '</a:t>
                      </a:r>
                      <a:r>
                        <a:rPr lang="nl-NL" sz="1100" dirty="0" err="1"/>
                        <a:t>craft</a:t>
                      </a:r>
                      <a:r>
                        <a:rPr lang="nl-NL" sz="1100" dirty="0"/>
                        <a:t>', 'project',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nl-NL" sz="1100" dirty="0"/>
                        <a:t>'&lt;</a:t>
                      </a:r>
                      <a:r>
                        <a:rPr lang="nl-NL" sz="1100" dirty="0" err="1"/>
                        <a:t>sos</a:t>
                      </a:r>
                      <a:r>
                        <a:rPr lang="nl-NL" sz="1100" dirty="0"/>
                        <a:t>&gt;', 'a', '&lt;</a:t>
                      </a:r>
                      <a:r>
                        <a:rPr lang="nl-NL" sz="1100" dirty="0" err="1"/>
                        <a:t>unk</a:t>
                      </a:r>
                      <a:r>
                        <a:rPr lang="nl-NL" sz="1100" dirty="0"/>
                        <a:t>&gt;', 'is', 'is', 'a', 'a', 'a',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1100" dirty="0"/>
                        <a:t>'&lt;</a:t>
                      </a:r>
                      <a:r>
                        <a:rPr lang="en-US" sz="1100" dirty="0" err="1"/>
                        <a:t>sos</a:t>
                      </a:r>
                      <a:r>
                        <a:rPr lang="en-US" sz="1100" dirty="0"/>
                        <a:t>&gt;', 'an', '</a:t>
                      </a:r>
                      <a:r>
                        <a:rPr lang="en-US" sz="1100" dirty="0" err="1"/>
                        <a:t>asian</a:t>
                      </a:r>
                      <a:r>
                        <a:rPr lang="en-US" sz="1100" dirty="0"/>
                        <a:t>', 'woman', 'sitting', 'outside', 'an', 'outdoor', 'market', 'stall', '.', '&lt;</a:t>
                      </a:r>
                      <a:r>
                        <a:rPr lang="en-US" sz="1100" dirty="0" err="1"/>
                        <a:t>eos</a:t>
                      </a:r>
                      <a:r>
                        <a:rPr lang="en-US" sz="1100" dirty="0"/>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nl-NL" sz="1100" dirty="0"/>
                        <a:t>'&lt;</a:t>
                      </a:r>
                      <a:r>
                        <a:rPr lang="nl-NL" sz="1100" dirty="0" err="1"/>
                        <a:t>sos</a:t>
                      </a:r>
                      <a:r>
                        <a:rPr lang="nl-NL" sz="1100" dirty="0"/>
                        <a:t>&gt;', 'a', '</a:t>
                      </a:r>
                      <a:r>
                        <a:rPr lang="nl-NL" sz="1100" dirty="0" err="1"/>
                        <a:t>young</a:t>
                      </a:r>
                      <a:r>
                        <a:rPr lang="nl-NL" sz="1100" dirty="0"/>
                        <a:t>', 'is', 'is', 'a', 'a', 'a', 'a',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nl-NL" sz="1100" dirty="0"/>
                        <a:t>'&lt;</a:t>
                      </a:r>
                      <a:r>
                        <a:rPr lang="nl-NL" sz="1100" dirty="0" err="1"/>
                        <a:t>sos</a:t>
                      </a:r>
                      <a:r>
                        <a:rPr lang="nl-NL" sz="1100" dirty="0"/>
                        <a:t>&gt;', '</a:t>
                      </a:r>
                      <a:r>
                        <a:rPr lang="nl-NL" sz="1100" dirty="0" err="1"/>
                        <a:t>woman</a:t>
                      </a:r>
                      <a:r>
                        <a:rPr lang="nl-NL" sz="1100" dirty="0"/>
                        <a:t>', 'standing', 'on', 'a', '</a:t>
                      </a:r>
                      <a:r>
                        <a:rPr lang="nl-NL" sz="1100" dirty="0" err="1"/>
                        <a:t>brick</a:t>
                      </a:r>
                      <a:r>
                        <a:rPr lang="nl-NL" sz="1100" dirty="0"/>
                        <a:t>', '</a:t>
                      </a:r>
                      <a:r>
                        <a:rPr lang="nl-NL" sz="1100" dirty="0" err="1"/>
                        <a:t>wall</a:t>
                      </a:r>
                      <a:r>
                        <a:rPr lang="nl-NL" sz="1100" dirty="0"/>
                        <a:t>', '</a:t>
                      </a:r>
                      <a:r>
                        <a:rPr lang="nl-NL" sz="1100" dirty="0" err="1"/>
                        <a:t>and</a:t>
                      </a:r>
                      <a:r>
                        <a:rPr lang="nl-NL" sz="1100" dirty="0"/>
                        <a:t>', '</a:t>
                      </a:r>
                      <a:r>
                        <a:rPr lang="nl-NL" sz="1100" dirty="0" err="1"/>
                        <a:t>taking</a:t>
                      </a:r>
                      <a:r>
                        <a:rPr lang="nl-NL" sz="1100" dirty="0"/>
                        <a:t>', 'a', 'picture',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nl-NL" sz="1100" dirty="0"/>
                        <a:t>'&lt;</a:t>
                      </a:r>
                      <a:r>
                        <a:rPr lang="nl-NL" sz="1100" dirty="0" err="1"/>
                        <a:t>sos</a:t>
                      </a:r>
                      <a:r>
                        <a:rPr lang="nl-NL" sz="1100" dirty="0"/>
                        <a:t>&gt;', '</a:t>
                      </a:r>
                      <a:r>
                        <a:rPr lang="nl-NL" sz="1100" dirty="0" err="1"/>
                        <a:t>the</a:t>
                      </a:r>
                      <a:r>
                        <a:rPr lang="nl-NL" sz="1100" dirty="0"/>
                        <a:t>', 'man', 'is', 'a', 'a', 'a', 'a', 'a', '.',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1100" dirty="0"/>
                        <a:t>'&lt;</a:t>
                      </a:r>
                      <a:r>
                        <a:rPr lang="en-US" sz="1100" dirty="0" err="1"/>
                        <a:t>sos</a:t>
                      </a:r>
                      <a:r>
                        <a:rPr lang="en-US" sz="1100" dirty="0"/>
                        <a:t>&gt;', 'there', 'are', 'construction', 'workers', 'working', 'hard', 'on', 'a', 'project', '.', '&lt;</a:t>
                      </a:r>
                      <a:r>
                        <a:rPr lang="en-US" sz="1100" dirty="0" err="1"/>
                        <a:t>eos</a:t>
                      </a:r>
                      <a:r>
                        <a:rPr lang="en-US" sz="1100" dirty="0"/>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nl-NL" sz="1100" dirty="0"/>
                        <a:t>&lt;</a:t>
                      </a:r>
                      <a:r>
                        <a:rPr lang="nl-NL" sz="1100" dirty="0" err="1"/>
                        <a:t>sos</a:t>
                      </a:r>
                      <a:r>
                        <a:rPr lang="nl-NL" sz="1100" dirty="0"/>
                        <a:t>&gt;', '</a:t>
                      </a:r>
                      <a:r>
                        <a:rPr lang="nl-NL" sz="1100" dirty="0" err="1"/>
                        <a:t>people</a:t>
                      </a:r>
                      <a:r>
                        <a:rPr lang="nl-NL" sz="1100" dirty="0"/>
                        <a:t>', 'are', 'are', 'a', 'a', 'a', '.',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nl-NL" sz="1100" dirty="0"/>
                        <a:t>'&lt;</a:t>
                      </a:r>
                      <a:r>
                        <a:rPr lang="nl-NL" sz="1100" dirty="0" err="1"/>
                        <a:t>sos</a:t>
                      </a:r>
                      <a:r>
                        <a:rPr lang="nl-NL" sz="1100" dirty="0"/>
                        <a:t>&gt;', 'a', 'man', 'in', 'a', '</a:t>
                      </a:r>
                      <a:r>
                        <a:rPr lang="nl-NL" sz="1100" dirty="0" err="1"/>
                        <a:t>cluttered</a:t>
                      </a:r>
                      <a:r>
                        <a:rPr lang="nl-NL" sz="1100" dirty="0"/>
                        <a:t>', 'office', 'is', '</a:t>
                      </a:r>
                      <a:r>
                        <a:rPr lang="nl-NL" sz="1100" dirty="0" err="1"/>
                        <a:t>using</a:t>
                      </a:r>
                      <a:r>
                        <a:rPr lang="nl-NL" sz="1100" dirty="0"/>
                        <a:t>', '</a:t>
                      </a:r>
                      <a:r>
                        <a:rPr lang="nl-NL" sz="1100" dirty="0" err="1"/>
                        <a:t>the</a:t>
                      </a:r>
                      <a:r>
                        <a:rPr lang="nl-NL" sz="1100" dirty="0"/>
                        <a:t>', '</a:t>
                      </a:r>
                      <a:r>
                        <a:rPr lang="nl-NL" sz="1100" dirty="0" err="1"/>
                        <a:t>telephone</a:t>
                      </a:r>
                      <a:r>
                        <a:rPr lang="nl-NL" sz="1100" dirty="0"/>
                        <a:t>',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nl-NL" sz="1100" dirty="0"/>
                        <a:t>'&lt;</a:t>
                      </a:r>
                      <a:r>
                        <a:rPr lang="nl-NL" sz="1100" dirty="0" err="1"/>
                        <a:t>sos</a:t>
                      </a:r>
                      <a:r>
                        <a:rPr lang="nl-NL" sz="1100" dirty="0"/>
                        <a:t>&gt;', 'a', 'man', 'is', 'standing', 'a', 'a', 'a', '.',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nl-NL" sz="1100" dirty="0"/>
                        <a:t>'&lt;</a:t>
                      </a:r>
                      <a:r>
                        <a:rPr lang="nl-NL" sz="1100" dirty="0" err="1"/>
                        <a:t>sos</a:t>
                      </a:r>
                      <a:r>
                        <a:rPr lang="nl-NL" sz="1100" dirty="0"/>
                        <a:t>&gt;', '</a:t>
                      </a:r>
                      <a:r>
                        <a:rPr lang="nl-NL" sz="1100" dirty="0" err="1"/>
                        <a:t>two</a:t>
                      </a:r>
                      <a:r>
                        <a:rPr lang="nl-NL" sz="1100" dirty="0"/>
                        <a:t>', '</a:t>
                      </a:r>
                      <a:r>
                        <a:rPr lang="nl-NL" sz="1100" dirty="0" err="1"/>
                        <a:t>chinese</a:t>
                      </a:r>
                      <a:r>
                        <a:rPr lang="nl-NL" sz="1100" dirty="0"/>
                        <a:t>', '</a:t>
                      </a:r>
                      <a:r>
                        <a:rPr lang="nl-NL" sz="1100" dirty="0" err="1"/>
                        <a:t>people</a:t>
                      </a:r>
                      <a:r>
                        <a:rPr lang="nl-NL" sz="1100" dirty="0"/>
                        <a:t>', 'are', 'standing', '</a:t>
                      </a:r>
                      <a:r>
                        <a:rPr lang="nl-NL" sz="1100" dirty="0" err="1"/>
                        <a:t>by</a:t>
                      </a:r>
                      <a:r>
                        <a:rPr lang="nl-NL" sz="1100" dirty="0"/>
                        <a:t>', 'a', '</a:t>
                      </a:r>
                      <a:r>
                        <a:rPr lang="nl-NL" sz="1100" dirty="0" err="1"/>
                        <a:t>chalkboard</a:t>
                      </a:r>
                      <a:r>
                        <a:rPr lang="nl-NL" sz="1100" dirty="0"/>
                        <a:t>',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nl-NL" sz="1100" dirty="0"/>
                        <a:t>'&lt;</a:t>
                      </a:r>
                      <a:r>
                        <a:rPr lang="nl-NL" sz="1100" dirty="0" err="1"/>
                        <a:t>sos</a:t>
                      </a:r>
                      <a:r>
                        <a:rPr lang="nl-NL" sz="1100" dirty="0"/>
                        <a:t>&gt;', '</a:t>
                      </a:r>
                      <a:r>
                        <a:rPr lang="nl-NL" sz="1100" dirty="0" err="1"/>
                        <a:t>two</a:t>
                      </a:r>
                      <a:r>
                        <a:rPr lang="nl-NL" sz="1100" dirty="0"/>
                        <a:t>', 'men', 'are', 'at', 'a', 'a', '.', '&lt;</a:t>
                      </a:r>
                      <a:r>
                        <a:rPr lang="nl-NL" sz="1100" dirty="0" err="1"/>
                        <a:t>eos</a:t>
                      </a:r>
                      <a:r>
                        <a:rPr lang="nl-NL" sz="1100" dirty="0"/>
                        <a:t>&gt;',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nl-NL" sz="1100" dirty="0"/>
                        <a:t>'&lt;</a:t>
                      </a:r>
                      <a:r>
                        <a:rPr lang="nl-NL" sz="1100" dirty="0" err="1"/>
                        <a:t>sos</a:t>
                      </a:r>
                      <a:r>
                        <a:rPr lang="nl-NL" sz="1100" dirty="0"/>
                        <a:t>&gt;', '</a:t>
                      </a:r>
                      <a:r>
                        <a:rPr lang="nl-NL" sz="1100" dirty="0" err="1"/>
                        <a:t>children</a:t>
                      </a:r>
                      <a:r>
                        <a:rPr lang="nl-NL" sz="1100" dirty="0"/>
                        <a:t>', 'are', '</a:t>
                      </a:r>
                      <a:r>
                        <a:rPr lang="nl-NL" sz="1100" dirty="0" err="1"/>
                        <a:t>playing</a:t>
                      </a:r>
                      <a:r>
                        <a:rPr lang="nl-NL" sz="1100" dirty="0"/>
                        <a:t>', 'a', 'sport', 'on', 'a', 'field',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nl-NL" sz="1100" dirty="0"/>
                        <a:t>'&lt;</a:t>
                      </a:r>
                      <a:r>
                        <a:rPr lang="nl-NL" sz="1100" dirty="0" err="1"/>
                        <a:t>sos</a:t>
                      </a:r>
                      <a:r>
                        <a:rPr lang="nl-NL" sz="1100" dirty="0"/>
                        <a:t>&gt;', '</a:t>
                      </a:r>
                      <a:r>
                        <a:rPr lang="nl-NL" sz="1100" dirty="0" err="1"/>
                        <a:t>children</a:t>
                      </a:r>
                      <a:r>
                        <a:rPr lang="nl-NL" sz="1100" dirty="0"/>
                        <a:t>', 'are', '</a:t>
                      </a:r>
                      <a:r>
                        <a:rPr lang="nl-NL" sz="1100" dirty="0" err="1"/>
                        <a:t>playing</a:t>
                      </a:r>
                      <a:r>
                        <a:rPr lang="nl-NL" sz="1100" dirty="0"/>
                        <a:t>', 'a', 'a', 'a', '.',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nl-NL" sz="1100" dirty="0"/>
                        <a:t>'&lt;</a:t>
                      </a:r>
                      <a:r>
                        <a:rPr lang="nl-NL" sz="1100" dirty="0" err="1"/>
                        <a:t>sos</a:t>
                      </a:r>
                      <a:r>
                        <a:rPr lang="nl-NL" sz="1100" dirty="0"/>
                        <a:t>&gt;', 'a', 'man', 'is', '</a:t>
                      </a:r>
                      <a:r>
                        <a:rPr lang="nl-NL" sz="1100" dirty="0" err="1"/>
                        <a:t>working</a:t>
                      </a:r>
                      <a:r>
                        <a:rPr lang="nl-NL" sz="1100" dirty="0"/>
                        <a:t>', 'at', 'a', '</a:t>
                      </a:r>
                      <a:r>
                        <a:rPr lang="nl-NL" sz="1100" dirty="0" err="1"/>
                        <a:t>construction</a:t>
                      </a:r>
                      <a:r>
                        <a:rPr lang="nl-NL" sz="1100" dirty="0"/>
                        <a:t>', 'site', '.', '&lt;</a:t>
                      </a:r>
                      <a:r>
                        <a:rPr lang="nl-NL" sz="1100" dirty="0" err="1"/>
                        <a:t>eos</a:t>
                      </a:r>
                      <a:r>
                        <a:rPr lang="nl-NL" sz="1100" dirty="0"/>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nl-NL" sz="1100" dirty="0"/>
                        <a:t>&lt;</a:t>
                      </a:r>
                      <a:r>
                        <a:rPr lang="nl-NL" sz="1100" dirty="0" err="1"/>
                        <a:t>sos</a:t>
                      </a:r>
                      <a:r>
                        <a:rPr lang="nl-NL" sz="1100" dirty="0"/>
                        <a:t>&gt;', 'a', 'man', 'is', 'a', 'a', 'a', 'a', '.', '&lt;</a:t>
                      </a:r>
                      <a:r>
                        <a:rPr lang="nl-NL" sz="1100" dirty="0" err="1"/>
                        <a:t>eos</a:t>
                      </a:r>
                      <a:r>
                        <a:rPr lang="nl-NL" sz="1100" dirty="0"/>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59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4</a:t>
            </a:r>
            <a:endParaRPr lang="en-US" sz="1800" b="0" strike="noStrike" spc="-1">
              <a:latin typeface="Arial"/>
            </a:endParaRPr>
          </a:p>
        </p:txBody>
      </p:sp>
      <p:sp>
        <p:nvSpPr>
          <p:cNvPr id="138"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LSTM Translation Results </a:t>
            </a:r>
            <a:endParaRPr lang="en-US" sz="2800" b="0" strike="noStrike" spc="-1">
              <a:latin typeface="Arial"/>
            </a:endParaRPr>
          </a:p>
        </p:txBody>
      </p:sp>
      <p:sp>
        <p:nvSpPr>
          <p:cNvPr id="139" name="CustomShape 4"/>
          <p:cNvSpPr/>
          <p:nvPr/>
        </p:nvSpPr>
        <p:spPr>
          <a:xfrm>
            <a:off x="365760" y="54864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595959"/>
                </a:solidFill>
                <a:latin typeface="Arial"/>
                <a:ea typeface="Arial"/>
              </a:rPr>
              <a:t>Put translation results for your best model (1</a:t>
            </a:r>
            <a:r>
              <a:rPr lang="en-US" sz="1800" b="0" strike="noStrike" spc="-1" baseline="101000">
                <a:solidFill>
                  <a:srgbClr val="595959"/>
                </a:solidFill>
                <a:latin typeface="Arial"/>
                <a:ea typeface="Arial"/>
              </a:rPr>
              <a:t>st</a:t>
            </a:r>
            <a:r>
              <a:rPr lang="en-US" sz="1800" b="0" strike="noStrike" spc="-1">
                <a:solidFill>
                  <a:srgbClr val="595959"/>
                </a:solidFill>
                <a:latin typeface="Arial"/>
                <a:ea typeface="Arial"/>
              </a:rPr>
              <a:t> 9 sentences) here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Compare LSTM to Transformer </a:t>
            </a:r>
            <a:endParaRPr lang="en-US" sz="2800" b="0" strike="noStrike" spc="-1">
              <a:latin typeface="Arial"/>
            </a:endParaRPr>
          </a:p>
        </p:txBody>
      </p:sp>
      <p:sp>
        <p:nvSpPr>
          <p:cNvPr id="3" name="TextBox 2"/>
          <p:cNvSpPr txBox="1"/>
          <p:nvPr/>
        </p:nvSpPr>
        <p:spPr>
          <a:xfrm>
            <a:off x="600082" y="750049"/>
            <a:ext cx="7134666" cy="4524315"/>
          </a:xfrm>
          <a:prstGeom prst="rect">
            <a:avLst/>
          </a:prstGeom>
          <a:noFill/>
        </p:spPr>
        <p:txBody>
          <a:bodyPr wrap="square" rtlCol="0">
            <a:spAutoFit/>
          </a:bodyPr>
          <a:lstStyle/>
          <a:p>
            <a:r>
              <a:rPr lang="en-US" dirty="0"/>
              <a:t>In our sample, Transformer outperforms LSTM:</a:t>
            </a:r>
          </a:p>
          <a:p>
            <a:r>
              <a:rPr lang="en-US" dirty="0"/>
              <a:t>1) LSTM produces fewer (2 to 3 words) matched key words, and only in early stage of sentences, while more key words (5 to 7 words) match up in </a:t>
            </a:r>
            <a:r>
              <a:rPr lang="en-US" dirty="0" err="1"/>
              <a:t>Tranformer</a:t>
            </a:r>
            <a:r>
              <a:rPr lang="en-US" dirty="0"/>
              <a:t> model.</a:t>
            </a:r>
          </a:p>
          <a:p>
            <a:r>
              <a:rPr lang="en-US" dirty="0"/>
              <a:t>2) LSTM only appears effective in early stage (the first 2-3 words), Transformers consistently perform regardless of sequence order. </a:t>
            </a:r>
          </a:p>
          <a:p>
            <a:r>
              <a:rPr lang="en-US" dirty="0"/>
              <a:t>3) Transformer model obtains better accuracy overall, especially better than LSTM in late sequence.</a:t>
            </a:r>
          </a:p>
          <a:p>
            <a:endParaRPr lang="en-US" dirty="0"/>
          </a:p>
          <a:p>
            <a:r>
              <a:rPr lang="en-US" dirty="0"/>
              <a:t>Those advantages of Transformers are related to the fact that Transformer takes a holistic non-sequential approach to process the input sequence while LSTM is sequential. Besides, Transformer introduces self-attention which captures the contextual information of each input, across the whole input sentence. In </a:t>
            </a:r>
            <a:r>
              <a:rPr lang="en-US" dirty="0" err="1"/>
              <a:t>conly</a:t>
            </a:r>
            <a:r>
              <a:rPr lang="en-US" dirty="0"/>
              <a:t> captures information prior to the current </a:t>
            </a:r>
            <a:r>
              <a:rPr lang="en-US" dirty="0" err="1"/>
              <a:t>ontrast</a:t>
            </a:r>
            <a:r>
              <a:rPr lang="en-US" dirty="0"/>
              <a:t>, LSTM hidden states one.</a:t>
            </a:r>
          </a:p>
          <a:p>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sp>
      <p:sp>
        <p:nvSpPr>
          <p:cNvPr id="144" name="CustomShape 2"/>
          <p:cNvSpPr/>
          <p:nvPr/>
        </p:nvSpPr>
        <p:spPr>
          <a:xfrm>
            <a:off x="312120" y="55116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b="0" strike="noStrike" spc="-1" dirty="0">
              <a:latin typeface="Arial"/>
            </a:endParaRPr>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dirty="0">
                <a:solidFill>
                  <a:srgbClr val="000000"/>
                </a:solidFill>
                <a:latin typeface="Arial"/>
                <a:ea typeface="Arial"/>
              </a:rPr>
              <a:t>Theory question</a:t>
            </a:r>
          </a:p>
          <a:p>
            <a:pPr>
              <a:lnSpc>
                <a:spcPct val="100000"/>
              </a:lnSpc>
            </a:pPr>
            <a:r>
              <a:rPr lang="en-US" sz="1200" spc="-1" dirty="0">
                <a:solidFill>
                  <a:srgbClr val="000000"/>
                </a:solidFill>
                <a:latin typeface="Arial"/>
                <a:ea typeface="Arial"/>
              </a:rPr>
              <a:t>Add additional slides as necessary for your answer</a:t>
            </a:r>
            <a:r>
              <a:rPr lang="en-US" sz="1200" b="0" strike="noStrike" spc="-1" dirty="0">
                <a:solidFill>
                  <a:srgbClr val="000000"/>
                </a:solidFill>
                <a:latin typeface="Arial"/>
                <a:ea typeface="Arial"/>
              </a:rPr>
              <a:t> </a:t>
            </a:r>
            <a:endParaRPr lang="en-US" sz="1200" b="0" strike="noStrike" spc="-1" dirty="0">
              <a:latin typeface="Arial"/>
            </a:endParaRPr>
          </a:p>
        </p:txBody>
      </p:sp>
      <p:pic>
        <p:nvPicPr>
          <p:cNvPr id="2" name="Picture 1"/>
          <p:cNvPicPr>
            <a:picLocks noChangeAspect="1"/>
          </p:cNvPicPr>
          <p:nvPr/>
        </p:nvPicPr>
        <p:blipFill>
          <a:blip r:embed="rId2"/>
          <a:stretch>
            <a:fillRect/>
          </a:stretch>
        </p:blipFill>
        <p:spPr>
          <a:xfrm>
            <a:off x="1934308" y="551160"/>
            <a:ext cx="5273584" cy="532155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sp>
      <p:sp>
        <p:nvSpPr>
          <p:cNvPr id="144" name="CustomShape 2"/>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pc="-1" dirty="0">
                <a:solidFill>
                  <a:srgbClr val="000000"/>
                </a:solidFill>
                <a:latin typeface="Arial"/>
                <a:ea typeface="Arial"/>
              </a:rPr>
              <a:t>Paper discussion</a:t>
            </a:r>
            <a:endParaRPr lang="en-US" sz="2800" b="0" strike="noStrike" spc="-1" dirty="0">
              <a:solidFill>
                <a:srgbClr val="000000"/>
              </a:solidFill>
              <a:latin typeface="Arial"/>
              <a:ea typeface="Arial"/>
            </a:endParaRPr>
          </a:p>
        </p:txBody>
      </p:sp>
      <p:sp>
        <p:nvSpPr>
          <p:cNvPr id="2" name="TextBox 1"/>
          <p:cNvSpPr txBox="1"/>
          <p:nvPr/>
        </p:nvSpPr>
        <p:spPr>
          <a:xfrm>
            <a:off x="311760" y="615361"/>
            <a:ext cx="8083296" cy="4524315"/>
          </a:xfrm>
          <a:prstGeom prst="rect">
            <a:avLst/>
          </a:prstGeom>
          <a:noFill/>
        </p:spPr>
        <p:txBody>
          <a:bodyPr wrap="square" rtlCol="0">
            <a:spAutoFit/>
          </a:bodyPr>
          <a:lstStyle/>
          <a:p>
            <a:r>
              <a:rPr lang="en-US" dirty="0"/>
              <a:t>Paper 1: Do vision transformers see like CNNs?</a:t>
            </a:r>
          </a:p>
          <a:p>
            <a:endParaRPr lang="en-US" dirty="0"/>
          </a:p>
          <a:p>
            <a:r>
              <a:rPr lang="en-US" dirty="0"/>
              <a:t>This paper investigates the ways that </a:t>
            </a:r>
            <a:r>
              <a:rPr lang="en-US" dirty="0" err="1"/>
              <a:t>ViT</a:t>
            </a:r>
            <a:r>
              <a:rPr lang="en-US" dirty="0"/>
              <a:t> performs image classification tasks and compare it to CNNs. Through multiple experiments, the paper shows substantial differences between </a:t>
            </a:r>
            <a:r>
              <a:rPr lang="en-US" dirty="0" err="1"/>
              <a:t>ViT</a:t>
            </a:r>
            <a:r>
              <a:rPr lang="en-US" dirty="0"/>
              <a:t> and CNNs, from feature representation, , spatial information, to sample size requirements. </a:t>
            </a:r>
          </a:p>
          <a:p>
            <a:r>
              <a:rPr lang="en-US" dirty="0"/>
              <a:t>One advantages of the study is the clean visual presentation to present the architecture difference between the two models. However, the paper also suffers from scattered information, without a systematic organization.</a:t>
            </a:r>
          </a:p>
          <a:p>
            <a:endParaRPr lang="en-US" dirty="0"/>
          </a:p>
          <a:p>
            <a:r>
              <a:rPr lang="en-US" dirty="0"/>
              <a:t>Open questions left to be addressed in future research: as shown in Figure 2, only early layers of </a:t>
            </a:r>
            <a:r>
              <a:rPr lang="en-US" dirty="0" err="1"/>
              <a:t>ViT</a:t>
            </a:r>
            <a:r>
              <a:rPr lang="en-US" dirty="0"/>
              <a:t> pertains some similarities to CNNs, </a:t>
            </a:r>
            <a:r>
              <a:rPr lang="en-US" dirty="0" err="1"/>
              <a:t>ViT</a:t>
            </a:r>
            <a:r>
              <a:rPr lang="en-US" dirty="0"/>
              <a:t> eventually learned some qualitatively different and additional features in higher layers. It remains to be studied that what those additional learned features are and what they do in </a:t>
            </a:r>
            <a:r>
              <a:rPr lang="en-US" dirty="0" err="1"/>
              <a:t>ViT</a:t>
            </a:r>
            <a:r>
              <a:rPr lang="en-US" dirty="0"/>
              <a:t>. </a:t>
            </a:r>
          </a:p>
          <a:p>
            <a:endParaRPr lang="en-US" dirty="0"/>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Subtitle 2"/>
          <p:cNvSpPr>
            <a:spLocks noGrp="1"/>
          </p:cNvSpPr>
          <p:nvPr>
            <p:ph type="subTitle"/>
          </p:nvPr>
        </p:nvSpPr>
        <p:spPr/>
        <p:txBody>
          <a:bodyPr>
            <a:normAutofit/>
          </a:bodyPr>
          <a:lstStyle/>
          <a:p>
            <a:pPr marL="0" indent="0">
              <a:lnSpc>
                <a:spcPct val="100000"/>
              </a:lnSpc>
              <a:spcBef>
                <a:spcPts val="0"/>
              </a:spcBef>
              <a:buNone/>
            </a:pP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TextBox 3"/>
          <p:cNvSpPr txBox="1"/>
          <p:nvPr/>
        </p:nvSpPr>
        <p:spPr>
          <a:xfrm>
            <a:off x="559398" y="1172584"/>
            <a:ext cx="8127042" cy="3416320"/>
          </a:xfrm>
          <a:prstGeom prst="rect">
            <a:avLst/>
          </a:prstGeom>
          <a:noFill/>
        </p:spPr>
        <p:txBody>
          <a:bodyPr wrap="square" rtlCol="0">
            <a:spAutoFit/>
          </a:bodyPr>
          <a:lstStyle/>
          <a:p>
            <a:pPr lvl="0">
              <a:defRPr/>
            </a:pPr>
            <a:endParaRPr lang="en-US" dirty="0"/>
          </a:p>
          <a:p>
            <a:r>
              <a:rPr lang="en-US" dirty="0"/>
              <a:t>Comparing the learned features of </a:t>
            </a:r>
            <a:r>
              <a:rPr lang="en-US" dirty="0" err="1"/>
              <a:t>ViT</a:t>
            </a:r>
            <a:r>
              <a:rPr lang="en-US" dirty="0"/>
              <a:t> and CNNs, the paper finds:1) </a:t>
            </a:r>
            <a:r>
              <a:rPr lang="en-US" dirty="0" err="1"/>
              <a:t>ViT</a:t>
            </a:r>
            <a:r>
              <a:rPr lang="en-US" dirty="0"/>
              <a:t> are uniform in feature representation across layers, while CNNs feature representation are heterogeneous across low and high layers. 2)</a:t>
            </a:r>
            <a:r>
              <a:rPr lang="en-US" dirty="0" err="1"/>
              <a:t>ViT</a:t>
            </a:r>
            <a:r>
              <a:rPr lang="en-US" dirty="0"/>
              <a:t> learned similar features as CNNs in early layers, but also learned additional and different features in higher layers. </a:t>
            </a:r>
          </a:p>
          <a:p>
            <a:endParaRPr lang="en-US" dirty="0"/>
          </a:p>
          <a:p>
            <a:r>
              <a:rPr lang="en-US" dirty="0"/>
              <a:t>Those feature differences exist because 1) self-attention in </a:t>
            </a:r>
            <a:r>
              <a:rPr lang="en-US" dirty="0" err="1"/>
              <a:t>ViT</a:t>
            </a:r>
            <a:r>
              <a:rPr lang="en-US" dirty="0"/>
              <a:t> enables early aggregation of global information, while CNNs mostly attend to local receptive fields. 2) In term of network architecture, </a:t>
            </a:r>
            <a:r>
              <a:rPr lang="en-US" dirty="0" err="1"/>
              <a:t>ViT</a:t>
            </a:r>
            <a:r>
              <a:rPr lang="en-US" dirty="0"/>
              <a:t> residual connections help to propagate features from lower to higher layers. </a:t>
            </a:r>
          </a:p>
          <a:p>
            <a:endParaRPr lang="en-US" dirty="0"/>
          </a:p>
        </p:txBody>
      </p:sp>
    </p:spTree>
    <p:extLst>
      <p:ext uri="{BB962C8B-B14F-4D97-AF65-F5344CB8AC3E}">
        <p14:creationId xmlns:p14="http://schemas.microsoft.com/office/powerpoint/2010/main" val="1801344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4" name="TextBox 3"/>
          <p:cNvSpPr txBox="1"/>
          <p:nvPr/>
        </p:nvSpPr>
        <p:spPr>
          <a:xfrm>
            <a:off x="457200" y="1344707"/>
            <a:ext cx="7734748" cy="2031325"/>
          </a:xfrm>
          <a:prstGeom prst="rect">
            <a:avLst/>
          </a:prstGeom>
          <a:noFill/>
        </p:spPr>
        <p:txBody>
          <a:bodyPr wrap="square" rtlCol="0">
            <a:spAutoFit/>
          </a:bodyPr>
          <a:lstStyle/>
          <a:p>
            <a:r>
              <a:rPr lang="en-US" dirty="0"/>
              <a:t>Spatial localization refers to the ability to preserve spatial information from input to higher layers of a model.</a:t>
            </a:r>
          </a:p>
          <a:p>
            <a:endParaRPr lang="en-US" dirty="0"/>
          </a:p>
          <a:p>
            <a:r>
              <a:rPr lang="en-US" dirty="0"/>
              <a:t>Why </a:t>
            </a:r>
            <a:r>
              <a:rPr lang="en-US" dirty="0" err="1"/>
              <a:t>ViT</a:t>
            </a:r>
            <a:r>
              <a:rPr lang="en-US" dirty="0"/>
              <a:t> better for object detection? The paper shows that </a:t>
            </a:r>
            <a:r>
              <a:rPr lang="en-US" dirty="0" err="1"/>
              <a:t>ViTs</a:t>
            </a:r>
            <a:r>
              <a:rPr lang="en-US" dirty="0"/>
              <a:t> successfully preserve input spatial information (if using CLS), and higher layers of </a:t>
            </a:r>
            <a:r>
              <a:rPr lang="en-US" dirty="0" err="1"/>
              <a:t>ViT</a:t>
            </a:r>
            <a:r>
              <a:rPr lang="en-US" dirty="0"/>
              <a:t> maintain spatial local information more faithfully than CNNs. Hence, </a:t>
            </a:r>
            <a:r>
              <a:rPr lang="en-US" dirty="0" err="1"/>
              <a:t>ViT</a:t>
            </a:r>
            <a:r>
              <a:rPr lang="en-US" dirty="0"/>
              <a:t> is a good candidate for object detection</a:t>
            </a:r>
          </a:p>
        </p:txBody>
      </p:sp>
    </p:spTree>
    <p:extLst>
      <p:ext uri="{BB962C8B-B14F-4D97-AF65-F5344CB8AC3E}">
        <p14:creationId xmlns:p14="http://schemas.microsoft.com/office/powerpoint/2010/main" val="83702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248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dirty="0">
                <a:solidFill>
                  <a:srgbClr val="000000"/>
                </a:solidFill>
                <a:latin typeface="Arial"/>
                <a:ea typeface="Arial"/>
              </a:rPr>
              <a:t>Seq2Seq Curves – RNN Default setting </a:t>
            </a:r>
            <a:endParaRPr lang="en-US" sz="2800" b="0" strike="noStrike" spc="-1" dirty="0">
              <a:latin typeface="Arial"/>
            </a:endParaRPr>
          </a:p>
        </p:txBody>
      </p:sp>
      <p:sp>
        <p:nvSpPr>
          <p:cNvPr id="121" name="CustomShape 2"/>
          <p:cNvSpPr/>
          <p:nvPr/>
        </p:nvSpPr>
        <p:spPr>
          <a:xfrm>
            <a:off x="344520" y="62640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the plots for loss and perplexity curves (training &amp; validation) for your configuration with default setting and for your best model here. Use additional slides as necessary.</a:t>
            </a:r>
            <a:endParaRPr lang="en-US" sz="12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20" y="1226520"/>
            <a:ext cx="7315200" cy="3782208"/>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a:t>LSTM-DEFAULT SETTING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7572"/>
            <a:ext cx="7680960" cy="3932102"/>
          </a:xfrm>
          <a:prstGeom prst="rect">
            <a:avLst/>
          </a:prstGeom>
        </p:spPr>
      </p:pic>
    </p:spTree>
    <p:extLst>
      <p:ext uri="{BB962C8B-B14F-4D97-AF65-F5344CB8AC3E}">
        <p14:creationId xmlns:p14="http://schemas.microsoft.com/office/powerpoint/2010/main" val="166286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best model - RNN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2871"/>
            <a:ext cx="7358231" cy="3767238"/>
          </a:xfrm>
          <a:prstGeom prst="rect">
            <a:avLst/>
          </a:prstGeom>
        </p:spPr>
      </p:pic>
    </p:spTree>
    <p:extLst>
      <p:ext uri="{BB962C8B-B14F-4D97-AF65-F5344CB8AC3E}">
        <p14:creationId xmlns:p14="http://schemas.microsoft.com/office/powerpoint/2010/main" val="202554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best model - LSTM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63800"/>
            <a:ext cx="7465807" cy="3787853"/>
          </a:xfrm>
          <a:prstGeom prst="rect">
            <a:avLst/>
          </a:prstGeom>
        </p:spPr>
      </p:pic>
    </p:spTree>
    <p:extLst>
      <p:ext uri="{BB962C8B-B14F-4D97-AF65-F5344CB8AC3E}">
        <p14:creationId xmlns:p14="http://schemas.microsoft.com/office/powerpoint/2010/main" val="12415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Seq2Seq Explanation </a:t>
            </a:r>
            <a:endParaRPr lang="en-US" sz="2800" b="0" strike="noStrike" spc="-1">
              <a:latin typeface="Arial"/>
            </a:endParaRPr>
          </a:p>
        </p:txBody>
      </p:sp>
      <p:sp>
        <p:nvSpPr>
          <p:cNvPr id="123" name="CustomShape 2"/>
          <p:cNvSpPr/>
          <p:nvPr/>
        </p:nvSpPr>
        <p:spPr>
          <a:xfrm>
            <a:off x="344160" y="626039"/>
            <a:ext cx="7277400" cy="42256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what you did here and why you did it to improve your model performance. Compare and explain the differences when using LSTM vs RNN. You </a:t>
            </a:r>
            <a:r>
              <a:rPr lang="en-US" sz="1200" spc="-1" dirty="0">
                <a:solidFill>
                  <a:srgbClr val="595959"/>
                </a:solidFill>
                <a:latin typeface="Arial"/>
                <a:ea typeface="Arial"/>
              </a:rPr>
              <a:t>may</a:t>
            </a:r>
            <a:r>
              <a:rPr lang="en-US" sz="1200" b="0" strike="noStrike" spc="-1" dirty="0">
                <a:solidFill>
                  <a:srgbClr val="595959"/>
                </a:solidFill>
                <a:latin typeface="Arial"/>
                <a:ea typeface="Arial"/>
              </a:rPr>
              <a:t> use another slide if needed.</a:t>
            </a:r>
          </a:p>
          <a:p>
            <a:pPr>
              <a:lnSpc>
                <a:spcPct val="100000"/>
              </a:lnSpc>
            </a:pPr>
            <a:endParaRPr lang="en-US" sz="1200" spc="-1" dirty="0">
              <a:solidFill>
                <a:srgbClr val="595959"/>
              </a:solidFill>
              <a:latin typeface="Arial"/>
              <a:ea typeface="Arial"/>
            </a:endParaRPr>
          </a:p>
          <a:p>
            <a:pPr>
              <a:lnSpc>
                <a:spcPct val="100000"/>
              </a:lnSpc>
            </a:pPr>
            <a:endParaRPr lang="en-US" sz="1200" b="0" strike="noStrike" spc="-1" dirty="0">
              <a:solidFill>
                <a:srgbClr val="595959"/>
              </a:solidFill>
              <a:latin typeface="Arial"/>
              <a:ea typeface="Arial"/>
            </a:endParaRPr>
          </a:p>
          <a:p>
            <a:pPr>
              <a:lnSpc>
                <a:spcPct val="100000"/>
              </a:lnSpc>
            </a:pPr>
            <a:r>
              <a:rPr lang="en-US" sz="1600" spc="-1" dirty="0">
                <a:solidFill>
                  <a:srgbClr val="595959"/>
                </a:solidFill>
                <a:latin typeface="Arial"/>
                <a:ea typeface="Arial"/>
              </a:rPr>
              <a:t>To improve the performance, I decide to:</a:t>
            </a:r>
          </a:p>
          <a:p>
            <a:pPr marL="342900" indent="-342900">
              <a:lnSpc>
                <a:spcPct val="100000"/>
              </a:lnSpc>
              <a:buAutoNum type="arabicParenR"/>
            </a:pPr>
            <a:r>
              <a:rPr lang="en-US" sz="1600" spc="-1" dirty="0">
                <a:solidFill>
                  <a:srgbClr val="595959"/>
                </a:solidFill>
                <a:latin typeface="Arial"/>
                <a:ea typeface="Arial"/>
              </a:rPr>
              <a:t>increases learning rate to 3e-3 (RNN) and 1e-2 (LSTM) so the model can learn faster.</a:t>
            </a:r>
          </a:p>
          <a:p>
            <a:pPr marL="342900" indent="-342900">
              <a:lnSpc>
                <a:spcPct val="100000"/>
              </a:lnSpc>
              <a:buAutoNum type="arabicParenR"/>
            </a:pPr>
            <a:r>
              <a:rPr lang="en-US" sz="1600" spc="-1" dirty="0">
                <a:solidFill>
                  <a:srgbClr val="595959"/>
                </a:solidFill>
                <a:latin typeface="Arial"/>
                <a:ea typeface="Arial"/>
              </a:rPr>
              <a:t>batch size decreases from 128 to 64, smaller batch size can lead to faster training speed, but not too small that results in stochastic behavior as the gradients fluctuate and changes its direction more often. Smaller batch size may introduce more variance, we slightly increase learning rate for faster training.</a:t>
            </a:r>
          </a:p>
          <a:p>
            <a:pPr marL="342900" indent="-342900">
              <a:lnSpc>
                <a:spcPct val="100000"/>
              </a:lnSpc>
              <a:buAutoNum type="arabicParenR"/>
            </a:pPr>
            <a:r>
              <a:rPr lang="en-US" sz="1600" spc="-1" dirty="0">
                <a:solidFill>
                  <a:srgbClr val="595959"/>
                </a:solidFill>
                <a:latin typeface="Arial"/>
                <a:ea typeface="Arial"/>
              </a:rPr>
              <a:t>dropout </a:t>
            </a:r>
            <a:r>
              <a:rPr lang="en-US" sz="1600" spc="-1" dirty="0">
                <a:latin typeface="Arial"/>
              </a:rPr>
              <a:t>rate increase to 0.3 (RNN) and 0.5 (LSTM), dropout can make model more generalizable to items outside of training data, it prevents overfitting by randomly select some items to drop out in a layer. </a:t>
            </a:r>
          </a:p>
          <a:p>
            <a:pPr>
              <a:lnSpc>
                <a:spcPct val="100000"/>
              </a:lnSpc>
            </a:pPr>
            <a:endParaRPr lang="en-US" sz="1600" spc="-1" dirty="0">
              <a:solidFill>
                <a:srgbClr val="595959"/>
              </a:solidFill>
              <a:latin typeface="Arial"/>
              <a:ea typeface="Arial"/>
            </a:endParaRPr>
          </a:p>
          <a:p>
            <a:pPr>
              <a:lnSpc>
                <a:spcPct val="100000"/>
              </a:lnSpc>
            </a:pPr>
            <a:endParaRPr lang="en-US" sz="1200" spc="-1" dirty="0">
              <a:solidFill>
                <a:srgbClr val="595959"/>
              </a:solidFill>
              <a:latin typeface="Arial"/>
              <a:ea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97049" y="1097280"/>
            <a:ext cx="8229240" cy="2796988"/>
          </a:xfrm>
        </p:spPr>
        <p:txBody>
          <a:bodyPr>
            <a:noAutofit/>
          </a:bodyPr>
          <a:lstStyle/>
          <a:p>
            <a:pPr marL="0" indent="0">
              <a:buNone/>
            </a:pPr>
            <a:r>
              <a:rPr lang="en-US" sz="2200" spc="-1" dirty="0">
                <a:solidFill>
                  <a:srgbClr val="595959"/>
                </a:solidFill>
                <a:ea typeface="Arial"/>
              </a:rPr>
              <a:t>RNN vs. LSTM comparison: </a:t>
            </a:r>
          </a:p>
          <a:p>
            <a:pPr marL="0" indent="0">
              <a:buNone/>
            </a:pPr>
            <a:r>
              <a:rPr lang="en-US" sz="2200" spc="-1" dirty="0">
                <a:solidFill>
                  <a:srgbClr val="595959"/>
                </a:solidFill>
                <a:ea typeface="Arial"/>
              </a:rPr>
              <a:t>In general, LSTM exhibits much better performance than RNN, training perplexity of RNN is 99.8, of LSTM is 54.2. Validation also improves, perplexity decreases from 96.8 in RNN to 46.5 in LSTM. </a:t>
            </a:r>
          </a:p>
          <a:p>
            <a:pPr marL="0" indent="0">
              <a:buNone/>
            </a:pPr>
            <a:endParaRPr lang="en-US" sz="2200" spc="-1" dirty="0">
              <a:solidFill>
                <a:srgbClr val="595959"/>
              </a:solidFill>
              <a:ea typeface="Arial"/>
            </a:endParaRPr>
          </a:p>
          <a:p>
            <a:pPr marL="0" indent="0">
              <a:buNone/>
            </a:pPr>
            <a:r>
              <a:rPr lang="en-US" sz="2200" spc="-1" dirty="0">
                <a:solidFill>
                  <a:srgbClr val="595959"/>
                </a:solidFill>
                <a:ea typeface="Arial"/>
              </a:rPr>
              <a:t>RNN has the problems of vanishing or exploding gradients due to repeated use of same weights in each time step, whereas LSTM alleviates this problem by using cell state. As expected, we observe better overall performance in LSTM, particularly if sequences are long. </a:t>
            </a:r>
            <a:endParaRPr lang="en-US" sz="2200" dirty="0"/>
          </a:p>
        </p:txBody>
      </p:sp>
    </p:spTree>
    <p:extLst>
      <p:ext uri="{BB962C8B-B14F-4D97-AF65-F5344CB8AC3E}">
        <p14:creationId xmlns:p14="http://schemas.microsoft.com/office/powerpoint/2010/main" val="108189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11760" y="12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Results </a:t>
            </a:r>
            <a:endParaRPr lang="en-US" sz="2800" b="0" strike="noStrike" spc="-1">
              <a:latin typeface="Arial"/>
            </a:endParaRPr>
          </a:p>
        </p:txBody>
      </p:sp>
      <p:graphicFrame>
        <p:nvGraphicFramePr>
          <p:cNvPr id="125" name="Table 2"/>
          <p:cNvGraphicFramePr/>
          <p:nvPr>
            <p:extLst>
              <p:ext uri="{D42A27DB-BD31-4B8C-83A1-F6EECF244321}">
                <p14:modId xmlns:p14="http://schemas.microsoft.com/office/powerpoint/2010/main" val="1405548802"/>
              </p:ext>
            </p:extLst>
          </p:nvPr>
        </p:nvGraphicFramePr>
        <p:xfrm>
          <a:off x="274320" y="823680"/>
          <a:ext cx="8277480" cy="3667922"/>
        </p:xfrm>
        <a:graphic>
          <a:graphicData uri="http://schemas.openxmlformats.org/drawingml/2006/table">
            <a:tbl>
              <a:tblPr/>
              <a:tblGrid>
                <a:gridCol w="1546200">
                  <a:extLst>
                    <a:ext uri="{9D8B030D-6E8A-4147-A177-3AD203B41FA5}">
                      <a16:colId xmlns:a16="http://schemas.microsoft.com/office/drawing/2014/main" val="20000"/>
                    </a:ext>
                  </a:extLst>
                </a:gridCol>
                <a:gridCol w="2592000">
                  <a:extLst>
                    <a:ext uri="{9D8B030D-6E8A-4147-A177-3AD203B41FA5}">
                      <a16:colId xmlns:a16="http://schemas.microsoft.com/office/drawing/2014/main" val="20001"/>
                    </a:ext>
                  </a:extLst>
                </a:gridCol>
                <a:gridCol w="1723320">
                  <a:extLst>
                    <a:ext uri="{9D8B030D-6E8A-4147-A177-3AD203B41FA5}">
                      <a16:colId xmlns:a16="http://schemas.microsoft.com/office/drawing/2014/main" val="20002"/>
                    </a:ext>
                  </a:extLst>
                </a:gridCol>
                <a:gridCol w="2415960">
                  <a:extLst>
                    <a:ext uri="{9D8B030D-6E8A-4147-A177-3AD203B41FA5}">
                      <a16:colId xmlns:a16="http://schemas.microsoft.com/office/drawing/2014/main" val="20003"/>
                    </a:ext>
                  </a:extLst>
                </a:gridCol>
              </a:tblGrid>
              <a:tr h="315836">
                <a:tc gridSpan="4">
                  <a:txBody>
                    <a:bodyPr/>
                    <a:lstStyle/>
                    <a:p>
                      <a:pPr>
                        <a:lnSpc>
                          <a:spcPct val="100000"/>
                        </a:lnSpc>
                      </a:pPr>
                      <a:r>
                        <a:rPr lang="en-US" sz="1400" b="0" strike="noStrike" spc="-1" dirty="0">
                          <a:latin typeface="Arial"/>
                        </a:rPr>
                        <a:t>Results for default configuration</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379003">
                <a:tc>
                  <a:txBody>
                    <a:bodyPr/>
                    <a:lstStyle/>
                    <a:p>
                      <a:pPr>
                        <a:lnSpc>
                          <a:spcPct val="100000"/>
                        </a:lnSpc>
                      </a:pPr>
                      <a:r>
                        <a:rPr lang="en-US" sz="1400" b="0" strike="noStrike" spc="-1">
                          <a:latin typeface="Times New Roman"/>
                        </a:rPr>
                        <a:t>Training Loss</a:t>
                      </a:r>
                      <a:endParaRPr lang="en-US" sz="1400" b="0" strike="noStrike" spc="-1">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dirty="0"/>
                        <a:t>2.3001</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Loss</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dirty="0"/>
                        <a:t>2.9713</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1"/>
                  </a:ext>
                </a:extLst>
              </a:tr>
              <a:tr h="536920">
                <a:tc>
                  <a:txBody>
                    <a:bodyPr/>
                    <a:lstStyle/>
                    <a:p>
                      <a:pPr>
                        <a:lnSpc>
                          <a:spcPct val="100000"/>
                        </a:lnSpc>
                      </a:pPr>
                      <a:r>
                        <a:rPr lang="en-US" sz="1400" b="0" strike="noStrike" spc="-1" dirty="0">
                          <a:latin typeface="Times New Roman"/>
                        </a:rPr>
                        <a:t>Training Perplexity</a:t>
                      </a:r>
                      <a:endParaRPr lang="en-US" sz="14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dirty="0"/>
                        <a:t>9.9756</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dirty="0">
                          <a:latin typeface="Times New Roman"/>
                        </a:rPr>
                        <a:t>Validation        Perplexity</a:t>
                      </a:r>
                      <a:endParaRPr lang="en-US" sz="14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hr-HR" dirty="0"/>
                        <a:t>19.5172</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2"/>
                  </a:ext>
                </a:extLst>
              </a:tr>
              <a:tr h="315836">
                <a:tc gridSpan="4">
                  <a:txBody>
                    <a:bodyPr/>
                    <a:lstStyle/>
                    <a:p>
                      <a:pPr>
                        <a:lnSpc>
                          <a:spcPct val="100000"/>
                        </a:lnSpc>
                      </a:pPr>
                      <a:r>
                        <a:rPr lang="en-US" sz="1400" b="0" strike="noStrike" spc="-1">
                          <a:latin typeface="Arial"/>
                        </a:rPr>
                        <a:t>Result for your Best Model</a:t>
                      </a:r>
                    </a:p>
                  </a:txBody>
                  <a:tcPr marL="90000" marR="90000">
                    <a:lnL w="720">
                      <a:solidFill>
                        <a:srgbClr val="000000"/>
                      </a:solidFill>
                    </a:lnL>
                    <a:lnR w="720">
                      <a:solidFill>
                        <a:srgbClr val="000000"/>
                      </a:solidFill>
                    </a:lnR>
                    <a:lnT w="720">
                      <a:solidFill>
                        <a:srgbClr val="000000"/>
                      </a:solidFill>
                    </a:lnT>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3"/>
                  </a:ext>
                </a:extLst>
              </a:tr>
              <a:tr h="379003">
                <a:tc>
                  <a:txBody>
                    <a:bodyPr/>
                    <a:lstStyle/>
                    <a:p>
                      <a:pPr>
                        <a:lnSpc>
                          <a:spcPct val="100000"/>
                        </a:lnSpc>
                      </a:pPr>
                      <a:r>
                        <a:rPr lang="en-US" sz="1400" b="0" strike="noStrike" spc="-1">
                          <a:latin typeface="Times New Roman"/>
                        </a:rPr>
                        <a:t>Training Loss</a:t>
                      </a:r>
                      <a:endParaRPr lang="en-US" sz="1400" b="0" strike="noStrike" spc="-1">
                        <a:latin typeface="Arial"/>
                      </a:endParaRPr>
                    </a:p>
                  </a:txBody>
                  <a:tcPr marL="90000" marR="90000">
                    <a:lnL w="720">
                      <a:solidFill>
                        <a:srgbClr val="000000"/>
                      </a:solidFill>
                    </a:lnL>
                    <a:lnR w="720">
                      <a:solidFill>
                        <a:srgbClr val="000000"/>
                      </a:solidFill>
                    </a:lnR>
                    <a:lnB w="720">
                      <a:solidFill>
                        <a:srgbClr val="000000"/>
                      </a:solidFill>
                    </a:lnB>
                    <a:solidFill>
                      <a:srgbClr val="DDDDDD"/>
                    </a:solidFill>
                  </a:tcPr>
                </a:tc>
                <a:tc>
                  <a:txBody>
                    <a:bodyPr/>
                    <a:lstStyle/>
                    <a:p>
                      <a:r>
                        <a:rPr lang="en-US" altLang="zh-CN" dirty="0"/>
                        <a:t>2.2522</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Loss</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ltLang="zh-CN" dirty="0"/>
                        <a:t>3.0041</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4"/>
                  </a:ext>
                </a:extLst>
              </a:tr>
              <a:tr h="536920">
                <a:tc>
                  <a:txBody>
                    <a:bodyPr/>
                    <a:lstStyle/>
                    <a:p>
                      <a:pPr>
                        <a:lnSpc>
                          <a:spcPct val="100000"/>
                        </a:lnSpc>
                      </a:pPr>
                      <a:r>
                        <a:rPr lang="en-US" sz="1400" b="0" strike="noStrike" spc="-1" dirty="0">
                          <a:latin typeface="Times New Roman"/>
                        </a:rPr>
                        <a:t>Training Perplexity</a:t>
                      </a:r>
                      <a:endParaRPr lang="en-US" sz="14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ltLang="zh-CN" dirty="0"/>
                        <a:t>9.5087</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dirty="0">
                          <a:latin typeface="Times New Roman"/>
                        </a:rPr>
                        <a:t>Validation   Perplexity</a:t>
                      </a:r>
                      <a:endParaRPr lang="en-US" sz="14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ltLang="zh-CN" dirty="0"/>
                        <a:t>20.1676</a:t>
                      </a:r>
                      <a:endParaRPr lang="en-US" dirty="0"/>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5"/>
                  </a:ext>
                </a:extLst>
              </a:tr>
              <a:tr h="315836">
                <a:tc gridSpan="4">
                  <a:txBody>
                    <a:bodyPr/>
                    <a:lstStyle/>
                    <a:p>
                      <a:pPr>
                        <a:lnSpc>
                          <a:spcPct val="100000"/>
                        </a:lnSpc>
                      </a:pPr>
                      <a:r>
                        <a:rPr lang="en-US" sz="1400" b="0" strike="noStrike" spc="-1">
                          <a:latin typeface="Arial"/>
                        </a:rPr>
                        <a:t>Your best model configuration after hyperparameter tuning</a:t>
                      </a: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6"/>
                  </a:ext>
                </a:extLst>
              </a:tr>
              <a:tr h="444284">
                <a:tc gridSpan="4">
                  <a:txBody>
                    <a:bodyPr/>
                    <a:lstStyle/>
                    <a:p>
                      <a:r>
                        <a:rPr lang="en-US" altLang="zh-CN" dirty="0"/>
                        <a:t>Batch</a:t>
                      </a:r>
                      <a:r>
                        <a:rPr lang="zh-CN" altLang="en-US" baseline="0" dirty="0"/>
                        <a:t> </a:t>
                      </a:r>
                      <a:r>
                        <a:rPr lang="en-US" altLang="zh-CN" baseline="0" dirty="0"/>
                        <a:t>size=64;</a:t>
                      </a:r>
                      <a:r>
                        <a:rPr lang="zh-CN" altLang="en-US" baseline="0" dirty="0"/>
                        <a:t> </a:t>
                      </a:r>
                      <a:r>
                        <a:rPr lang="en-US" altLang="zh-CN" baseline="0" dirty="0"/>
                        <a:t>learning</a:t>
                      </a:r>
                      <a:r>
                        <a:rPr lang="zh-CN" altLang="en-US" baseline="0" dirty="0"/>
                        <a:t> </a:t>
                      </a:r>
                      <a:r>
                        <a:rPr lang="en-US" altLang="zh-CN" baseline="0" dirty="0"/>
                        <a:t>rate</a:t>
                      </a:r>
                      <a:r>
                        <a:rPr lang="zh-CN" altLang="en-US" baseline="0" dirty="0"/>
                        <a:t> </a:t>
                      </a:r>
                      <a:r>
                        <a:rPr lang="en-US" altLang="zh-CN" baseline="0" dirty="0"/>
                        <a:t>=</a:t>
                      </a:r>
                      <a:r>
                        <a:rPr lang="zh-CN" altLang="en-US" baseline="0" dirty="0"/>
                        <a:t> </a:t>
                      </a:r>
                      <a:r>
                        <a:rPr lang="en-US" altLang="zh-CN" baseline="0" dirty="0"/>
                        <a:t>8e-4;</a:t>
                      </a:r>
                      <a:r>
                        <a:rPr lang="zh-CN" altLang="en-US" baseline="0" dirty="0"/>
                        <a:t> </a:t>
                      </a:r>
                      <a:r>
                        <a:rPr lang="en-US" altLang="zh-CN" baseline="0" dirty="0"/>
                        <a:t>epochs</a:t>
                      </a:r>
                      <a:r>
                        <a:rPr lang="zh-CN" altLang="en-US" baseline="0" dirty="0"/>
                        <a:t> </a:t>
                      </a:r>
                      <a:r>
                        <a:rPr lang="en-US" altLang="zh-CN" baseline="0" dirty="0"/>
                        <a:t>=</a:t>
                      </a:r>
                      <a:r>
                        <a:rPr lang="zh-CN" altLang="en-US" baseline="0" dirty="0"/>
                        <a:t> </a:t>
                      </a:r>
                      <a:r>
                        <a:rPr lang="en-US" altLang="zh-CN" baseline="0" dirty="0"/>
                        <a:t>10</a:t>
                      </a:r>
                      <a:endParaRPr lang="en-US" dirty="0"/>
                    </a:p>
                  </a:txBody>
                  <a:tcPr marL="90000" marR="90000">
                    <a:lnL w="720">
                      <a:solidFill>
                        <a:srgbClr val="000000"/>
                      </a:solidFill>
                    </a:lnL>
                    <a:lnR w="720">
                      <a:solidFill>
                        <a:srgbClr val="000000"/>
                      </a:solidFill>
                    </a:lnR>
                    <a:lnT w="720">
                      <a:solidFill>
                        <a:srgbClr val="000000"/>
                      </a:solidFill>
                    </a:lnT>
                    <a:lnB w="720" cap="flat" cmpd="sng" algn="ctr">
                      <a:solidFill>
                        <a:srgbClr val="000000"/>
                      </a:solidFill>
                      <a:prstDash val="solid"/>
                      <a:round/>
                      <a:headEnd type="none" w="med" len="med"/>
                      <a:tailEnd type="none" w="med" len="med"/>
                    </a:lnB>
                    <a:solidFill>
                      <a:srgbClr val="DDDDDD"/>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7"/>
                  </a:ext>
                </a:extLst>
              </a:tr>
              <a:tr h="444284">
                <a:tc gridSpan="4">
                  <a:txBody>
                    <a:bodyPr/>
                    <a:lstStyle/>
                    <a:p>
                      <a:endParaRPr lang="en-US" dirty="0"/>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2258065"/>
                  </a:ext>
                </a:extLst>
              </a:tr>
            </a:tbl>
          </a:graphicData>
        </a:graphic>
      </p:graphicFrame>
      <p:sp>
        <p:nvSpPr>
          <p:cNvPr id="126" name="CustomShape 3"/>
          <p:cNvSpPr/>
          <p:nvPr/>
        </p:nvSpPr>
        <p:spPr>
          <a:xfrm>
            <a:off x="318600" y="479160"/>
            <a:ext cx="777708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your results from training before and after hyperparameter tuning here. </a:t>
            </a:r>
            <a:endParaRPr lang="en-US" sz="1200" b="0" strike="noStrike" spc="-1" dirty="0">
              <a:latin typeface="Arial"/>
            </a:endParaRPr>
          </a:p>
        </p:txBody>
      </p:sp>
      <p:sp>
        <p:nvSpPr>
          <p:cNvPr id="127" name="CustomShape 4"/>
          <p:cNvSpPr/>
          <p:nvPr/>
        </p:nvSpPr>
        <p:spPr>
          <a:xfrm>
            <a:off x="3909600" y="4665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2</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1248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dirty="0">
                <a:solidFill>
                  <a:srgbClr val="000000"/>
                </a:solidFill>
                <a:latin typeface="Arial"/>
                <a:ea typeface="Arial"/>
              </a:rPr>
              <a:t>Transformer Curves – Default settings </a:t>
            </a:r>
            <a:endParaRPr lang="en-US" sz="2800" b="0" strike="noStrike" spc="-1" dirty="0">
              <a:latin typeface="Arial"/>
            </a:endParaRPr>
          </a:p>
        </p:txBody>
      </p:sp>
      <p:sp>
        <p:nvSpPr>
          <p:cNvPr id="129" name="CustomShape 2"/>
          <p:cNvSpPr/>
          <p:nvPr/>
        </p:nvSpPr>
        <p:spPr>
          <a:xfrm>
            <a:off x="344520" y="62640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the plots for loss and perplexity curves (training &amp; validation) for your configuration with default setting and for your best model here. You may use additional slides if needed.</a:t>
            </a:r>
          </a:p>
          <a:p>
            <a:pPr>
              <a:lnSpc>
                <a:spcPct val="100000"/>
              </a:lnSpc>
            </a:pPr>
            <a:endParaRPr lang="en-US" sz="1200" spc="-1" dirty="0">
              <a:solidFill>
                <a:srgbClr val="595959"/>
              </a:solidFill>
              <a:latin typeface="Arial"/>
              <a:ea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80" y="1226520"/>
            <a:ext cx="7121562" cy="371093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4255</TotalTime>
  <Words>2018</Words>
  <Application>Microsoft Macintosh PowerPoint</Application>
  <PresentationFormat>On-screen Show (16:9)</PresentationFormat>
  <Paragraphs>162</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Symbol</vt:lpstr>
      <vt:lpstr>Times New Roman</vt:lpstr>
      <vt:lpstr>Wingdings</vt:lpstr>
      <vt:lpstr>Office Theme</vt:lpstr>
      <vt:lpstr>Office Theme</vt:lpstr>
      <vt:lpstr>PowerPoint Presentation</vt:lpstr>
      <vt:lpstr>PowerPoint Presentation</vt:lpstr>
      <vt:lpstr>LSTM-DEFAULT SETTING</vt:lpstr>
      <vt:lpstr>My best model - RNN</vt:lpstr>
      <vt:lpstr>My best model - LSTM</vt:lpstr>
      <vt:lpstr>PowerPoint Presentation</vt:lpstr>
      <vt:lpstr>PowerPoint Presentation</vt:lpstr>
      <vt:lpstr>PowerPoint Presentation</vt:lpstr>
      <vt:lpstr>PowerPoint Presentation</vt:lpstr>
      <vt:lpstr>Transformer Curves – My Best Model </vt:lpstr>
      <vt:lpstr>PowerPoint Presentation</vt:lpstr>
      <vt:lpstr>PowerPoint Presentation</vt:lpstr>
      <vt:lpstr>PowerPoint Presentation</vt:lpstr>
      <vt:lpstr>PowerPoint Presentation</vt:lpstr>
      <vt:lpstr>PowerPoint Presentation</vt:lpstr>
      <vt:lpstr>PowerPoint Presentation</vt:lpstr>
      <vt:lpstr>Question 1</vt:lpstr>
      <vt:lpstr>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Ella Hu</cp:lastModifiedBy>
  <cp:revision>86</cp:revision>
  <dcterms:modified xsi:type="dcterms:W3CDTF">2023-07-27T16:14:34Z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