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regular.fntdata"/><Relationship Id="rId47" Type="http://schemas.openxmlformats.org/officeDocument/2006/relationships/font" Target="fonts/Roboto-boldItalic.fntdata"/><Relationship Id="rId49"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4aa037e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4aa037e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b4aa037e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b4aa037e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4aa037e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4aa037e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Going through these examples, I’ve noticed we all brought our understanding of how these items should function. The designers of these items even implemented this understanding into the material decisions behind these items. Therefore, these assumptions affected the material qualities of these objects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4aa037e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4aa037e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“Immaterial” materials are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4aa037e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4aa037e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another kind of affordance. How do you represent the material world in a virtual interface?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4aa037e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4aa037e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b4aa037e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b4aa037e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 app, to control events in the physical world. Bringing a car to you. The events in the physical world are then abstracted onto your device. Uses built-in devices on your phone such as GPS in addition to the software component. Other digital tools such as your phone number and credit card info. Design makes assumptions about how we understand maps, what we need to identify drivers and even assumptions about what we need to feel at ease when entering a stranger’s car.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b4aa037e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b4aa037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some of the affordances of Paro? What are the physical materials? Digital materials? Immaterial materials? How are you supposed to interact with Paro? And how do these materials enable that interaction?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b4aa037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b4aa037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affordances does it use? How does it borrow from a traditional watch? What are the physical, digital and immaterial materials? How does it borrow from a traditional watch and a smart phone?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4aa037e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4aa037e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Physical/digital/immaterial materials? How does it allow for a certain kind of interaction? How do materials provide that kind of interaction?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4aa037e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4aa037e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4aa037e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4aa037e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the physical and digital properties of Amazon Echo affect one another?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4aa037e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4aa037e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Using affordances and the material qualities of objects to understand the future, play with our assumptions and question our relationship with objects/technologies.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b4aa03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4aa03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design, quite frequently the design of objects to envision possible futures. Play with material qualities and affordances of objects to provoke questions and introduce new possibilities.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b4aa037e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4aa037e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b4aa037e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4aa037e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b4aa037e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4aa037e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4aa037e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4aa037e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b4aa037e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b4aa037e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b4aa037e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b4aa037e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4aa037e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b4aa037e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b4aa037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b4aa037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b4aa037e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b4aa037e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b4aa037e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b4aa037e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b4aa037e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b4aa037e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b4aa037e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b4aa037e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b4aa037e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b4aa037e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b4aa037e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b4aa037e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6b4aa037e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b4aa037e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b4aa037e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b4aa037e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b4aa037e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b4aa037e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4aa03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4aa03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b4aa037e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4aa037e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b4aa037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b4aa037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Wordy definition - what do you think this means? What is a digital material? What counts as physical? What even is an “immaterial” material?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4aa037e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4aa037e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b4aa037e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4aa037e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4aa037e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4aa037e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tell me what this is? How do you use it? Why do you use it like that? What properties of this object ensure that you use it like that?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1" Type="http://schemas.openxmlformats.org/officeDocument/2006/relationships/hyperlink" Target="https://dictionary.cambridge.org/dictionary/english/important" TargetMode="External"/><Relationship Id="rId10" Type="http://schemas.openxmlformats.org/officeDocument/2006/relationships/hyperlink" Target="https://dictionary.cambridge.org/dictionary/english/perceive" TargetMode="External"/><Relationship Id="rId13" Type="http://schemas.openxmlformats.org/officeDocument/2006/relationships/hyperlink" Target="https://dictionary.cambridge.org/dictionary/english/implicit" TargetMode="External"/><Relationship Id="rId12" Type="http://schemas.openxmlformats.org/officeDocument/2006/relationships/hyperlink" Target="https://dictionary.cambridge.org/dictionary/english/our"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ictionary.cambridge.org/dictionary/english/purpose" TargetMode="External"/><Relationship Id="rId4" Type="http://schemas.openxmlformats.org/officeDocument/2006/relationships/hyperlink" Target="https://dictionary.cambridge.org/dictionary/english/people" TargetMode="External"/><Relationship Id="rId9" Type="http://schemas.openxmlformats.org/officeDocument/2006/relationships/hyperlink" Target="https://dictionary.cambridge.org/dictionary/english/design" TargetMode="External"/><Relationship Id="rId15" Type="http://schemas.openxmlformats.org/officeDocument/2006/relationships/hyperlink" Target="https://dictionary.cambridge.org/dictionary/english/interact" TargetMode="External"/><Relationship Id="rId14" Type="http://schemas.openxmlformats.org/officeDocument/2006/relationships/hyperlink" Target="https://dictionary.cambridge.org/dictionary/english/understanding" TargetMode="External"/><Relationship Id="rId16" Type="http://schemas.openxmlformats.org/officeDocument/2006/relationships/hyperlink" Target="https://dictionary.cambridge.org/dictionary/english/object" TargetMode="External"/><Relationship Id="rId5" Type="http://schemas.openxmlformats.org/officeDocument/2006/relationships/hyperlink" Target="https://dictionary.cambridge.org/dictionary/english/notice" TargetMode="External"/><Relationship Id="rId6" Type="http://schemas.openxmlformats.org/officeDocument/2006/relationships/hyperlink" Target="https://dictionary.cambridge.org/dictionary/english/part" TargetMode="External"/><Relationship Id="rId7" Type="http://schemas.openxmlformats.org/officeDocument/2006/relationships/hyperlink" Target="https://dictionary.cambridge.org/dictionary/english/see" TargetMode="External"/><Relationship Id="rId8" Type="http://schemas.openxmlformats.org/officeDocument/2006/relationships/hyperlink" Target="https://dictionary.cambridge.org/dictionary/english/experie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TyEY8BUuPsc" TargetMode="Externa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angible.media.mit.edu/project/inform/" TargetMode="Externa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github.com/jmakivic/cci-pcomp-fall20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youtube.com/watch?v=VCoplDK9l_A" TargetMode="Externa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jameschambers.co/objec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youtube.com/watch?v=08BFqcZ1xYI" TargetMode="Externa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youtube.com/watch?v=XywLPK-nDf8" TargetMode="External"/><Relationship Id="rId4"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ankc.com/team_spirit" TargetMode="External"/><Relationship Id="rId4" Type="http://schemas.openxmlformats.org/officeDocument/2006/relationships/hyperlink" Target="https://dankc.com/lastmom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022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Roboto Mono"/>
                <a:ea typeface="Roboto Mono"/>
                <a:cs typeface="Roboto Mono"/>
                <a:sym typeface="Roboto Mono"/>
              </a:rPr>
              <a:t>Introduction to Physical Computing: Week 2</a:t>
            </a:r>
            <a:endParaRPr>
              <a:solidFill>
                <a:srgbClr val="FF00FF"/>
              </a:solidFill>
              <a:latin typeface="Roboto Mono"/>
              <a:ea typeface="Roboto Mono"/>
              <a:cs typeface="Roboto Mono"/>
              <a:sym typeface="Roboto Mono"/>
            </a:endParaRPr>
          </a:p>
        </p:txBody>
      </p:sp>
      <p:sp>
        <p:nvSpPr>
          <p:cNvPr id="55" name="Google Shape;55;p13"/>
          <p:cNvSpPr txBox="1"/>
          <p:nvPr>
            <p:ph idx="1" type="subTitle"/>
          </p:nvPr>
        </p:nvSpPr>
        <p:spPr>
          <a:xfrm>
            <a:off x="311700" y="363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741B47"/>
                </a:solidFill>
                <a:latin typeface="Roboto"/>
                <a:ea typeface="Roboto"/>
                <a:cs typeface="Roboto"/>
                <a:sym typeface="Roboto"/>
              </a:rPr>
              <a:t>Julia Makivic</a:t>
            </a:r>
            <a:endParaRPr>
              <a:solidFill>
                <a:srgbClr val="741B4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812563" y="819150"/>
            <a:ext cx="7610475" cy="350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3"/>
          <p:cNvPicPr preferRelativeResize="0"/>
          <p:nvPr/>
        </p:nvPicPr>
        <p:blipFill>
          <a:blip r:embed="rId3">
            <a:alphaModFix/>
          </a:blip>
          <a:stretch>
            <a:fillRect/>
          </a:stretch>
        </p:blipFill>
        <p:spPr>
          <a:xfrm>
            <a:off x="1956225" y="152400"/>
            <a:ext cx="4838698"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Affordance</a:t>
            </a:r>
            <a:endParaRPr>
              <a:solidFill>
                <a:srgbClr val="FF00FF"/>
              </a:solidFill>
              <a:latin typeface="Roboto Mono"/>
              <a:ea typeface="Roboto Mono"/>
              <a:cs typeface="Roboto Mono"/>
              <a:sym typeface="Roboto Mono"/>
            </a:endParaRPr>
          </a:p>
        </p:txBody>
      </p:sp>
      <p:sp>
        <p:nvSpPr>
          <p:cNvPr id="117" name="Google Shape;11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Definition: </a:t>
            </a:r>
            <a:r>
              <a:rPr b="1" lang="en" sz="1350">
                <a:solidFill>
                  <a:srgbClr val="741B47"/>
                </a:solidFill>
                <a:latin typeface="Roboto Mono"/>
                <a:ea typeface="Roboto Mono"/>
                <a:cs typeface="Roboto Mono"/>
                <a:sym typeface="Roboto Mono"/>
              </a:rPr>
              <a:t>a use or </a:t>
            </a:r>
            <a:r>
              <a:rPr b="1" lang="en" sz="1350">
                <a:solidFill>
                  <a:srgbClr val="741B47"/>
                </a:solidFill>
                <a:uFill>
                  <a:noFill/>
                </a:uFill>
                <a:latin typeface="Roboto Mono"/>
                <a:ea typeface="Roboto Mono"/>
                <a:cs typeface="Roboto Mono"/>
                <a:sym typeface="Roboto Mono"/>
                <a:hlinkClick r:id="rId3"/>
              </a:rPr>
              <a:t>purpose</a:t>
            </a:r>
            <a:r>
              <a:rPr b="1" lang="en" sz="1350">
                <a:solidFill>
                  <a:srgbClr val="741B47"/>
                </a:solidFill>
                <a:latin typeface="Roboto Mono"/>
                <a:ea typeface="Roboto Mono"/>
                <a:cs typeface="Roboto Mono"/>
                <a:sym typeface="Roboto Mono"/>
              </a:rPr>
              <a:t> that a thing can have, that </a:t>
            </a:r>
            <a:r>
              <a:rPr b="1" lang="en" sz="1350">
                <a:solidFill>
                  <a:srgbClr val="741B47"/>
                </a:solidFill>
                <a:uFill>
                  <a:noFill/>
                </a:uFill>
                <a:latin typeface="Roboto Mono"/>
                <a:ea typeface="Roboto Mono"/>
                <a:cs typeface="Roboto Mono"/>
                <a:sym typeface="Roboto Mono"/>
                <a:hlinkClick r:id="rId4"/>
              </a:rPr>
              <a:t>people</a:t>
            </a:r>
            <a:r>
              <a:rPr b="1" lang="en" sz="1350">
                <a:solidFill>
                  <a:srgbClr val="741B47"/>
                </a:solidFill>
                <a:latin typeface="Roboto Mono"/>
                <a:ea typeface="Roboto Mono"/>
                <a:cs typeface="Roboto Mono"/>
                <a:sym typeface="Roboto Mono"/>
              </a:rPr>
              <a:t> </a:t>
            </a:r>
            <a:r>
              <a:rPr b="1" lang="en" sz="1350">
                <a:solidFill>
                  <a:srgbClr val="741B47"/>
                </a:solidFill>
                <a:uFill>
                  <a:noFill/>
                </a:uFill>
                <a:latin typeface="Roboto Mono"/>
                <a:ea typeface="Roboto Mono"/>
                <a:cs typeface="Roboto Mono"/>
                <a:sym typeface="Roboto Mono"/>
                <a:hlinkClick r:id="rId5"/>
              </a:rPr>
              <a:t>notice</a:t>
            </a:r>
            <a:r>
              <a:rPr b="1" lang="en" sz="1350">
                <a:solidFill>
                  <a:srgbClr val="741B47"/>
                </a:solidFill>
                <a:latin typeface="Roboto Mono"/>
                <a:ea typeface="Roboto Mono"/>
                <a:cs typeface="Roboto Mono"/>
                <a:sym typeface="Roboto Mono"/>
              </a:rPr>
              <a:t> as </a:t>
            </a:r>
            <a:r>
              <a:rPr b="1" lang="en" sz="1350">
                <a:solidFill>
                  <a:srgbClr val="741B47"/>
                </a:solidFill>
                <a:uFill>
                  <a:noFill/>
                </a:uFill>
                <a:latin typeface="Roboto Mono"/>
                <a:ea typeface="Roboto Mono"/>
                <a:cs typeface="Roboto Mono"/>
                <a:sym typeface="Roboto Mono"/>
                <a:hlinkClick r:id="rId6"/>
              </a:rPr>
              <a:t>part</a:t>
            </a:r>
            <a:r>
              <a:rPr b="1" lang="en" sz="1350">
                <a:solidFill>
                  <a:srgbClr val="741B47"/>
                </a:solidFill>
                <a:latin typeface="Roboto Mono"/>
                <a:ea typeface="Roboto Mono"/>
                <a:cs typeface="Roboto Mono"/>
                <a:sym typeface="Roboto Mono"/>
              </a:rPr>
              <a:t> of the way they </a:t>
            </a:r>
            <a:r>
              <a:rPr b="1" lang="en" sz="1350">
                <a:solidFill>
                  <a:srgbClr val="741B47"/>
                </a:solidFill>
                <a:uFill>
                  <a:noFill/>
                </a:uFill>
                <a:latin typeface="Roboto Mono"/>
                <a:ea typeface="Roboto Mono"/>
                <a:cs typeface="Roboto Mono"/>
                <a:sym typeface="Roboto Mono"/>
                <a:hlinkClick r:id="rId7"/>
              </a:rPr>
              <a:t>see</a:t>
            </a:r>
            <a:r>
              <a:rPr b="1" lang="en" sz="1350">
                <a:solidFill>
                  <a:srgbClr val="741B47"/>
                </a:solidFill>
                <a:latin typeface="Roboto Mono"/>
                <a:ea typeface="Roboto Mono"/>
                <a:cs typeface="Roboto Mono"/>
                <a:sym typeface="Roboto Mono"/>
              </a:rPr>
              <a:t> or </a:t>
            </a:r>
            <a:r>
              <a:rPr b="1" lang="en" sz="1350">
                <a:solidFill>
                  <a:srgbClr val="741B47"/>
                </a:solidFill>
                <a:uFill>
                  <a:noFill/>
                </a:uFill>
                <a:latin typeface="Roboto Mono"/>
                <a:ea typeface="Roboto Mono"/>
                <a:cs typeface="Roboto Mono"/>
                <a:sym typeface="Roboto Mono"/>
                <a:hlinkClick r:id="rId8"/>
              </a:rPr>
              <a:t>experience</a:t>
            </a:r>
            <a:r>
              <a:rPr b="1" lang="en" sz="1350">
                <a:solidFill>
                  <a:srgbClr val="741B47"/>
                </a:solidFill>
                <a:latin typeface="Roboto Mono"/>
                <a:ea typeface="Roboto Mono"/>
                <a:cs typeface="Roboto Mono"/>
                <a:sym typeface="Roboto Mono"/>
              </a:rPr>
              <a:t> it</a:t>
            </a:r>
            <a:endParaRPr b="1" sz="1350">
              <a:solidFill>
                <a:srgbClr val="741B47"/>
              </a:solidFill>
              <a:latin typeface="Roboto Mono"/>
              <a:ea typeface="Roboto Mono"/>
              <a:cs typeface="Roboto Mono"/>
              <a:sym typeface="Roboto Mono"/>
            </a:endParaRPr>
          </a:p>
          <a:p>
            <a:pPr indent="0" lvl="0" marL="0" rtl="0" algn="l">
              <a:spcBef>
                <a:spcPts val="1600"/>
              </a:spcBef>
              <a:spcAft>
                <a:spcPts val="1600"/>
              </a:spcAft>
              <a:buNone/>
            </a:pPr>
            <a:r>
              <a:rPr i="1" lang="en" sz="1300">
                <a:solidFill>
                  <a:srgbClr val="741B47"/>
                </a:solidFill>
                <a:latin typeface="Roboto Mono"/>
                <a:ea typeface="Roboto Mono"/>
                <a:cs typeface="Roboto Mono"/>
                <a:sym typeface="Roboto Mono"/>
              </a:rPr>
              <a:t>In </a:t>
            </a:r>
            <a:r>
              <a:rPr i="1" lang="en" sz="1300">
                <a:solidFill>
                  <a:srgbClr val="741B47"/>
                </a:solidFill>
                <a:uFill>
                  <a:noFill/>
                </a:uFill>
                <a:latin typeface="Roboto Mono"/>
                <a:ea typeface="Roboto Mono"/>
                <a:cs typeface="Roboto Mono"/>
                <a:sym typeface="Roboto Mono"/>
                <a:hlinkClick r:id="rId9"/>
              </a:rPr>
              <a:t>design</a:t>
            </a:r>
            <a:r>
              <a:rPr i="1" lang="en" sz="1300">
                <a:solidFill>
                  <a:srgbClr val="741B47"/>
                </a:solidFill>
                <a:latin typeface="Roboto Mono"/>
                <a:ea typeface="Roboto Mono"/>
                <a:cs typeface="Roboto Mono"/>
                <a:sym typeface="Roboto Mono"/>
              </a:rPr>
              <a:t>, </a:t>
            </a:r>
            <a:r>
              <a:rPr i="1" lang="en" sz="1300">
                <a:solidFill>
                  <a:srgbClr val="741B47"/>
                </a:solidFill>
                <a:uFill>
                  <a:noFill/>
                </a:uFill>
                <a:latin typeface="Roboto Mono"/>
                <a:ea typeface="Roboto Mono"/>
                <a:cs typeface="Roboto Mono"/>
                <a:sym typeface="Roboto Mono"/>
                <a:hlinkClick r:id="rId10"/>
              </a:rPr>
              <a:t>perceived</a:t>
            </a:r>
            <a:r>
              <a:rPr i="1" lang="en" sz="1300">
                <a:solidFill>
                  <a:srgbClr val="741B47"/>
                </a:solidFill>
                <a:latin typeface="Roboto Mono"/>
                <a:ea typeface="Roboto Mono"/>
                <a:cs typeface="Roboto Mono"/>
                <a:sym typeface="Roboto Mono"/>
              </a:rPr>
              <a:t> affordance is </a:t>
            </a:r>
            <a:r>
              <a:rPr i="1" lang="en" sz="1300">
                <a:solidFill>
                  <a:srgbClr val="741B47"/>
                </a:solidFill>
                <a:uFill>
                  <a:noFill/>
                </a:uFill>
                <a:latin typeface="Roboto Mono"/>
                <a:ea typeface="Roboto Mono"/>
                <a:cs typeface="Roboto Mono"/>
                <a:sym typeface="Roboto Mono"/>
                <a:hlinkClick r:id="rId11"/>
              </a:rPr>
              <a:t>important</a:t>
            </a:r>
            <a:r>
              <a:rPr i="1" lang="en" sz="1300">
                <a:solidFill>
                  <a:srgbClr val="741B47"/>
                </a:solidFill>
                <a:latin typeface="Roboto Mono"/>
                <a:ea typeface="Roboto Mono"/>
                <a:cs typeface="Roboto Mono"/>
                <a:sym typeface="Roboto Mono"/>
              </a:rPr>
              <a:t> — that is, </a:t>
            </a:r>
            <a:r>
              <a:rPr i="1" lang="en" sz="1300">
                <a:solidFill>
                  <a:srgbClr val="741B47"/>
                </a:solidFill>
                <a:uFill>
                  <a:noFill/>
                </a:uFill>
                <a:latin typeface="Roboto Mono"/>
                <a:ea typeface="Roboto Mono"/>
                <a:cs typeface="Roboto Mono"/>
                <a:sym typeface="Roboto Mono"/>
                <a:hlinkClick r:id="rId12"/>
              </a:rPr>
              <a:t>our</a:t>
            </a:r>
            <a:r>
              <a:rPr i="1" lang="en" sz="1300">
                <a:solidFill>
                  <a:srgbClr val="741B47"/>
                </a:solidFill>
                <a:latin typeface="Roboto Mono"/>
                <a:ea typeface="Roboto Mono"/>
                <a:cs typeface="Roboto Mono"/>
                <a:sym typeface="Roboto Mono"/>
              </a:rPr>
              <a:t> </a:t>
            </a:r>
            <a:r>
              <a:rPr i="1" lang="en" sz="1300">
                <a:solidFill>
                  <a:srgbClr val="741B47"/>
                </a:solidFill>
                <a:uFill>
                  <a:noFill/>
                </a:uFill>
                <a:latin typeface="Roboto Mono"/>
                <a:ea typeface="Roboto Mono"/>
                <a:cs typeface="Roboto Mono"/>
                <a:sym typeface="Roboto Mono"/>
                <a:hlinkClick r:id="rId13"/>
              </a:rPr>
              <a:t>implicit</a:t>
            </a:r>
            <a:r>
              <a:rPr i="1" lang="en" sz="1300">
                <a:solidFill>
                  <a:srgbClr val="741B47"/>
                </a:solidFill>
                <a:latin typeface="Roboto Mono"/>
                <a:ea typeface="Roboto Mono"/>
                <a:cs typeface="Roboto Mono"/>
                <a:sym typeface="Roboto Mono"/>
              </a:rPr>
              <a:t> </a:t>
            </a:r>
            <a:r>
              <a:rPr i="1" lang="en" sz="1300">
                <a:solidFill>
                  <a:srgbClr val="741B47"/>
                </a:solidFill>
                <a:uFill>
                  <a:noFill/>
                </a:uFill>
                <a:latin typeface="Roboto Mono"/>
                <a:ea typeface="Roboto Mono"/>
                <a:cs typeface="Roboto Mono"/>
                <a:sym typeface="Roboto Mono"/>
                <a:hlinkClick r:id="rId14"/>
              </a:rPr>
              <a:t>understanding</a:t>
            </a:r>
            <a:r>
              <a:rPr i="1" lang="en" sz="1300">
                <a:solidFill>
                  <a:srgbClr val="741B47"/>
                </a:solidFill>
                <a:latin typeface="Roboto Mono"/>
                <a:ea typeface="Roboto Mono"/>
                <a:cs typeface="Roboto Mono"/>
                <a:sym typeface="Roboto Mono"/>
              </a:rPr>
              <a:t> of how to </a:t>
            </a:r>
            <a:r>
              <a:rPr i="1" lang="en" sz="1300">
                <a:solidFill>
                  <a:srgbClr val="741B47"/>
                </a:solidFill>
                <a:uFill>
                  <a:noFill/>
                </a:uFill>
                <a:latin typeface="Roboto Mono"/>
                <a:ea typeface="Roboto Mono"/>
                <a:cs typeface="Roboto Mono"/>
                <a:sym typeface="Roboto Mono"/>
                <a:hlinkClick r:id="rId15"/>
              </a:rPr>
              <a:t>interact</a:t>
            </a:r>
            <a:r>
              <a:rPr i="1" lang="en" sz="1300">
                <a:solidFill>
                  <a:srgbClr val="741B47"/>
                </a:solidFill>
                <a:latin typeface="Roboto Mono"/>
                <a:ea typeface="Roboto Mono"/>
                <a:cs typeface="Roboto Mono"/>
                <a:sym typeface="Roboto Mono"/>
              </a:rPr>
              <a:t> with an </a:t>
            </a:r>
            <a:r>
              <a:rPr i="1" lang="en" sz="1300">
                <a:solidFill>
                  <a:srgbClr val="741B47"/>
                </a:solidFill>
                <a:uFill>
                  <a:noFill/>
                </a:uFill>
                <a:latin typeface="Roboto Mono"/>
                <a:ea typeface="Roboto Mono"/>
                <a:cs typeface="Roboto Mono"/>
                <a:sym typeface="Roboto Mono"/>
                <a:hlinkClick r:id="rId16"/>
              </a:rPr>
              <a:t>object</a:t>
            </a:r>
            <a:r>
              <a:rPr i="1" lang="en" sz="1300">
                <a:solidFill>
                  <a:srgbClr val="741B47"/>
                </a:solidFill>
                <a:latin typeface="Roboto Mono"/>
                <a:ea typeface="Roboto Mono"/>
                <a:cs typeface="Roboto Mono"/>
                <a:sym typeface="Roboto Mono"/>
              </a:rPr>
              <a:t>.</a:t>
            </a:r>
            <a:endParaRPr b="1" sz="1350">
              <a:solidFill>
                <a:srgbClr val="741B47"/>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But what about “immaterial” materials?</a:t>
            </a:r>
            <a:endParaRPr>
              <a:solidFill>
                <a:srgbClr val="FF00FF"/>
              </a:solidFill>
              <a:latin typeface="Roboto Mono"/>
              <a:ea typeface="Roboto Mono"/>
              <a:cs typeface="Roboto Mono"/>
              <a:sym typeface="Roboto Mono"/>
            </a:endParaRPr>
          </a:p>
        </p:txBody>
      </p:sp>
      <p:sp>
        <p:nvSpPr>
          <p:cNvPr id="123" name="Google Shape;12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“Immaterial” materials are largely comprised of the perceived </a:t>
            </a:r>
            <a:r>
              <a:rPr b="1" lang="en">
                <a:solidFill>
                  <a:srgbClr val="741B47"/>
                </a:solidFill>
                <a:latin typeface="Roboto Mono"/>
                <a:ea typeface="Roboto Mono"/>
                <a:cs typeface="Roboto Mono"/>
                <a:sym typeface="Roboto Mono"/>
              </a:rPr>
              <a:t>affordances </a:t>
            </a:r>
            <a:r>
              <a:rPr lang="en">
                <a:solidFill>
                  <a:srgbClr val="741B47"/>
                </a:solidFill>
                <a:latin typeface="Roboto Mono"/>
                <a:ea typeface="Roboto Mono"/>
                <a:cs typeface="Roboto Mono"/>
                <a:sym typeface="Roboto Mono"/>
              </a:rPr>
              <a:t>of the material and formal qualities of the object </a:t>
            </a:r>
            <a:endParaRPr>
              <a:solidFill>
                <a:srgbClr val="741B47"/>
              </a:solidFill>
              <a:latin typeface="Roboto Mono"/>
              <a:ea typeface="Roboto Mono"/>
              <a:cs typeface="Roboto Mono"/>
              <a:sym typeface="Roboto Mono"/>
            </a:endParaRPr>
          </a:p>
          <a:p>
            <a:pPr indent="-342900" lvl="0" marL="457200" rtl="0" algn="l">
              <a:spcBef>
                <a:spcPts val="160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User’s default assumptions</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Collective understanding of iconography</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Cultural understanding of colors and symbols</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Perceived functionality of object’s formal properties</a:t>
            </a:r>
            <a:endParaRPr>
              <a:solidFill>
                <a:srgbClr val="741B47"/>
              </a:solidFill>
              <a:latin typeface="Roboto Mono"/>
              <a:ea typeface="Roboto Mono"/>
              <a:cs typeface="Roboto Mono"/>
              <a:sym typeface="Roboto Mono"/>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“Immaterial” materials cont . . .</a:t>
            </a:r>
            <a:endParaRPr>
              <a:solidFill>
                <a:srgbClr val="FF00FF"/>
              </a:solidFill>
              <a:latin typeface="Roboto Mono"/>
              <a:ea typeface="Roboto Mono"/>
              <a:cs typeface="Roboto Mono"/>
              <a:sym typeface="Roboto Mono"/>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Representations of the material world in a machine</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“Trash” icon on desktop</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“Save” icon on desktop</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Cars for drivers near you on uber</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Can you think of any other representations?</a:t>
            </a:r>
            <a:endParaRPr>
              <a:solidFill>
                <a:srgbClr val="741B47"/>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7"/>
          <p:cNvSpPr txBox="1"/>
          <p:nvPr>
            <p:ph idx="1" type="body"/>
          </p:nvPr>
        </p:nvSpPr>
        <p:spPr>
          <a:xfrm>
            <a:off x="311700" y="401350"/>
            <a:ext cx="8520600" cy="416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Need to have understanding of material properties in order to design for material interaction</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Need to be aware of user assumptions and cultural significance of material choices</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Little separation between physical and digital materials</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They affect each other </a:t>
            </a:r>
            <a:endParaRPr>
              <a:solidFill>
                <a:srgbClr val="741B47"/>
              </a:solidFill>
              <a:latin typeface="Roboto Mono"/>
              <a:ea typeface="Roboto Mono"/>
              <a:cs typeface="Roboto Mono"/>
              <a:sym typeface="Roboto Mono"/>
            </a:endParaRPr>
          </a:p>
          <a:p>
            <a:pPr indent="-317500" lvl="1" marL="914400" rtl="0" algn="l">
              <a:spcBef>
                <a:spcPts val="0"/>
              </a:spcBef>
              <a:spcAft>
                <a:spcPts val="0"/>
              </a:spcAft>
              <a:buClr>
                <a:srgbClr val="741B47"/>
              </a:buClr>
              <a:buSzPts val="1400"/>
              <a:buFont typeface="Roboto Mono"/>
              <a:buChar char="○"/>
            </a:pPr>
            <a:r>
              <a:rPr lang="en">
                <a:solidFill>
                  <a:srgbClr val="741B47"/>
                </a:solidFill>
                <a:latin typeface="Roboto Mono"/>
                <a:ea typeface="Roboto Mono"/>
                <a:cs typeface="Roboto Mono"/>
                <a:sym typeface="Roboto Mono"/>
              </a:rPr>
              <a:t>Affect the materiality of the object</a:t>
            </a:r>
            <a:endParaRPr>
              <a:solidFill>
                <a:srgbClr val="741B47"/>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8"/>
          <p:cNvPicPr preferRelativeResize="0"/>
          <p:nvPr/>
        </p:nvPicPr>
        <p:blipFill>
          <a:blip r:embed="rId3">
            <a:alphaModFix/>
          </a:blip>
          <a:stretch>
            <a:fillRect/>
          </a:stretch>
        </p:blipFill>
        <p:spPr>
          <a:xfrm>
            <a:off x="3110675" y="152400"/>
            <a:ext cx="2764972"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Paro</a:t>
            </a:r>
            <a:endParaRPr>
              <a:solidFill>
                <a:srgbClr val="FF00FF"/>
              </a:solidFill>
              <a:latin typeface="Roboto Mono"/>
              <a:ea typeface="Roboto Mono"/>
              <a:cs typeface="Roboto Mono"/>
              <a:sym typeface="Roboto Mono"/>
            </a:endParaRPr>
          </a:p>
        </p:txBody>
      </p:sp>
      <p:sp>
        <p:nvSpPr>
          <p:cNvPr id="145" name="Google Shape;14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Mono"/>
                <a:ea typeface="Roboto Mono"/>
                <a:cs typeface="Roboto Mono"/>
                <a:sym typeface="Roboto Mono"/>
                <a:hlinkClick r:id="rId3"/>
              </a:rPr>
              <a:t>https://www.youtube.com/watch?v=TyEY8BUuPsc</a:t>
            </a:r>
            <a:endParaRPr>
              <a:latin typeface="Roboto Mono"/>
              <a:ea typeface="Roboto Mono"/>
              <a:cs typeface="Roboto Mono"/>
              <a:sym typeface="Roboto Mono"/>
            </a:endParaRPr>
          </a:p>
          <a:p>
            <a:pPr indent="0" lvl="0" marL="0" rtl="0" algn="l">
              <a:spcBef>
                <a:spcPts val="1600"/>
              </a:spcBef>
              <a:spcAft>
                <a:spcPts val="1600"/>
              </a:spcAft>
              <a:buNone/>
            </a:pPr>
            <a:r>
              <a:t/>
            </a:r>
            <a:endParaRPr/>
          </a:p>
        </p:txBody>
      </p:sp>
      <p:pic>
        <p:nvPicPr>
          <p:cNvPr id="146" name="Google Shape;146;p29"/>
          <p:cNvPicPr preferRelativeResize="0"/>
          <p:nvPr/>
        </p:nvPicPr>
        <p:blipFill>
          <a:blip r:embed="rId4">
            <a:alphaModFix/>
          </a:blip>
          <a:stretch>
            <a:fillRect/>
          </a:stretch>
        </p:blipFill>
        <p:spPr>
          <a:xfrm>
            <a:off x="1374199" y="1969612"/>
            <a:ext cx="6395625" cy="274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Apple Watch</a:t>
            </a:r>
            <a:endParaRPr>
              <a:solidFill>
                <a:srgbClr val="FF00FF"/>
              </a:solidFill>
              <a:latin typeface="Roboto Mono"/>
              <a:ea typeface="Roboto Mono"/>
              <a:cs typeface="Roboto Mono"/>
              <a:sym typeface="Roboto Mono"/>
            </a:endParaRPr>
          </a:p>
        </p:txBody>
      </p:sp>
      <p:pic>
        <p:nvPicPr>
          <p:cNvPr id="152" name="Google Shape;152;p30"/>
          <p:cNvPicPr preferRelativeResize="0"/>
          <p:nvPr/>
        </p:nvPicPr>
        <p:blipFill>
          <a:blip r:embed="rId3">
            <a:alphaModFix/>
          </a:blip>
          <a:stretch>
            <a:fillRect/>
          </a:stretch>
        </p:blipFill>
        <p:spPr>
          <a:xfrm>
            <a:off x="311700" y="1193700"/>
            <a:ext cx="5651149" cy="3767425"/>
          </a:xfrm>
          <a:prstGeom prst="rect">
            <a:avLst/>
          </a:prstGeom>
          <a:noFill/>
          <a:ln>
            <a:noFill/>
          </a:ln>
        </p:spPr>
      </p:pic>
      <p:pic>
        <p:nvPicPr>
          <p:cNvPr id="153" name="Google Shape;153;p30"/>
          <p:cNvPicPr preferRelativeResize="0"/>
          <p:nvPr/>
        </p:nvPicPr>
        <p:blipFill>
          <a:blip r:embed="rId4">
            <a:alphaModFix/>
          </a:blip>
          <a:stretch>
            <a:fillRect/>
          </a:stretch>
        </p:blipFill>
        <p:spPr>
          <a:xfrm>
            <a:off x="6507813" y="2146700"/>
            <a:ext cx="1971675" cy="232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inFORM Table Display</a:t>
            </a:r>
            <a:endParaRPr>
              <a:solidFill>
                <a:srgbClr val="FF00FF"/>
              </a:solidFill>
              <a:latin typeface="Roboto Mono"/>
              <a:ea typeface="Roboto Mono"/>
              <a:cs typeface="Roboto Mono"/>
              <a:sym typeface="Roboto Mono"/>
            </a:endParaRPr>
          </a:p>
        </p:txBody>
      </p:sp>
      <p:sp>
        <p:nvSpPr>
          <p:cNvPr id="159" name="Google Shape;15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Roboto Mono"/>
                <a:ea typeface="Roboto Mono"/>
                <a:cs typeface="Roboto Mono"/>
                <a:sym typeface="Roboto Mono"/>
                <a:hlinkClick r:id="rId3"/>
              </a:rPr>
              <a:t>https://tangible.media.mit.edu/project/inform/</a:t>
            </a:r>
            <a:endParaRPr>
              <a:latin typeface="Roboto Mono"/>
              <a:ea typeface="Roboto Mono"/>
              <a:cs typeface="Roboto Mono"/>
              <a:sym typeface="Roboto Mono"/>
            </a:endParaRPr>
          </a:p>
          <a:p>
            <a:pPr indent="0" lvl="0" marL="0" rtl="0" algn="l">
              <a:spcBef>
                <a:spcPts val="1600"/>
              </a:spcBef>
              <a:spcAft>
                <a:spcPts val="1600"/>
              </a:spcAft>
              <a:buNone/>
            </a:pPr>
            <a:r>
              <a:t/>
            </a:r>
            <a:endParaRPr/>
          </a:p>
        </p:txBody>
      </p:sp>
      <p:pic>
        <p:nvPicPr>
          <p:cNvPr id="160" name="Google Shape;160;p31"/>
          <p:cNvPicPr preferRelativeResize="0"/>
          <p:nvPr/>
        </p:nvPicPr>
        <p:blipFill>
          <a:blip r:embed="rId4">
            <a:alphaModFix/>
          </a:blip>
          <a:stretch>
            <a:fillRect/>
          </a:stretch>
        </p:blipFill>
        <p:spPr>
          <a:xfrm>
            <a:off x="2331863" y="1647413"/>
            <a:ext cx="5953125" cy="3343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subTitle"/>
          </p:nvPr>
        </p:nvSpPr>
        <p:spPr>
          <a:xfrm>
            <a:off x="311700" y="5149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Office hours:</a:t>
            </a:r>
            <a:endParaRPr>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741B47"/>
              </a:solidFill>
              <a:latin typeface="Roboto Mono"/>
              <a:ea typeface="Roboto Mono"/>
              <a:cs typeface="Roboto Mono"/>
              <a:sym typeface="Roboto Mono"/>
            </a:endParaRPr>
          </a:p>
          <a:p>
            <a:pPr indent="0" lvl="0" marL="0" rtl="0" algn="l">
              <a:spcBef>
                <a:spcPts val="0"/>
              </a:spcBef>
              <a:spcAft>
                <a:spcPts val="0"/>
              </a:spcAft>
              <a:buNone/>
            </a:pPr>
            <a:r>
              <a:rPr b="1" lang="en" sz="1800">
                <a:solidFill>
                  <a:srgbClr val="741B47"/>
                </a:solidFill>
                <a:latin typeface="Roboto Mono"/>
                <a:ea typeface="Roboto Mono"/>
                <a:cs typeface="Roboto Mono"/>
                <a:sym typeface="Roboto Mono"/>
              </a:rPr>
              <a:t>Thursday:</a:t>
            </a:r>
            <a:r>
              <a:rPr lang="en" sz="1800">
                <a:solidFill>
                  <a:srgbClr val="741B47"/>
                </a:solidFill>
                <a:latin typeface="Roboto Mono"/>
                <a:ea typeface="Roboto Mono"/>
                <a:cs typeface="Roboto Mono"/>
                <a:sym typeface="Roboto Mono"/>
              </a:rPr>
              <a:t> 12pm - 4pm</a:t>
            </a:r>
            <a:endParaRPr sz="1800">
              <a:solidFill>
                <a:srgbClr val="741B47"/>
              </a:solidFill>
              <a:latin typeface="Roboto Mono"/>
              <a:ea typeface="Roboto Mono"/>
              <a:cs typeface="Roboto Mono"/>
              <a:sym typeface="Roboto Mono"/>
            </a:endParaRPr>
          </a:p>
          <a:p>
            <a:pPr indent="0" lvl="0" marL="0" rtl="0" algn="l">
              <a:spcBef>
                <a:spcPts val="0"/>
              </a:spcBef>
              <a:spcAft>
                <a:spcPts val="0"/>
              </a:spcAft>
              <a:buNone/>
            </a:pPr>
            <a:r>
              <a:rPr b="1" lang="en" sz="1800">
                <a:solidFill>
                  <a:srgbClr val="741B47"/>
                </a:solidFill>
                <a:latin typeface="Roboto Mono"/>
                <a:ea typeface="Roboto Mono"/>
                <a:cs typeface="Roboto Mono"/>
                <a:sym typeface="Roboto Mono"/>
              </a:rPr>
              <a:t>Friday:</a:t>
            </a:r>
            <a:r>
              <a:rPr lang="en" sz="1800">
                <a:solidFill>
                  <a:srgbClr val="741B47"/>
                </a:solidFill>
                <a:latin typeface="Roboto Mono"/>
                <a:ea typeface="Roboto Mono"/>
                <a:cs typeface="Roboto Mono"/>
                <a:sym typeface="Roboto Mono"/>
              </a:rPr>
              <a:t> 12pm - 4pm</a:t>
            </a:r>
            <a:endParaRPr sz="18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741B47"/>
              </a:solidFill>
              <a:latin typeface="Roboto Mono"/>
              <a:ea typeface="Roboto Mono"/>
              <a:cs typeface="Roboto Mono"/>
              <a:sym typeface="Roboto Mono"/>
            </a:endParaRPr>
          </a:p>
          <a:p>
            <a:pPr indent="0" lvl="0" marL="0" rtl="0" algn="l">
              <a:spcBef>
                <a:spcPts val="0"/>
              </a:spcBef>
              <a:spcAft>
                <a:spcPts val="0"/>
              </a:spcAft>
              <a:buNone/>
            </a:pPr>
            <a:r>
              <a:rPr b="1" lang="en" sz="1800">
                <a:solidFill>
                  <a:srgbClr val="741B47"/>
                </a:solidFill>
                <a:latin typeface="Roboto Mono"/>
                <a:ea typeface="Roboto Mono"/>
                <a:cs typeface="Roboto Mono"/>
                <a:sym typeface="Roboto Mono"/>
              </a:rPr>
              <a:t>*This week office hours only on Friday</a:t>
            </a:r>
            <a:endParaRPr b="1" sz="1800">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b="1" sz="1800">
              <a:solidFill>
                <a:srgbClr val="741B47"/>
              </a:solidFill>
              <a:latin typeface="Roboto Mono"/>
              <a:ea typeface="Roboto Mono"/>
              <a:cs typeface="Roboto Mono"/>
              <a:sym typeface="Roboto Mono"/>
            </a:endParaRPr>
          </a:p>
          <a:p>
            <a:pPr indent="0" lvl="0" marL="0" rtl="0" algn="l">
              <a:spcBef>
                <a:spcPts val="0"/>
              </a:spcBef>
              <a:spcAft>
                <a:spcPts val="0"/>
              </a:spcAft>
              <a:buNone/>
            </a:pPr>
            <a:r>
              <a:rPr b="1" lang="en" sz="1800">
                <a:solidFill>
                  <a:srgbClr val="741B47"/>
                </a:solidFill>
                <a:latin typeface="Roboto Mono"/>
                <a:ea typeface="Roboto Mono"/>
                <a:cs typeface="Roboto Mono"/>
                <a:sym typeface="Roboto Mono"/>
              </a:rPr>
              <a:t>Github: </a:t>
            </a:r>
            <a:r>
              <a:rPr lang="en" sz="1800" u="sng">
                <a:solidFill>
                  <a:schemeClr val="hlink"/>
                </a:solidFill>
                <a:latin typeface="Roboto Mono"/>
                <a:ea typeface="Roboto Mono"/>
                <a:cs typeface="Roboto Mono"/>
                <a:sym typeface="Roboto Mono"/>
                <a:hlinkClick r:id="rId3"/>
              </a:rPr>
              <a:t>https://github.com/jmakivic/cci-pcomp-fall2019</a:t>
            </a:r>
            <a:endParaRPr b="1" sz="1800">
              <a:solidFill>
                <a:srgbClr val="741B47"/>
              </a:solidFill>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Amazon Echo</a:t>
            </a:r>
            <a:endParaRPr>
              <a:solidFill>
                <a:srgbClr val="FF00FF"/>
              </a:solidFill>
              <a:latin typeface="Roboto Mono"/>
              <a:ea typeface="Roboto Mono"/>
              <a:cs typeface="Roboto Mono"/>
              <a:sym typeface="Roboto Mono"/>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Roboto Mono"/>
                <a:ea typeface="Roboto Mono"/>
                <a:cs typeface="Roboto Mono"/>
                <a:sym typeface="Roboto Mono"/>
                <a:hlinkClick r:id="rId3"/>
              </a:rPr>
              <a:t>https://www.youtube.com/watch?v=VCoplDK9l_A</a:t>
            </a:r>
            <a:endParaRPr>
              <a:latin typeface="Roboto Mono"/>
              <a:ea typeface="Roboto Mono"/>
              <a:cs typeface="Roboto Mono"/>
              <a:sym typeface="Roboto Mono"/>
            </a:endParaRPr>
          </a:p>
        </p:txBody>
      </p:sp>
      <p:pic>
        <p:nvPicPr>
          <p:cNvPr id="167" name="Google Shape;167;p32"/>
          <p:cNvPicPr preferRelativeResize="0"/>
          <p:nvPr/>
        </p:nvPicPr>
        <p:blipFill>
          <a:blip r:embed="rId4">
            <a:alphaModFix/>
          </a:blip>
          <a:stretch>
            <a:fillRect/>
          </a:stretch>
        </p:blipFill>
        <p:spPr>
          <a:xfrm>
            <a:off x="4613928" y="2061525"/>
            <a:ext cx="3467350" cy="2035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3"/>
          <p:cNvSpPr txBox="1"/>
          <p:nvPr/>
        </p:nvSpPr>
        <p:spPr>
          <a:xfrm>
            <a:off x="402000" y="1278125"/>
            <a:ext cx="7813200" cy="45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00FF"/>
                </a:solidFill>
                <a:latin typeface="Roboto Mono"/>
                <a:ea typeface="Roboto Mono"/>
                <a:cs typeface="Roboto Mono"/>
                <a:sym typeface="Roboto Mono"/>
              </a:rPr>
              <a:t>Speculative Design and Design Fiction</a:t>
            </a:r>
            <a:endParaRPr sz="48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4800">
              <a:solidFill>
                <a:srgbClr val="FF00FF"/>
              </a:solidFill>
              <a:latin typeface="Roboto Mono"/>
              <a:ea typeface="Roboto Mono"/>
              <a:cs typeface="Roboto Mono"/>
              <a:sym typeface="Roboto Mono"/>
            </a:endParaRPr>
          </a:p>
          <a:p>
            <a:pPr indent="0" lvl="0" marL="0" rtl="0" algn="l">
              <a:spcBef>
                <a:spcPts val="0"/>
              </a:spcBef>
              <a:spcAft>
                <a:spcPts val="0"/>
              </a:spcAft>
              <a:buNone/>
            </a:pPr>
            <a:r>
              <a:t/>
            </a:r>
            <a:endParaRPr sz="4800">
              <a:solidFill>
                <a:srgbClr val="FF00FF"/>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What is Speculative Design?</a:t>
            </a:r>
            <a:endParaRPr>
              <a:solidFill>
                <a:srgbClr val="FF00FF"/>
              </a:solidFill>
              <a:latin typeface="Roboto Mono"/>
              <a:ea typeface="Roboto Mono"/>
              <a:cs typeface="Roboto Mono"/>
              <a:sym typeface="Roboto Mono"/>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741B47"/>
                </a:solidFill>
                <a:highlight>
                  <a:srgbClr val="FEFDFC"/>
                </a:highlight>
                <a:latin typeface="Roboto Mono"/>
                <a:ea typeface="Roboto Mono"/>
                <a:cs typeface="Roboto Mono"/>
                <a:sym typeface="Roboto Mono"/>
              </a:rPr>
              <a:t>Speculative design is a critical design practice that comprises or is related to a series of similar practices known under the following names: critical design, design fiction, future design, anti-design, radical design, interrogative design, discursive design, adversarial design, futurescape, design art, transitional design etc. </a:t>
            </a:r>
            <a:endParaRPr sz="1500">
              <a:solidFill>
                <a:srgbClr val="741B47"/>
              </a:solidFill>
              <a:highlight>
                <a:srgbClr val="FEFDFC"/>
              </a:highlight>
              <a:latin typeface="Roboto Mono"/>
              <a:ea typeface="Roboto Mono"/>
              <a:cs typeface="Roboto Mono"/>
              <a:sym typeface="Roboto Mono"/>
            </a:endParaRPr>
          </a:p>
          <a:p>
            <a:pPr indent="0" lvl="0" marL="0" rtl="0" algn="l">
              <a:spcBef>
                <a:spcPts val="1100"/>
              </a:spcBef>
              <a:spcAft>
                <a:spcPts val="0"/>
              </a:spcAft>
              <a:buClr>
                <a:schemeClr val="dk1"/>
              </a:buClr>
              <a:buSzPts val="1100"/>
              <a:buFont typeface="Arial"/>
              <a:buNone/>
            </a:pPr>
            <a:r>
              <a:rPr lang="en" sz="1500">
                <a:solidFill>
                  <a:srgbClr val="741B47"/>
                </a:solidFill>
                <a:highlight>
                  <a:srgbClr val="FEFDFC"/>
                </a:highlight>
                <a:latin typeface="Roboto Mono"/>
                <a:ea typeface="Roboto Mono"/>
                <a:cs typeface="Roboto Mono"/>
                <a:sym typeface="Roboto Mono"/>
              </a:rPr>
              <a:t>Speculative design is a discursive practice, based on critical thinking and dialogue, which questions the practice of design (and its modernist definition). However, the speculative design approach takes the critical practice one step further, towards imagination and visions of possible scenarios.</a:t>
            </a:r>
            <a:endParaRPr sz="1500">
              <a:solidFill>
                <a:srgbClr val="741B47"/>
              </a:solidFill>
              <a:highlight>
                <a:srgbClr val="FEFDFC"/>
              </a:highlight>
              <a:latin typeface="Roboto Mono"/>
              <a:ea typeface="Roboto Mono"/>
              <a:cs typeface="Roboto Mono"/>
              <a:sym typeface="Roboto Mono"/>
            </a:endParaRPr>
          </a:p>
          <a:p>
            <a:pPr indent="0" lvl="0" marL="0" rtl="0" algn="l">
              <a:spcBef>
                <a:spcPts val="11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330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Speculative Everything by Anthony Dunne and Fiona Raby</a:t>
            </a:r>
            <a:endParaRPr>
              <a:solidFill>
                <a:srgbClr val="FF00FF"/>
              </a:solidFill>
              <a:latin typeface="Roboto Mono"/>
              <a:ea typeface="Roboto Mono"/>
              <a:cs typeface="Roboto Mono"/>
              <a:sym typeface="Roboto Mono"/>
            </a:endParaRPr>
          </a:p>
        </p:txBody>
      </p:sp>
      <p:pic>
        <p:nvPicPr>
          <p:cNvPr id="184" name="Google Shape;184;p35"/>
          <p:cNvPicPr preferRelativeResize="0"/>
          <p:nvPr/>
        </p:nvPicPr>
        <p:blipFill>
          <a:blip r:embed="rId3">
            <a:alphaModFix/>
          </a:blip>
          <a:stretch>
            <a:fillRect/>
          </a:stretch>
        </p:blipFill>
        <p:spPr>
          <a:xfrm>
            <a:off x="4656875" y="142100"/>
            <a:ext cx="3609975" cy="4752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James Chambers</a:t>
            </a:r>
            <a:endParaRPr>
              <a:solidFill>
                <a:srgbClr val="FF00FF"/>
              </a:solidFill>
              <a:latin typeface="Roboto Mono"/>
              <a:ea typeface="Roboto Mono"/>
              <a:cs typeface="Roboto Mono"/>
              <a:sym typeface="Roboto Mono"/>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What if objects developed survival instincts like animals?</a:t>
            </a:r>
            <a:endParaRPr>
              <a:solidFill>
                <a:srgbClr val="741B47"/>
              </a:solidFill>
              <a:latin typeface="Roboto Mono"/>
              <a:ea typeface="Roboto Mono"/>
              <a:cs typeface="Roboto Mono"/>
              <a:sym typeface="Roboto Mono"/>
            </a:endParaRPr>
          </a:p>
          <a:p>
            <a:pPr indent="0" lvl="0" marL="0" rtl="0" algn="l">
              <a:spcBef>
                <a:spcPts val="1600"/>
              </a:spcBef>
              <a:spcAft>
                <a:spcPts val="0"/>
              </a:spcAft>
              <a:buNone/>
            </a:pPr>
            <a:r>
              <a:t/>
            </a:r>
            <a:endParaRPr>
              <a:latin typeface="Roboto Mono"/>
              <a:ea typeface="Roboto Mono"/>
              <a:cs typeface="Roboto Mono"/>
              <a:sym typeface="Roboto Mono"/>
            </a:endParaRPr>
          </a:p>
          <a:p>
            <a:pPr indent="0" lvl="0" marL="0" rtl="0" algn="l">
              <a:spcBef>
                <a:spcPts val="1600"/>
              </a:spcBef>
              <a:spcAft>
                <a:spcPts val="1600"/>
              </a:spcAft>
              <a:buNone/>
            </a:pPr>
            <a:r>
              <a:rPr lang="en" u="sng">
                <a:solidFill>
                  <a:schemeClr val="hlink"/>
                </a:solidFill>
                <a:latin typeface="Roboto Mono"/>
                <a:ea typeface="Roboto Mono"/>
                <a:cs typeface="Roboto Mono"/>
                <a:sym typeface="Roboto Mono"/>
                <a:hlinkClick r:id="rId3"/>
              </a:rPr>
              <a:t>Video</a:t>
            </a:r>
            <a:endParaRPr>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Sputniko!</a:t>
            </a:r>
            <a:endParaRPr>
              <a:solidFill>
                <a:srgbClr val="FF00FF"/>
              </a:solidFill>
              <a:latin typeface="Roboto Mono"/>
              <a:ea typeface="Roboto Mono"/>
              <a:cs typeface="Roboto Mono"/>
              <a:sym typeface="Roboto Mono"/>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solidFill>
                  <a:schemeClr val="hlink"/>
                </a:solidFill>
                <a:latin typeface="Roboto Mono"/>
                <a:ea typeface="Roboto Mono"/>
                <a:cs typeface="Roboto Mono"/>
                <a:sym typeface="Roboto Mono"/>
                <a:hlinkClick r:id="rId3"/>
              </a:rPr>
              <a:t>Red Silk of Fate</a:t>
            </a:r>
            <a:endParaRPr>
              <a:latin typeface="Roboto Mono"/>
              <a:ea typeface="Roboto Mono"/>
              <a:cs typeface="Roboto Mono"/>
              <a:sym typeface="Roboto Mono"/>
            </a:endParaRPr>
          </a:p>
        </p:txBody>
      </p:sp>
      <p:pic>
        <p:nvPicPr>
          <p:cNvPr id="197" name="Google Shape;197;p37"/>
          <p:cNvPicPr preferRelativeResize="0"/>
          <p:nvPr/>
        </p:nvPicPr>
        <p:blipFill>
          <a:blip r:embed="rId4">
            <a:alphaModFix/>
          </a:blip>
          <a:stretch>
            <a:fillRect/>
          </a:stretch>
        </p:blipFill>
        <p:spPr>
          <a:xfrm>
            <a:off x="1643475" y="1610497"/>
            <a:ext cx="6808776" cy="3255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The Quantum Parallelograph by Patrick Stevenson Keating</a:t>
            </a:r>
            <a:endParaRPr>
              <a:solidFill>
                <a:srgbClr val="FF00FF"/>
              </a:solidFill>
              <a:latin typeface="Roboto Mono"/>
              <a:ea typeface="Roboto Mono"/>
              <a:cs typeface="Roboto Mono"/>
              <a:sym typeface="Roboto Mono"/>
            </a:endParaRPr>
          </a:p>
        </p:txBody>
      </p:sp>
      <p:sp>
        <p:nvSpPr>
          <p:cNvPr id="203" name="Google Shape;203;p38"/>
          <p:cNvSpPr txBox="1"/>
          <p:nvPr/>
        </p:nvSpPr>
        <p:spPr>
          <a:xfrm>
            <a:off x="443225" y="1608000"/>
            <a:ext cx="7194600" cy="28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Mono"/>
                <a:ea typeface="Roboto Mono"/>
                <a:cs typeface="Roboto Mono"/>
                <a:sym typeface="Roboto Mono"/>
                <a:hlinkClick r:id="rId3"/>
              </a:rPr>
              <a:t>Video</a:t>
            </a:r>
            <a:endParaRPr>
              <a:latin typeface="Roboto Mono"/>
              <a:ea typeface="Roboto Mono"/>
              <a:cs typeface="Roboto Mono"/>
              <a:sym typeface="Roboto Mono"/>
            </a:endParaRPr>
          </a:p>
        </p:txBody>
      </p:sp>
      <p:pic>
        <p:nvPicPr>
          <p:cNvPr id="204" name="Google Shape;204;p38"/>
          <p:cNvPicPr preferRelativeResize="0"/>
          <p:nvPr/>
        </p:nvPicPr>
        <p:blipFill>
          <a:blip r:embed="rId4">
            <a:alphaModFix/>
          </a:blip>
          <a:stretch>
            <a:fillRect/>
          </a:stretch>
        </p:blipFill>
        <p:spPr>
          <a:xfrm>
            <a:off x="3348175" y="1432775"/>
            <a:ext cx="5387264" cy="35921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Dan Chen</a:t>
            </a:r>
            <a:endParaRPr>
              <a:solidFill>
                <a:srgbClr val="FF00FF"/>
              </a:solidFill>
              <a:latin typeface="Roboto Mono"/>
              <a:ea typeface="Roboto Mono"/>
              <a:cs typeface="Roboto Mono"/>
              <a:sym typeface="Roboto Mono"/>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Mono"/>
                <a:ea typeface="Roboto Mono"/>
                <a:cs typeface="Roboto Mono"/>
                <a:sym typeface="Roboto Mono"/>
                <a:hlinkClick r:id="rId3"/>
              </a:rPr>
              <a:t>Team Spirit Generator</a:t>
            </a:r>
            <a:endParaRPr>
              <a:latin typeface="Roboto Mono"/>
              <a:ea typeface="Roboto Mono"/>
              <a:cs typeface="Roboto Mono"/>
              <a:sym typeface="Roboto Mono"/>
            </a:endParaRPr>
          </a:p>
          <a:p>
            <a:pPr indent="0" lvl="0" marL="0" rtl="0" algn="l">
              <a:spcBef>
                <a:spcPts val="1600"/>
              </a:spcBef>
              <a:spcAft>
                <a:spcPts val="1600"/>
              </a:spcAft>
              <a:buNone/>
            </a:pPr>
            <a:r>
              <a:rPr lang="en" u="sng">
                <a:solidFill>
                  <a:schemeClr val="hlink"/>
                </a:solidFill>
                <a:latin typeface="Roboto Mono"/>
                <a:ea typeface="Roboto Mono"/>
                <a:cs typeface="Roboto Mono"/>
                <a:sym typeface="Roboto Mono"/>
                <a:hlinkClick r:id="rId4"/>
              </a:rPr>
              <a:t>End of Life Care Machine</a:t>
            </a:r>
            <a:endParaRPr>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1485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FF00FF"/>
                </a:solidFill>
                <a:latin typeface="Roboto Mono"/>
                <a:ea typeface="Roboto Mono"/>
                <a:cs typeface="Roboto Mono"/>
                <a:sym typeface="Roboto Mono"/>
              </a:rPr>
              <a:t>==</a:t>
            </a:r>
            <a:r>
              <a:rPr lang="en" sz="9600">
                <a:solidFill>
                  <a:srgbClr val="FF00FF"/>
                </a:solidFill>
                <a:latin typeface="Roboto Mono"/>
                <a:ea typeface="Roboto Mono"/>
                <a:cs typeface="Roboto Mono"/>
                <a:sym typeface="Roboto Mono"/>
              </a:rPr>
              <a:t>Lab==</a:t>
            </a:r>
            <a:endParaRPr sz="9600">
              <a:solidFill>
                <a:srgbClr val="FF00FF"/>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Roboto Mono"/>
                <a:ea typeface="Roboto Mono"/>
                <a:cs typeface="Roboto Mono"/>
                <a:sym typeface="Roboto Mono"/>
              </a:rPr>
              <a:t>Review!</a:t>
            </a:r>
            <a:endParaRPr>
              <a:solidFill>
                <a:srgbClr val="FF00FF"/>
              </a:solidFill>
              <a:latin typeface="Roboto Mono"/>
              <a:ea typeface="Roboto Mono"/>
              <a:cs typeface="Roboto Mono"/>
              <a:sym typeface="Roboto Mono"/>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741B47"/>
                </a:solidFill>
                <a:latin typeface="Roboto Mono"/>
                <a:ea typeface="Roboto Mono"/>
                <a:cs typeface="Roboto Mono"/>
                <a:sym typeface="Roboto Mono"/>
              </a:rPr>
              <a:t>What is a conductive surface?</a:t>
            </a:r>
            <a:endParaRPr>
              <a:solidFill>
                <a:srgbClr val="741B47"/>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00FF"/>
                </a:solidFill>
                <a:latin typeface="Roboto Mono"/>
                <a:ea typeface="Roboto Mono"/>
                <a:cs typeface="Roboto Mono"/>
                <a:sym typeface="Roboto Mono"/>
              </a:rPr>
              <a:t>What is physical computing?</a:t>
            </a:r>
            <a:endParaRPr sz="2800">
              <a:solidFill>
                <a:srgbClr val="FF00FF"/>
              </a:solidFill>
              <a:latin typeface="Roboto Mono"/>
              <a:ea typeface="Roboto Mono"/>
              <a:cs typeface="Roboto Mono"/>
              <a:sym typeface="Roboto Mono"/>
            </a:endParaRPr>
          </a:p>
        </p:txBody>
      </p:sp>
      <p:sp>
        <p:nvSpPr>
          <p:cNvPr id="66" name="Google Shape;66;p1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FF00FF"/>
                </a:solidFill>
                <a:highlight>
                  <a:srgbClr val="FFFFFF"/>
                </a:highlight>
                <a:latin typeface="Roboto Mono"/>
                <a:ea typeface="Roboto Mono"/>
                <a:cs typeface="Roboto Mono"/>
                <a:sym typeface="Roboto Mono"/>
              </a:rPr>
              <a:t>Physical computing</a:t>
            </a:r>
            <a:r>
              <a:rPr lang="en" sz="1050">
                <a:solidFill>
                  <a:srgbClr val="222222"/>
                </a:solidFill>
                <a:highlight>
                  <a:srgbClr val="FFFFFF"/>
                </a:highlight>
                <a:latin typeface="Roboto Mono"/>
                <a:ea typeface="Roboto Mono"/>
                <a:cs typeface="Roboto Mono"/>
                <a:sym typeface="Roboto Mono"/>
              </a:rPr>
              <a:t> involves creating computational systems that respond to human and/or environmental inputs. </a:t>
            </a:r>
            <a:endParaRPr sz="1050">
              <a:solidFill>
                <a:srgbClr val="222222"/>
              </a:solidFill>
              <a:highlight>
                <a:srgbClr val="FFFFFF"/>
              </a:highlight>
              <a:latin typeface="Roboto Mono"/>
              <a:ea typeface="Roboto Mono"/>
              <a:cs typeface="Roboto Mono"/>
              <a:sym typeface="Roboto Mono"/>
            </a:endParaRPr>
          </a:p>
          <a:p>
            <a:pPr indent="0" lvl="0" marL="0" rtl="0" algn="l">
              <a:lnSpc>
                <a:spcPct val="115000"/>
              </a:lnSpc>
              <a:spcBef>
                <a:spcPts val="1600"/>
              </a:spcBef>
              <a:spcAft>
                <a:spcPts val="0"/>
              </a:spcAft>
              <a:buNone/>
            </a:pPr>
            <a:r>
              <a:rPr lang="en" sz="1050">
                <a:solidFill>
                  <a:srgbClr val="222222"/>
                </a:solidFill>
                <a:highlight>
                  <a:srgbClr val="FFFFFF"/>
                </a:highlight>
                <a:latin typeface="Roboto Mono"/>
                <a:ea typeface="Roboto Mono"/>
                <a:cs typeface="Roboto Mono"/>
                <a:sym typeface="Roboto Mono"/>
              </a:rPr>
              <a:t>These inputs can be used to affect the behavior of software or hardware such as motors, lighting and other electro-mechanical devices.</a:t>
            </a:r>
            <a:endParaRPr sz="1050">
              <a:solidFill>
                <a:srgbClr val="222222"/>
              </a:solidFill>
              <a:highlight>
                <a:srgbClr val="FFFFFF"/>
              </a:highlight>
              <a:latin typeface="Roboto Mono"/>
              <a:ea typeface="Roboto Mono"/>
              <a:cs typeface="Roboto Mono"/>
              <a:sym typeface="Roboto Mono"/>
            </a:endParaRPr>
          </a:p>
          <a:p>
            <a:pPr indent="0" lvl="0" marL="0" rtl="0" algn="l">
              <a:lnSpc>
                <a:spcPct val="115000"/>
              </a:lnSpc>
              <a:spcBef>
                <a:spcPts val="1600"/>
              </a:spcBef>
              <a:spcAft>
                <a:spcPts val="0"/>
              </a:spcAft>
              <a:buNone/>
            </a:pPr>
            <a:r>
              <a:rPr lang="en" sz="1200">
                <a:solidFill>
                  <a:srgbClr val="222222"/>
                </a:solidFill>
                <a:highlight>
                  <a:srgbClr val="FFFFFF"/>
                </a:highlight>
              </a:rPr>
              <a:t>Physical computing provides a means of interacting with a computational system that extends beyond standard inputs like mouses, keyboards and touch screens. It provides an alternative platform for examining how humans can relate to digital systems. </a:t>
            </a:r>
            <a:endParaRPr sz="1200">
              <a:solidFill>
                <a:srgbClr val="222222"/>
              </a:solidFill>
              <a:highlight>
                <a:srgbClr val="FFFFFF"/>
              </a:highlight>
            </a:endParaRPr>
          </a:p>
          <a:p>
            <a:pPr indent="0" lvl="0" marL="0" rtl="0" algn="l">
              <a:lnSpc>
                <a:spcPct val="115000"/>
              </a:lnSpc>
              <a:spcBef>
                <a:spcPts val="1600"/>
              </a:spcBef>
              <a:spcAft>
                <a:spcPts val="1600"/>
              </a:spcAft>
              <a:buNone/>
            </a:pPr>
            <a:r>
              <a:t/>
            </a:r>
            <a:endParaRPr sz="1200">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741B47"/>
                </a:solidFill>
                <a:latin typeface="Roboto Mono"/>
                <a:ea typeface="Roboto Mono"/>
                <a:cs typeface="Roboto Mono"/>
                <a:sym typeface="Roboto Mono"/>
              </a:rPr>
              <a:t>What is an inductive surface?</a:t>
            </a:r>
            <a:endParaRPr>
              <a:solidFill>
                <a:srgbClr val="741B47"/>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741B47"/>
                </a:solidFill>
                <a:latin typeface="Roboto Mono"/>
                <a:ea typeface="Roboto Mono"/>
                <a:cs typeface="Roboto Mono"/>
                <a:sym typeface="Roboto Mono"/>
              </a:rPr>
              <a:t>What is a resistor?</a:t>
            </a:r>
            <a:endParaRPr>
              <a:solidFill>
                <a:srgbClr val="741B47"/>
              </a:solidFill>
              <a:latin typeface="Roboto Mono"/>
              <a:ea typeface="Roboto Mono"/>
              <a:cs typeface="Roboto Mono"/>
              <a:sym typeface="Roboto Mon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741B47"/>
                </a:solidFill>
                <a:latin typeface="Roboto Mono"/>
                <a:ea typeface="Roboto Mono"/>
                <a:cs typeface="Roboto Mono"/>
                <a:sym typeface="Roboto Mono"/>
              </a:rPr>
              <a:t>What is a switch?</a:t>
            </a:r>
            <a:endParaRPr>
              <a:solidFill>
                <a:srgbClr val="741B47"/>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741B47"/>
                </a:solidFill>
                <a:latin typeface="Roboto Mono"/>
                <a:ea typeface="Roboto Mono"/>
                <a:cs typeface="Roboto Mono"/>
                <a:sym typeface="Roboto Mono"/>
              </a:rPr>
              <a:t>Last week’s homework:</a:t>
            </a:r>
            <a:endParaRPr b="1">
              <a:solidFill>
                <a:srgbClr val="741B47"/>
              </a:solidFill>
              <a:latin typeface="Roboto Mono"/>
              <a:ea typeface="Roboto Mono"/>
              <a:cs typeface="Roboto Mono"/>
              <a:sym typeface="Roboto Mono"/>
            </a:endParaRPr>
          </a:p>
          <a:p>
            <a:pPr indent="0" lvl="0" marL="0" rtl="0" algn="l">
              <a:spcBef>
                <a:spcPts val="1600"/>
              </a:spcBef>
              <a:spcAft>
                <a:spcPts val="0"/>
              </a:spcAft>
              <a:buNone/>
            </a:pPr>
            <a:r>
              <a:rPr lang="en" sz="1200">
                <a:solidFill>
                  <a:srgbClr val="741B47"/>
                </a:solidFill>
                <a:highlight>
                  <a:srgbClr val="FFFFFF"/>
                </a:highlight>
                <a:latin typeface="Roboto Mono"/>
                <a:ea typeface="Roboto Mono"/>
                <a:cs typeface="Roboto Mono"/>
                <a:sym typeface="Roboto Mono"/>
              </a:rPr>
              <a:t>Think of how you can expand on the “Spaceship Interface” exercise in the Arduino Projects book. How could you make an engaging interactive project using a few LEDS, a pushbutton and/or a tilt switch? Next week bring sketches/designs or prototypes of your ideas.</a:t>
            </a:r>
            <a:endParaRPr sz="1200">
              <a:solidFill>
                <a:srgbClr val="741B47"/>
              </a:solidFill>
              <a:highlight>
                <a:srgbClr val="FFFFFF"/>
              </a:highlight>
              <a:latin typeface="Roboto Mono"/>
              <a:ea typeface="Roboto Mono"/>
              <a:cs typeface="Roboto Mono"/>
              <a:sym typeface="Roboto Mono"/>
            </a:endParaRPr>
          </a:p>
          <a:p>
            <a:pPr indent="0" lvl="0" marL="0" rtl="0" algn="l">
              <a:spcBef>
                <a:spcPts val="1600"/>
              </a:spcBef>
              <a:spcAft>
                <a:spcPts val="1600"/>
              </a:spcAft>
              <a:buNone/>
            </a:pPr>
            <a:r>
              <a:t/>
            </a:r>
            <a:endParaRPr sz="1200">
              <a:solidFill>
                <a:srgbClr val="24292E"/>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pic>
        <p:nvPicPr>
          <p:cNvPr id="246" name="Google Shape;246;p46"/>
          <p:cNvPicPr preferRelativeResize="0"/>
          <p:nvPr/>
        </p:nvPicPr>
        <p:blipFill>
          <a:blip r:embed="rId3">
            <a:alphaModFix/>
          </a:blip>
          <a:stretch>
            <a:fillRect/>
          </a:stretch>
        </p:blipFill>
        <p:spPr>
          <a:xfrm>
            <a:off x="2372850" y="1154600"/>
            <a:ext cx="5227837" cy="3820974"/>
          </a:xfrm>
          <a:prstGeom prst="rect">
            <a:avLst/>
          </a:prstGeom>
          <a:noFill/>
          <a:ln>
            <a:noFill/>
          </a:ln>
        </p:spPr>
      </p:pic>
      <p:sp>
        <p:nvSpPr>
          <p:cNvPr id="247" name="Google Shape;247;p46"/>
          <p:cNvSpPr txBox="1"/>
          <p:nvPr/>
        </p:nvSpPr>
        <p:spPr>
          <a:xfrm>
            <a:off x="162675" y="142100"/>
            <a:ext cx="9062700" cy="10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00FF"/>
                </a:solidFill>
                <a:latin typeface="Roboto Mono"/>
                <a:ea typeface="Roboto Mono"/>
                <a:cs typeface="Roboto Mono"/>
                <a:sym typeface="Roboto Mono"/>
              </a:rPr>
              <a:t>Experiment: Spaceship Interface, but with a ~~Tilt Switch~~!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7"/>
          <p:cNvSpPr txBox="1"/>
          <p:nvPr>
            <p:ph type="title"/>
          </p:nvPr>
        </p:nvSpPr>
        <p:spPr>
          <a:xfrm>
            <a:off x="311700" y="22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Love-O-Meter</a:t>
            </a:r>
            <a:endParaRPr>
              <a:solidFill>
                <a:srgbClr val="FF00FF"/>
              </a:solidFill>
              <a:latin typeface="Roboto Mono"/>
              <a:ea typeface="Roboto Mono"/>
              <a:cs typeface="Roboto Mono"/>
              <a:sym typeface="Roboto Mono"/>
            </a:endParaRPr>
          </a:p>
        </p:txBody>
      </p:sp>
      <p:pic>
        <p:nvPicPr>
          <p:cNvPr id="253" name="Google Shape;253;p47"/>
          <p:cNvPicPr preferRelativeResize="0"/>
          <p:nvPr/>
        </p:nvPicPr>
        <p:blipFill>
          <a:blip r:embed="rId3">
            <a:alphaModFix/>
          </a:blip>
          <a:stretch>
            <a:fillRect/>
          </a:stretch>
        </p:blipFill>
        <p:spPr>
          <a:xfrm>
            <a:off x="1298724" y="863725"/>
            <a:ext cx="6339226" cy="4279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Color Mixing Lamp</a:t>
            </a:r>
            <a:endParaRPr>
              <a:solidFill>
                <a:srgbClr val="FF00FF"/>
              </a:solidFill>
              <a:latin typeface="Roboto Mono"/>
              <a:ea typeface="Roboto Mono"/>
              <a:cs typeface="Roboto Mono"/>
              <a:sym typeface="Roboto Mono"/>
            </a:endParaRPr>
          </a:p>
        </p:txBody>
      </p:sp>
      <p:pic>
        <p:nvPicPr>
          <p:cNvPr id="259" name="Google Shape;259;p48"/>
          <p:cNvPicPr preferRelativeResize="0"/>
          <p:nvPr/>
        </p:nvPicPr>
        <p:blipFill>
          <a:blip r:embed="rId3">
            <a:alphaModFix/>
          </a:blip>
          <a:stretch>
            <a:fillRect/>
          </a:stretch>
        </p:blipFill>
        <p:spPr>
          <a:xfrm>
            <a:off x="2235425" y="1036075"/>
            <a:ext cx="6051901" cy="4197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Homework</a:t>
            </a:r>
            <a:endParaRPr>
              <a:solidFill>
                <a:srgbClr val="FF00FF"/>
              </a:solidFill>
              <a:latin typeface="Roboto Mono"/>
              <a:ea typeface="Roboto Mono"/>
              <a:cs typeface="Roboto Mono"/>
              <a:sym typeface="Roboto Mono"/>
            </a:endParaRPr>
          </a:p>
        </p:txBody>
      </p:sp>
      <p:sp>
        <p:nvSpPr>
          <p:cNvPr id="265" name="Google Shape;26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How can you create a new speculative design object using the sensors from lab? What would the object do? What physical, digital and “immaterial” materials would it use? What affordances would its material qualities provide and what sort of interaction would they enable?</a:t>
            </a:r>
            <a:endParaRPr>
              <a:solidFill>
                <a:srgbClr val="741B47"/>
              </a:solidFill>
              <a:latin typeface="Roboto Mono"/>
              <a:ea typeface="Roboto Mono"/>
              <a:cs typeface="Roboto Mono"/>
              <a:sym typeface="Roboto Mono"/>
            </a:endParaRPr>
          </a:p>
          <a:p>
            <a:pPr indent="0" lvl="0" marL="0" rtl="0" algn="l">
              <a:spcBef>
                <a:spcPts val="1600"/>
              </a:spcBef>
              <a:spcAft>
                <a:spcPts val="1600"/>
              </a:spcAft>
              <a:buNone/>
            </a:pPr>
            <a:r>
              <a:rPr b="1" lang="en">
                <a:solidFill>
                  <a:srgbClr val="741B47"/>
                </a:solidFill>
                <a:latin typeface="Roboto Mono"/>
                <a:ea typeface="Roboto Mono"/>
                <a:cs typeface="Roboto Mono"/>
                <a:sym typeface="Roboto Mono"/>
              </a:rPr>
              <a:t>Bonus:</a:t>
            </a:r>
            <a:r>
              <a:rPr lang="en">
                <a:solidFill>
                  <a:srgbClr val="741B47"/>
                </a:solidFill>
                <a:latin typeface="Roboto Mono"/>
                <a:ea typeface="Roboto Mono"/>
                <a:cs typeface="Roboto Mono"/>
                <a:sym typeface="Roboto Mono"/>
              </a:rPr>
              <a:t> Research a new type of sensor on your own and create a speculative object that uses it.</a:t>
            </a:r>
            <a:endParaRPr>
              <a:solidFill>
                <a:srgbClr val="741B47"/>
              </a:solidFill>
              <a:latin typeface="Roboto Mono"/>
              <a:ea typeface="Roboto Mono"/>
              <a:cs typeface="Roboto Mono"/>
              <a:sym typeface="Roboto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Next Class</a:t>
            </a:r>
            <a:endParaRPr>
              <a:solidFill>
                <a:srgbClr val="FF00FF"/>
              </a:solidFill>
              <a:latin typeface="Roboto Mono"/>
              <a:ea typeface="Roboto Mono"/>
              <a:cs typeface="Roboto Mono"/>
              <a:sym typeface="Roboto Mono"/>
            </a:endParaRPr>
          </a:p>
        </p:txBody>
      </p:sp>
      <p:sp>
        <p:nvSpPr>
          <p:cNvPr id="271" name="Google Shape;27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A64D79"/>
                </a:solidFill>
                <a:latin typeface="Roboto Mono"/>
                <a:ea typeface="Roboto Mono"/>
                <a:cs typeface="Roboto Mono"/>
                <a:sym typeface="Roboto Mono"/>
              </a:rPr>
              <a:t>History of haptic interfaces, technical schematics, soldering and more lab exercises.</a:t>
            </a:r>
            <a:endParaRPr>
              <a:solidFill>
                <a:srgbClr val="A64D79"/>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Physical Computing in Real Life</a:t>
            </a:r>
            <a:endParaRPr>
              <a:solidFill>
                <a:srgbClr val="FF00FF"/>
              </a:solidFill>
              <a:latin typeface="Roboto Mono"/>
              <a:ea typeface="Roboto Mono"/>
              <a:cs typeface="Roboto Mono"/>
              <a:sym typeface="Roboto Mon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Affordances and Material Interaction Design</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Speculative Design/Design Fiction</a:t>
            </a:r>
            <a:endParaRPr>
              <a:solidFill>
                <a:srgbClr val="741B47"/>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455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The Materiality of Interaction: Notes on the Materials of Interaction Design</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t/>
            </a:r>
            <a:endParaRPr>
              <a:solidFill>
                <a:srgbClr val="741B47"/>
              </a:solidFill>
              <a:latin typeface="Roboto Mono"/>
              <a:ea typeface="Roboto Mono"/>
              <a:cs typeface="Roboto Mono"/>
              <a:sym typeface="Roboto Mono"/>
            </a:endParaRPr>
          </a:p>
          <a:p>
            <a:pPr indent="0" lvl="0" marL="0" rtl="0" algn="l">
              <a:spcBef>
                <a:spcPts val="0"/>
              </a:spcBef>
              <a:spcAft>
                <a:spcPts val="0"/>
              </a:spcAft>
              <a:buNone/>
            </a:pPr>
            <a:r>
              <a:rPr lang="en">
                <a:solidFill>
                  <a:srgbClr val="741B47"/>
                </a:solidFill>
                <a:latin typeface="Roboto Mono"/>
                <a:ea typeface="Roboto Mono"/>
                <a:cs typeface="Roboto Mono"/>
                <a:sym typeface="Roboto Mono"/>
              </a:rPr>
              <a:t>By Mikael Wiberg</a:t>
            </a:r>
            <a:endParaRPr>
              <a:solidFill>
                <a:srgbClr val="741B47"/>
              </a:solidFill>
              <a:latin typeface="Roboto Mono"/>
              <a:ea typeface="Roboto Mono"/>
              <a:cs typeface="Roboto Mono"/>
              <a:sym typeface="Roboto Mono"/>
            </a:endParaRPr>
          </a:p>
        </p:txBody>
      </p:sp>
      <p:pic>
        <p:nvPicPr>
          <p:cNvPr id="78" name="Google Shape;78;p17"/>
          <p:cNvPicPr preferRelativeResize="0"/>
          <p:nvPr/>
        </p:nvPicPr>
        <p:blipFill>
          <a:blip r:embed="rId3">
            <a:alphaModFix/>
          </a:blip>
          <a:stretch>
            <a:fillRect/>
          </a:stretch>
        </p:blipFill>
        <p:spPr>
          <a:xfrm>
            <a:off x="5199625" y="61625"/>
            <a:ext cx="3475350"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Material Interaction Design</a:t>
            </a:r>
            <a:endParaRPr>
              <a:solidFill>
                <a:srgbClr val="FF00FF"/>
              </a:solidFill>
              <a:latin typeface="Roboto Mono"/>
              <a:ea typeface="Roboto Mono"/>
              <a:cs typeface="Roboto Mono"/>
              <a:sym typeface="Roboto Mono"/>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741B47"/>
              </a:buClr>
              <a:buSzPts val="1800"/>
              <a:buFont typeface="Roboto Mono"/>
              <a:buChar char="●"/>
            </a:pPr>
            <a:r>
              <a:rPr i="1" lang="en">
                <a:solidFill>
                  <a:srgbClr val="741B47"/>
                </a:solidFill>
                <a:latin typeface="Roboto Mono"/>
                <a:ea typeface="Roboto Mono"/>
                <a:cs typeface="Roboto Mono"/>
                <a:sym typeface="Roboto Mono"/>
              </a:rPr>
              <a:t>Material-centered design approach </a:t>
            </a:r>
            <a:r>
              <a:rPr lang="en">
                <a:solidFill>
                  <a:srgbClr val="741B47"/>
                </a:solidFill>
                <a:latin typeface="Roboto Mono"/>
                <a:ea typeface="Roboto Mono"/>
                <a:cs typeface="Roboto Mono"/>
                <a:sym typeface="Roboto Mono"/>
              </a:rPr>
              <a:t>to interaction design as a fundamental design method for working across digital, physical, and even “immaterial” materials in interaction design projects</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What are some physical materials?</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Digital materials?</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What about “immaterial” materials?</a:t>
            </a:r>
            <a:endParaRPr>
              <a:solidFill>
                <a:srgbClr val="741B47"/>
              </a:solidFill>
              <a:latin typeface="Roboto Mono"/>
              <a:ea typeface="Roboto Mono"/>
              <a:cs typeface="Roboto Mono"/>
              <a:sym typeface="Roboto Mono"/>
            </a:endParaRPr>
          </a:p>
          <a:p>
            <a:pPr indent="0" lvl="0" marL="457200" rtl="0" algn="l">
              <a:spcBef>
                <a:spcPts val="1600"/>
              </a:spcBef>
              <a:spcAft>
                <a:spcPts val="16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Material Interaction Design cont . . .</a:t>
            </a:r>
            <a:endParaRPr>
              <a:solidFill>
                <a:srgbClr val="FF00FF"/>
              </a:solidFill>
              <a:latin typeface="Roboto Mono"/>
              <a:ea typeface="Roboto Mono"/>
              <a:cs typeface="Roboto Mono"/>
              <a:sym typeface="Roboto Mono"/>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741B47"/>
                </a:solidFill>
                <a:latin typeface="Roboto Mono"/>
                <a:ea typeface="Roboto Mono"/>
                <a:cs typeface="Roboto Mono"/>
                <a:sym typeface="Roboto Mono"/>
              </a:rPr>
              <a:t>Is this a digital material or a physical material?</a:t>
            </a:r>
            <a:endParaRPr>
              <a:solidFill>
                <a:srgbClr val="741B47"/>
              </a:solidFill>
              <a:latin typeface="Roboto Mono"/>
              <a:ea typeface="Roboto Mono"/>
              <a:cs typeface="Roboto Mono"/>
              <a:sym typeface="Roboto Mono"/>
            </a:endParaRPr>
          </a:p>
          <a:p>
            <a:pPr indent="-342900" lvl="0" marL="457200" rtl="0" algn="l">
              <a:spcBef>
                <a:spcPts val="160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Circuit board</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Electricity</a:t>
            </a:r>
            <a:endParaRPr>
              <a:solidFill>
                <a:srgbClr val="741B47"/>
              </a:solidFill>
              <a:latin typeface="Roboto Mono"/>
              <a:ea typeface="Roboto Mono"/>
              <a:cs typeface="Roboto Mono"/>
              <a:sym typeface="Roboto Mono"/>
            </a:endParaRPr>
          </a:p>
          <a:p>
            <a:pPr indent="-342900" lvl="0" marL="457200" rtl="0" algn="l">
              <a:spcBef>
                <a:spcPts val="0"/>
              </a:spcBef>
              <a:spcAft>
                <a:spcPts val="0"/>
              </a:spcAft>
              <a:buClr>
                <a:srgbClr val="741B47"/>
              </a:buClr>
              <a:buSzPts val="1800"/>
              <a:buFont typeface="Roboto Mono"/>
              <a:buChar char="●"/>
            </a:pPr>
            <a:r>
              <a:rPr lang="en">
                <a:solidFill>
                  <a:srgbClr val="741B47"/>
                </a:solidFill>
                <a:latin typeface="Roboto Mono"/>
                <a:ea typeface="Roboto Mono"/>
                <a:cs typeface="Roboto Mono"/>
                <a:sym typeface="Roboto Mono"/>
              </a:rPr>
              <a:t>Binary code</a:t>
            </a:r>
            <a:endParaRPr>
              <a:solidFill>
                <a:srgbClr val="741B47"/>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Roboto Mono"/>
                <a:ea typeface="Roboto Mono"/>
                <a:cs typeface="Roboto Mono"/>
                <a:sym typeface="Roboto Mono"/>
              </a:rPr>
              <a:t>What about “Immaterial” Materials?</a:t>
            </a:r>
            <a:endParaRPr>
              <a:solidFill>
                <a:srgbClr val="FF00FF"/>
              </a:solidFill>
              <a:latin typeface="Roboto Mono"/>
              <a:ea typeface="Roboto Mono"/>
              <a:cs typeface="Roboto Mono"/>
              <a:sym typeface="Roboto Mono"/>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741B47"/>
                </a:solidFill>
                <a:latin typeface="Roboto Mono"/>
                <a:ea typeface="Roboto Mono"/>
                <a:cs typeface="Roboto Mono"/>
                <a:sym typeface="Roboto Mono"/>
              </a:rPr>
              <a:t>First, a detour!</a:t>
            </a:r>
            <a:endParaRPr>
              <a:solidFill>
                <a:srgbClr val="741B47"/>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2069600" y="962025"/>
            <a:ext cx="4829175" cy="321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