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66" r:id="rId4"/>
    <p:sldId id="269" r:id="rId5"/>
    <p:sldId id="262" r:id="rId6"/>
    <p:sldId id="26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4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5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6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68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03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3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57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D57BDD-E64A-4D27-8978-82FFCA18A12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14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D57BDD-E64A-4D27-8978-82FFCA18A12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6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1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2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3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POv72Awo6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u/s!Amfo1lixPzv-j2wgZbQRbmS4CFji?e=TJM6t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9DD3-102E-C346-DBF3-BF537779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4196" y="1062038"/>
            <a:ext cx="7185804" cy="2881311"/>
          </a:xfrm>
        </p:spPr>
        <p:txBody>
          <a:bodyPr>
            <a:normAutofit/>
          </a:bodyPr>
          <a:lstStyle/>
          <a:p>
            <a:pPr algn="r"/>
            <a:r>
              <a:rPr lang="en-US" sz="5000" dirty="0"/>
              <a:t>Python &amp; Data Science Training</a:t>
            </a:r>
            <a:br>
              <a:rPr lang="en-US" sz="5000" dirty="0"/>
            </a:br>
            <a:r>
              <a:rPr lang="en-US" sz="2800" dirty="0"/>
              <a:t>Project 3 – Mortgage Origination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CC92E-9FAA-20E7-95F2-D1E163F51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27" r="31573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155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C758-87FE-9EEC-AA70-D8B5559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Purpose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F961-1152-C267-B6CD-E0401B18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87" y="2152635"/>
            <a:ext cx="11189478" cy="4355169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project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will compare the quality of mortgage loans originated in Q1 2008 and Q1 2018. 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Origination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Zillow All-In With Mortgage Origination | PYMNTS.com">
            <a:extLst>
              <a:ext uri="{FF2B5EF4-FFF2-40B4-BE49-F238E27FC236}">
                <a16:creationId xmlns:a16="http://schemas.microsoft.com/office/drawing/2014/main" id="{068A755A-9109-BB35-A0CE-705E9452C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5" y="3963371"/>
            <a:ext cx="3566810" cy="237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634E6C-0E54-6A1B-B3E1-AD28C235AB89}"/>
              </a:ext>
            </a:extLst>
          </p:cNvPr>
          <p:cNvSpPr txBox="1"/>
          <p:nvPr/>
        </p:nvSpPr>
        <p:spPr>
          <a:xfrm>
            <a:off x="4893013" y="2801566"/>
            <a:ext cx="70233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 1 2008: Before the financial meltdown in Q3 2008, US had a very lax rule for approving a loan.</a:t>
            </a:r>
          </a:p>
          <a:p>
            <a:r>
              <a:rPr lang="en-US" sz="1600" dirty="0"/>
              <a:t>	- No income verification was needed.</a:t>
            </a:r>
          </a:p>
          <a:p>
            <a:r>
              <a:rPr lang="en-US" sz="1600" dirty="0"/>
              <a:t>	- Borrowers were allowed to pay for interest for some years.</a:t>
            </a:r>
          </a:p>
          <a:p>
            <a:r>
              <a:rPr lang="en-US" sz="1600" dirty="0"/>
              <a:t>	- Borrowers enjoyed teaser rate (low rate) in first 3-5 years. </a:t>
            </a:r>
          </a:p>
          <a:p>
            <a:r>
              <a:rPr lang="en-US" sz="1600" dirty="0"/>
              <a:t>	- Borrowers with very low credit scores can also buy houses, aka 	subprime loans (</a:t>
            </a:r>
            <a:r>
              <a:rPr lang="zh-CN" altLang="en-US" sz="1600" dirty="0"/>
              <a:t>次贷）</a:t>
            </a:r>
            <a:endParaRPr lang="en-US" altLang="zh-CN" sz="1600" dirty="0"/>
          </a:p>
          <a:p>
            <a:endParaRPr lang="en-US" sz="1600" dirty="0"/>
          </a:p>
          <a:p>
            <a:r>
              <a:rPr lang="en-US" altLang="zh-CN" sz="1600" dirty="0"/>
              <a:t>How could the above have happened?</a:t>
            </a:r>
          </a:p>
          <a:p>
            <a:r>
              <a:rPr lang="en-US" altLang="zh-CN" sz="1600" dirty="0"/>
              <a:t>It was believed that the house price would go up quickly.  Even if you could not make monthly payment, you can always sell the house at a much higher price.  There is very little risk to the bank (lenders) and the customers (borrowers).</a:t>
            </a:r>
          </a:p>
          <a:p>
            <a:r>
              <a:rPr lang="en-US" sz="1600" dirty="0"/>
              <a:t>After 2008, the US government enforced very restrictive rules(such as for LTV and DTI) regarding loan approval.</a:t>
            </a:r>
          </a:p>
        </p:txBody>
      </p:sp>
    </p:spTree>
    <p:extLst>
      <p:ext uri="{BB962C8B-B14F-4D97-AF65-F5344CB8AC3E}">
        <p14:creationId xmlns:p14="http://schemas.microsoft.com/office/powerpoint/2010/main" val="1004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C758-87FE-9EEC-AA70-D8B5559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Videos on financial meltdown in 2008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F961-1152-C267-B6CD-E0401B18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87" y="2152635"/>
            <a:ext cx="11189478" cy="4355169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linkClick r:id="rId2"/>
              </a:rPr>
              <a:t>https://www.youtube.com/watch?v=iiWIVBvDymI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hlinkClick r:id="rId2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linkClick r:id="rId2"/>
              </a:rPr>
              <a:t>https://www.youtube.com/watch?v=GPOv72Awo68</a:t>
            </a:r>
            <a:endParaRPr lang="en-US" sz="2400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/>
              <a:t>https://www.youtube.com/watch?v=RrFSO62p0jk</a:t>
            </a:r>
          </a:p>
        </p:txBody>
      </p:sp>
    </p:spTree>
    <p:extLst>
      <p:ext uri="{BB962C8B-B14F-4D97-AF65-F5344CB8AC3E}">
        <p14:creationId xmlns:p14="http://schemas.microsoft.com/office/powerpoint/2010/main" val="421878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C758-87FE-9EEC-AA70-D8B5559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Link to the file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F961-1152-C267-B6CD-E0401B18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87" y="2152635"/>
            <a:ext cx="11189478" cy="4355169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- I suggest you go through the steps specified in Data Source and download the data from Fannie Mae website.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- If your computer is not powerful to run Part 0 of the </a:t>
            </a:r>
            <a:r>
              <a:rPr lang="en-US" sz="2400" dirty="0" err="1"/>
              <a:t>Jupyter</a:t>
            </a:r>
            <a:r>
              <a:rPr lang="en-US" sz="2400" dirty="0"/>
              <a:t> Notebook, you can download the zipped data by using the following link: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linkClick r:id="rId2"/>
              </a:rPr>
              <a:t>https://1drv.ms/u/s!Amfo1lixPzv-j2wgZbQRbmS4CFji?e=TJM6tG</a:t>
            </a:r>
            <a:endParaRPr lang="en-US" sz="2400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There are 10 files after you have unzipped it.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For using the unzipped data, you can start with Part 1 of </a:t>
            </a:r>
            <a:r>
              <a:rPr lang="en-US" sz="2000" dirty="0" err="1"/>
              <a:t>Jupyter</a:t>
            </a:r>
            <a:r>
              <a:rPr lang="en-US" sz="2000" dirty="0"/>
              <a:t> Notebook. </a:t>
            </a:r>
          </a:p>
        </p:txBody>
      </p:sp>
    </p:spTree>
    <p:extLst>
      <p:ext uri="{BB962C8B-B14F-4D97-AF65-F5344CB8AC3E}">
        <p14:creationId xmlns:p14="http://schemas.microsoft.com/office/powerpoint/2010/main" val="184887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C758-87FE-9EEC-AA70-D8B5559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We will compare loan quality in the following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F961-1152-C267-B6CD-E0401B18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44" y="2101849"/>
            <a:ext cx="11212512" cy="4515556"/>
          </a:xfrm>
        </p:spPr>
        <p:txBody>
          <a:bodyPr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FICO score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Loan Purpose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Purchase (less sensitive to interest changes. </a:t>
            </a:r>
            <a:r>
              <a:rPr lang="zh-CN" alt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刚需）</a:t>
            </a:r>
            <a:endParaRPr lang="en-US" altLang="zh-CN" sz="1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relocation to a new place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	Getting married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Rate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refinance (very sensitive to interest rate)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When interest rate drops, a refinance can low down mortgage payment. 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Cash out refinance (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very 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sensitive to interest rate)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Example: A house of $1mm with $600 in unpaid principal (loan amount).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    The borrower can get $50K from the bank to finance remodeling.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		    His/her new unpaid principal is now $650K.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Interest only loans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LTV (loan-to-value ratio)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LTV=loan amount / house selling value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DTI (debt-to-income ratio)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DTI=debt payment /Income</a:t>
            </a:r>
          </a:p>
        </p:txBody>
      </p:sp>
    </p:spTree>
    <p:extLst>
      <p:ext uri="{BB962C8B-B14F-4D97-AF65-F5344CB8AC3E}">
        <p14:creationId xmlns:p14="http://schemas.microsoft.com/office/powerpoint/2010/main" val="101915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C758-87FE-9EEC-AA70-D8B5559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Python &amp; DS Skills Learned in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F961-1152-C267-B6CD-E0401B18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9" y="2212622"/>
            <a:ext cx="11212512" cy="4515556"/>
          </a:xfrm>
        </p:spPr>
        <p:txBody>
          <a:bodyPr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to extract data from Fannie Mae website. 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 pandas and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numpy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do the following: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Reading in csv or Excel data to python.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Merging data.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Correlation between variables/columns. 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 matplotlib and seaborn to visualize data and findings.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Comparison of performance of two groups of accounts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Use of logistic regression to extract insights/knowledge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Segmentation </a:t>
            </a:r>
          </a:p>
        </p:txBody>
      </p:sp>
    </p:spTree>
    <p:extLst>
      <p:ext uri="{BB962C8B-B14F-4D97-AF65-F5344CB8AC3E}">
        <p14:creationId xmlns:p14="http://schemas.microsoft.com/office/powerpoint/2010/main" val="162136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7F13-FBEB-5346-18E3-C908290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29" y="559331"/>
            <a:ext cx="9789271" cy="706964"/>
          </a:xfrm>
        </p:spPr>
        <p:txBody>
          <a:bodyPr/>
          <a:lstStyle/>
          <a:p>
            <a:r>
              <a:rPr lang="en-US" dirty="0"/>
              <a:t>Example of visualization</a:t>
            </a:r>
            <a:br>
              <a:rPr lang="en-US" dirty="0"/>
            </a:br>
            <a:r>
              <a:rPr lang="en-US" sz="1800" dirty="0"/>
              <a:t>- Loan Quality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13DFE6-792C-4EFF-86CE-DFE5B659F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09" y="1462896"/>
            <a:ext cx="5735679" cy="307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EC3C2CE-242B-56E8-FDEA-37BE0BCAF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70050"/>
            <a:ext cx="5922649" cy="320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64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7F13-FBEB-5346-18E3-C908290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29" y="559331"/>
            <a:ext cx="9789271" cy="706964"/>
          </a:xfrm>
        </p:spPr>
        <p:txBody>
          <a:bodyPr/>
          <a:lstStyle/>
          <a:p>
            <a:r>
              <a:rPr lang="en-US" dirty="0"/>
              <a:t>Example of visualization</a:t>
            </a:r>
            <a:br>
              <a:rPr lang="en-US" dirty="0"/>
            </a:br>
            <a:r>
              <a:rPr lang="en-US" sz="2000" dirty="0"/>
              <a:t>FICO and loan performance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9B42F6-6413-ED21-782F-A87AD12B3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2" y="2273779"/>
            <a:ext cx="96012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5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7F13-FBEB-5346-18E3-C908290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29" y="559331"/>
            <a:ext cx="9789271" cy="706964"/>
          </a:xfrm>
        </p:spPr>
        <p:txBody>
          <a:bodyPr/>
          <a:lstStyle/>
          <a:p>
            <a:r>
              <a:rPr lang="en-US" dirty="0"/>
              <a:t>Regression analysis</a:t>
            </a:r>
            <a:br>
              <a:rPr lang="en-US" dirty="0"/>
            </a:br>
            <a:r>
              <a:rPr lang="en-US" sz="2400" dirty="0"/>
              <a:t>- Logistic regression (outcome coded not a continuous number, but in 0 or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8BF70-8514-9965-4D06-B8B7B8CDD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43" y="1750348"/>
            <a:ext cx="9457159" cy="481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57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443</TotalTime>
  <Words>585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Python &amp; Data Science Training Project 3 – Mortgage Origination Analysis</vt:lpstr>
      <vt:lpstr>Purpose of the Study</vt:lpstr>
      <vt:lpstr>Videos on financial meltdown in 2008</vt:lpstr>
      <vt:lpstr>Link to the file for the project</vt:lpstr>
      <vt:lpstr>We will compare loan quality in the following aspects</vt:lpstr>
      <vt:lpstr>Python &amp; DS Skills Learned in this Project</vt:lpstr>
      <vt:lpstr>Example of visualization - Loan Quality</vt:lpstr>
      <vt:lpstr>Example of visualization FICO and loan performance</vt:lpstr>
      <vt:lpstr>Regression analysis - Logistic regression (outcome coded not a continuous number, but in 0 or 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Data Science Training Project 1 – EV Adoption Analysis</dc:title>
  <dc:creator>Zhixiao Lin</dc:creator>
  <cp:lastModifiedBy>Zhixiao Lin</cp:lastModifiedBy>
  <cp:revision>17</cp:revision>
  <dcterms:created xsi:type="dcterms:W3CDTF">2022-12-13T18:55:35Z</dcterms:created>
  <dcterms:modified xsi:type="dcterms:W3CDTF">2022-12-28T03:47:11Z</dcterms:modified>
</cp:coreProperties>
</file>