
<file path=[Content_Types].xml><?xml version="1.0" encoding="utf-8"?>
<Types xmlns="http://schemas.openxmlformats.org/package/2006/content-types">
  <Default Extension="jpeg" ContentType="image/jpeg"/>
  <Default Extension="JPG" ContentType="image/.jpg"/>
  <Default Extension="png" ContentType="image/png"/>
  <Default Extension="m4a" ContentType="audi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5" r:id="rId4"/>
    <p:sldId id="269" r:id="rId5"/>
    <p:sldId id="275" r:id="rId6"/>
    <p:sldId id="257" r:id="rId7"/>
    <p:sldId id="287" r:id="rId8"/>
    <p:sldId id="276" r:id="rId9"/>
    <p:sldId id="279" r:id="rId10"/>
    <p:sldId id="280" r:id="rId11"/>
    <p:sldId id="284" r:id="rId12"/>
    <p:sldId id="283" r:id="rId13"/>
    <p:sldId id="281"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7C73814-5F0B-4E23-9DAC-71BFE2C36A36}" type="doc">
      <dgm:prSet loTypeId="urn:microsoft.com/office/officeart/2005/8/layout/hProcess9" loCatId="process" qsTypeId="urn:microsoft.com/office/officeart/2005/8/quickstyle/simple1" qsCatId="simple" csTypeId="urn:microsoft.com/office/officeart/2005/8/colors/accent1_2" csCatId="accent1" phldr="1"/>
      <dgm:spPr/>
    </dgm:pt>
    <dgm:pt modelId="{B69F9797-941F-4B68-96FC-673C5F5F24FD}">
      <dgm:prSet phldrT="[Text]"/>
      <dgm:spPr/>
      <dgm:t>
        <a:bodyPr/>
        <a:lstStyle/>
        <a:p>
          <a:r>
            <a:rPr lang="en-US" dirty="0"/>
            <a:t>Build a theory/model based on the modeling sample</a:t>
          </a:r>
        </a:p>
      </dgm:t>
    </dgm:pt>
    <dgm:pt modelId="{DCE78508-F7E3-46CE-8048-C5E2559122EF}" cxnId="{4EDEC180-92B2-412E-8015-AC8E12A24EEC}" type="parTrans">
      <dgm:prSet/>
      <dgm:spPr/>
      <dgm:t>
        <a:bodyPr/>
        <a:lstStyle/>
        <a:p>
          <a:endParaRPr lang="en-US"/>
        </a:p>
      </dgm:t>
    </dgm:pt>
    <dgm:pt modelId="{E44F344F-C998-420F-A6EA-DC5B0E94A334}" cxnId="{4EDEC180-92B2-412E-8015-AC8E12A24EEC}" type="sibTrans">
      <dgm:prSet/>
      <dgm:spPr/>
      <dgm:t>
        <a:bodyPr/>
        <a:lstStyle/>
        <a:p>
          <a:endParaRPr lang="en-US"/>
        </a:p>
      </dgm:t>
    </dgm:pt>
    <dgm:pt modelId="{0772298C-0F71-4D2A-BD8C-64060991C7B1}">
      <dgm:prSet phldrT="[Text]"/>
      <dgm:spPr/>
      <dgm:t>
        <a:bodyPr/>
        <a:lstStyle/>
        <a:p>
          <a:r>
            <a:rPr lang="en-US" dirty="0"/>
            <a:t>Test the theory/model on the validation sample</a:t>
          </a:r>
        </a:p>
      </dgm:t>
    </dgm:pt>
    <dgm:pt modelId="{60E1A1EA-B16A-4102-B501-AD01E71A8F1E}" cxnId="{5D02FFB0-D421-414C-A6BE-AB6F76C31A85}" type="parTrans">
      <dgm:prSet/>
      <dgm:spPr/>
      <dgm:t>
        <a:bodyPr/>
        <a:lstStyle/>
        <a:p>
          <a:endParaRPr lang="en-US"/>
        </a:p>
      </dgm:t>
    </dgm:pt>
    <dgm:pt modelId="{DDC7B081-98C5-4CBA-BEBB-9E2C086FC4C2}" cxnId="{5D02FFB0-D421-414C-A6BE-AB6F76C31A85}" type="sibTrans">
      <dgm:prSet/>
      <dgm:spPr/>
      <dgm:t>
        <a:bodyPr/>
        <a:lstStyle/>
        <a:p>
          <a:endParaRPr lang="en-US"/>
        </a:p>
      </dgm:t>
    </dgm:pt>
    <dgm:pt modelId="{156956EE-40C7-468F-9C4A-3C549050833D}">
      <dgm:prSet phldrT="[Text]"/>
      <dgm:spPr/>
      <dgm:t>
        <a:bodyPr/>
        <a:lstStyle/>
        <a:p>
          <a:r>
            <a:rPr lang="en-US" dirty="0"/>
            <a:t>Consistent performance proves that the theory/model works.</a:t>
          </a:r>
        </a:p>
      </dgm:t>
    </dgm:pt>
    <dgm:pt modelId="{A6578D15-430D-4A77-9BC9-2F1D086B1854}" cxnId="{032A2704-D8B6-486B-B01E-D1BAC78FE0FD}" type="parTrans">
      <dgm:prSet/>
      <dgm:spPr/>
      <dgm:t>
        <a:bodyPr/>
        <a:lstStyle/>
        <a:p>
          <a:endParaRPr lang="en-US"/>
        </a:p>
      </dgm:t>
    </dgm:pt>
    <dgm:pt modelId="{68A0D667-75D2-450F-9510-41BDFE495E06}" cxnId="{032A2704-D8B6-486B-B01E-D1BAC78FE0FD}" type="sibTrans">
      <dgm:prSet/>
      <dgm:spPr/>
      <dgm:t>
        <a:bodyPr/>
        <a:lstStyle/>
        <a:p>
          <a:endParaRPr lang="en-US"/>
        </a:p>
      </dgm:t>
    </dgm:pt>
    <dgm:pt modelId="{3F67B077-FBEC-4411-A4D5-45E5115D756E}" type="pres">
      <dgm:prSet presAssocID="{87C73814-5F0B-4E23-9DAC-71BFE2C36A36}" presName="CompostProcess" presStyleCnt="0">
        <dgm:presLayoutVars>
          <dgm:dir/>
          <dgm:resizeHandles val="exact"/>
        </dgm:presLayoutVars>
      </dgm:prSet>
      <dgm:spPr/>
    </dgm:pt>
    <dgm:pt modelId="{49AB7EC5-AFA8-4C27-B77C-D583F0A99BB7}" type="pres">
      <dgm:prSet presAssocID="{87C73814-5F0B-4E23-9DAC-71BFE2C36A36}" presName="arrow" presStyleLbl="bgShp" presStyleIdx="0" presStyleCnt="1" custLinFactNeighborX="-5764" custLinFactNeighborY="-626"/>
      <dgm:spPr/>
    </dgm:pt>
    <dgm:pt modelId="{C82806DF-D930-49B1-B5AD-E2F157681DC9}" type="pres">
      <dgm:prSet presAssocID="{87C73814-5F0B-4E23-9DAC-71BFE2C36A36}" presName="linearProcess" presStyleCnt="0"/>
      <dgm:spPr/>
    </dgm:pt>
    <dgm:pt modelId="{0FB35926-FDF4-402A-8229-9F1A784E209F}" type="pres">
      <dgm:prSet presAssocID="{B69F9797-941F-4B68-96FC-673C5F5F24FD}" presName="textNode" presStyleLbl="node1" presStyleIdx="0" presStyleCnt="3" custLinFactNeighborX="38950" custLinFactNeighborY="-925">
        <dgm:presLayoutVars>
          <dgm:bulletEnabled val="1"/>
        </dgm:presLayoutVars>
      </dgm:prSet>
      <dgm:spPr/>
    </dgm:pt>
    <dgm:pt modelId="{910C72D0-69A4-4BFD-A3BA-D0AD1478932A}" type="pres">
      <dgm:prSet presAssocID="{E44F344F-C998-420F-A6EA-DC5B0E94A334}" presName="sibTrans" presStyleCnt="0"/>
      <dgm:spPr/>
    </dgm:pt>
    <dgm:pt modelId="{FD786397-0C88-42A9-BA22-5063EF6C659D}" type="pres">
      <dgm:prSet presAssocID="{0772298C-0F71-4D2A-BD8C-64060991C7B1}" presName="textNode" presStyleLbl="node1" presStyleIdx="1" presStyleCnt="3">
        <dgm:presLayoutVars>
          <dgm:bulletEnabled val="1"/>
        </dgm:presLayoutVars>
      </dgm:prSet>
      <dgm:spPr/>
    </dgm:pt>
    <dgm:pt modelId="{2089EB4D-1A39-4BD6-A8B2-7BD000AC5935}" type="pres">
      <dgm:prSet presAssocID="{DDC7B081-98C5-4CBA-BEBB-9E2C086FC4C2}" presName="sibTrans" presStyleCnt="0"/>
      <dgm:spPr/>
    </dgm:pt>
    <dgm:pt modelId="{C3190132-995C-45D6-9566-9CDEF5BB1C5E}" type="pres">
      <dgm:prSet presAssocID="{156956EE-40C7-468F-9C4A-3C549050833D}" presName="textNode" presStyleLbl="node1" presStyleIdx="2" presStyleCnt="3">
        <dgm:presLayoutVars>
          <dgm:bulletEnabled val="1"/>
        </dgm:presLayoutVars>
      </dgm:prSet>
      <dgm:spPr/>
    </dgm:pt>
  </dgm:ptLst>
  <dgm:cxnLst>
    <dgm:cxn modelId="{032A2704-D8B6-486B-B01E-D1BAC78FE0FD}" srcId="{87C73814-5F0B-4E23-9DAC-71BFE2C36A36}" destId="{156956EE-40C7-468F-9C4A-3C549050833D}" srcOrd="2" destOrd="0" parTransId="{A6578D15-430D-4A77-9BC9-2F1D086B1854}" sibTransId="{68A0D667-75D2-450F-9510-41BDFE495E06}"/>
    <dgm:cxn modelId="{AA8C1E73-94BD-44D2-92E6-DF10718056A1}" type="presOf" srcId="{87C73814-5F0B-4E23-9DAC-71BFE2C36A36}" destId="{3F67B077-FBEC-4411-A4D5-45E5115D756E}" srcOrd="0" destOrd="0" presId="urn:microsoft.com/office/officeart/2005/8/layout/hProcess9"/>
    <dgm:cxn modelId="{AA613177-6CF2-4180-A3B3-3A5F5F2EA218}" type="presOf" srcId="{0772298C-0F71-4D2A-BD8C-64060991C7B1}" destId="{FD786397-0C88-42A9-BA22-5063EF6C659D}" srcOrd="0" destOrd="0" presId="urn:microsoft.com/office/officeart/2005/8/layout/hProcess9"/>
    <dgm:cxn modelId="{4EDEC180-92B2-412E-8015-AC8E12A24EEC}" srcId="{87C73814-5F0B-4E23-9DAC-71BFE2C36A36}" destId="{B69F9797-941F-4B68-96FC-673C5F5F24FD}" srcOrd="0" destOrd="0" parTransId="{DCE78508-F7E3-46CE-8048-C5E2559122EF}" sibTransId="{E44F344F-C998-420F-A6EA-DC5B0E94A334}"/>
    <dgm:cxn modelId="{A3BFBD94-3734-419D-8722-5B6F8CCEFF2D}" type="presOf" srcId="{156956EE-40C7-468F-9C4A-3C549050833D}" destId="{C3190132-995C-45D6-9566-9CDEF5BB1C5E}" srcOrd="0" destOrd="0" presId="urn:microsoft.com/office/officeart/2005/8/layout/hProcess9"/>
    <dgm:cxn modelId="{667B169A-7A01-4C50-AB9D-A474BCE3BF65}" type="presOf" srcId="{B69F9797-941F-4B68-96FC-673C5F5F24FD}" destId="{0FB35926-FDF4-402A-8229-9F1A784E209F}" srcOrd="0" destOrd="0" presId="urn:microsoft.com/office/officeart/2005/8/layout/hProcess9"/>
    <dgm:cxn modelId="{5D02FFB0-D421-414C-A6BE-AB6F76C31A85}" srcId="{87C73814-5F0B-4E23-9DAC-71BFE2C36A36}" destId="{0772298C-0F71-4D2A-BD8C-64060991C7B1}" srcOrd="1" destOrd="0" parTransId="{60E1A1EA-B16A-4102-B501-AD01E71A8F1E}" sibTransId="{DDC7B081-98C5-4CBA-BEBB-9E2C086FC4C2}"/>
    <dgm:cxn modelId="{76550DD7-AAB9-4040-BFC1-BF280429BED4}" type="presParOf" srcId="{3F67B077-FBEC-4411-A4D5-45E5115D756E}" destId="{49AB7EC5-AFA8-4C27-B77C-D583F0A99BB7}" srcOrd="0" destOrd="0" presId="urn:microsoft.com/office/officeart/2005/8/layout/hProcess9"/>
    <dgm:cxn modelId="{DE290BEE-B1BA-41CC-98E2-D63796FB0D80}" type="presParOf" srcId="{3F67B077-FBEC-4411-A4D5-45E5115D756E}" destId="{C82806DF-D930-49B1-B5AD-E2F157681DC9}" srcOrd="1" destOrd="0" presId="urn:microsoft.com/office/officeart/2005/8/layout/hProcess9"/>
    <dgm:cxn modelId="{244437EA-6AF3-42B8-835E-01CA1CA59B1A}" type="presParOf" srcId="{C82806DF-D930-49B1-B5AD-E2F157681DC9}" destId="{0FB35926-FDF4-402A-8229-9F1A784E209F}" srcOrd="0" destOrd="0" presId="urn:microsoft.com/office/officeart/2005/8/layout/hProcess9"/>
    <dgm:cxn modelId="{10F9030C-0E54-49C4-88C7-3ECD07ECACC1}" type="presParOf" srcId="{C82806DF-D930-49B1-B5AD-E2F157681DC9}" destId="{910C72D0-69A4-4BFD-A3BA-D0AD1478932A}" srcOrd="1" destOrd="0" presId="urn:microsoft.com/office/officeart/2005/8/layout/hProcess9"/>
    <dgm:cxn modelId="{49FD4639-4EE4-437F-B2ED-BFF5264A744E}" type="presParOf" srcId="{C82806DF-D930-49B1-B5AD-E2F157681DC9}" destId="{FD786397-0C88-42A9-BA22-5063EF6C659D}" srcOrd="2" destOrd="0" presId="urn:microsoft.com/office/officeart/2005/8/layout/hProcess9"/>
    <dgm:cxn modelId="{E4A51437-E6EA-43CF-861D-47FAFC382272}" type="presParOf" srcId="{C82806DF-D930-49B1-B5AD-E2F157681DC9}" destId="{2089EB4D-1A39-4BD6-A8B2-7BD000AC5935}" srcOrd="3" destOrd="0" presId="urn:microsoft.com/office/officeart/2005/8/layout/hProcess9"/>
    <dgm:cxn modelId="{200B9429-4B06-46D1-96EC-D35777D4A72F}" type="presParOf" srcId="{C82806DF-D930-49B1-B5AD-E2F157681DC9}" destId="{C3190132-995C-45D6-9566-9CDEF5BB1C5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730807" cy="2125787"/>
        <a:chOff x="0" y="0"/>
        <a:chExt cx="4730807" cy="2125787"/>
      </a:xfrm>
    </dsp:grpSpPr>
    <dsp:sp modelId="{49AB7EC5-AFA8-4C27-B77C-D583F0A99BB7}">
      <dsp:nvSpPr>
        <dsp:cNvPr id="3" name="Right Arrow 2"/>
        <dsp:cNvSpPr/>
      </dsp:nvSpPr>
      <dsp:spPr bwMode="white">
        <a:xfrm>
          <a:off x="123029" y="0"/>
          <a:ext cx="4021186" cy="2125787"/>
        </a:xfrm>
        <a:prstGeom prst="rightArrow">
          <a:avLst/>
        </a:prstGeom>
      </dsp:spPr>
      <dsp:style>
        <a:lnRef idx="0">
          <a:schemeClr val="accent1"/>
        </a:lnRef>
        <a:fillRef idx="1">
          <a:schemeClr val="accent1">
            <a:tint val="40000"/>
          </a:schemeClr>
        </a:fillRef>
        <a:effectRef idx="0">
          <a:scrgbClr r="0" g="0" b="0"/>
        </a:effectRef>
        <a:fontRef idx="minor"/>
      </dsp:style>
      <dsp:txXfrm>
        <a:off x="123029" y="0"/>
        <a:ext cx="4021186" cy="2125787"/>
      </dsp:txXfrm>
    </dsp:sp>
    <dsp:sp modelId="{0FB35926-FDF4-402A-8229-9F1A784E209F}">
      <dsp:nvSpPr>
        <dsp:cNvPr id="4" name="Rounded Rectangle 3"/>
        <dsp:cNvSpPr/>
      </dsp:nvSpPr>
      <dsp:spPr bwMode="white">
        <a:xfrm>
          <a:off x="92132" y="629871"/>
          <a:ext cx="1419242" cy="850315"/>
        </a:xfrm>
        <a:prstGeom prst="roundRect">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t>Build a theory/model based on the modeling sample</a:t>
          </a:r>
        </a:p>
      </dsp:txBody>
      <dsp:txXfrm>
        <a:off x="92132" y="629871"/>
        <a:ext cx="1419242" cy="850315"/>
      </dsp:txXfrm>
    </dsp:sp>
    <dsp:sp modelId="{FD786397-0C88-42A9-BA22-5063EF6C659D}">
      <dsp:nvSpPr>
        <dsp:cNvPr id="5" name="Rounded Rectangle 4"/>
        <dsp:cNvSpPr/>
      </dsp:nvSpPr>
      <dsp:spPr bwMode="white">
        <a:xfrm>
          <a:off x="1655782" y="637736"/>
          <a:ext cx="1419242" cy="850315"/>
        </a:xfrm>
        <a:prstGeom prst="roundRect">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t>Test the theory/model on the validation sample</a:t>
          </a:r>
        </a:p>
      </dsp:txBody>
      <dsp:txXfrm>
        <a:off x="1655782" y="637736"/>
        <a:ext cx="1419242" cy="850315"/>
      </dsp:txXfrm>
    </dsp:sp>
    <dsp:sp modelId="{C3190132-995C-45D6-9566-9CDEF5BB1C5E}">
      <dsp:nvSpPr>
        <dsp:cNvPr id="6" name="Rounded Rectangle 5"/>
        <dsp:cNvSpPr/>
      </dsp:nvSpPr>
      <dsp:spPr bwMode="white">
        <a:xfrm>
          <a:off x="3311565" y="637736"/>
          <a:ext cx="1419242" cy="850315"/>
        </a:xfrm>
        <a:prstGeom prst="roundRect">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a:t>Consistent performance proves that the theory/model works.</a:t>
          </a:r>
        </a:p>
      </dsp:txBody>
      <dsp:txXfrm>
        <a:off x="3311565" y="637736"/>
        <a:ext cx="1419242" cy="85031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4D57BDD-E64A-4D27-8978-82FFCA18A12C}" type="datetimeFigureOut">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643A852-0206-46AC-B0EB-645612933129}"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4D57BDD-E64A-4D27-8978-82FFCA18A12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43A852-0206-46AC-B0EB-645612933129}"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D57BDD-E64A-4D27-8978-82FFCA18A12C}"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D57BDD-E64A-4D27-8978-82FFCA18A12C}" type="datetimeFigureOut">
              <a:rPr lang="en-US" smtClean="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D57BDD-E64A-4D27-8978-82FFCA18A1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4D57BDD-E64A-4D27-8978-82FFCA18A12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4D57BDD-E64A-4D27-8978-82FFCA18A12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43A852-0206-46AC-B0EB-64561293312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4D57BDD-E64A-4D27-8978-82FFCA18A12C}" type="datetimeFigureOut">
              <a:rPr lang="en-US" smtClean="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643A852-0206-46AC-B0EB-64561293312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media" Target="../media/media2.m4a"/><Relationship Id="rId4" Type="http://schemas.openxmlformats.org/officeDocument/2006/relationships/audio" Target="../media/media2.m4a"/><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9" Type="http://schemas.openxmlformats.org/officeDocument/2006/relationships/image" Target="../media/image4.png"/><Relationship Id="rId8" Type="http://schemas.microsoft.com/office/2007/relationships/media" Target="../media/media3.m4a"/><Relationship Id="rId7" Type="http://schemas.openxmlformats.org/officeDocument/2006/relationships/audio" Target="../media/media3.m4a"/><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0"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microsoft.com/office/2007/relationships/media" Target="../media/media4.m4a"/><Relationship Id="rId1" Type="http://schemas.openxmlformats.org/officeDocument/2006/relationships/audio" Target="../media/media4.m4a"/></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1drv.ms/u/s!Amfo1lixPzv-j3k_230kv-58OmZW?e=x5WIz8"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microsoft.com/office/2007/relationships/media" Target="../media/media1.m4a"/><Relationship Id="rId1" Type="http://schemas.openxmlformats.org/officeDocument/2006/relationships/audio" Target="../media/media1.m4a"/></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44196" y="1062038"/>
            <a:ext cx="7185804" cy="2881311"/>
          </a:xfrm>
        </p:spPr>
        <p:txBody>
          <a:bodyPr>
            <a:normAutofit/>
          </a:bodyPr>
          <a:lstStyle/>
          <a:p>
            <a:pPr algn="r"/>
            <a:r>
              <a:rPr lang="en-US" sz="5000" dirty="0"/>
              <a:t>Python &amp; Data Science Training</a:t>
            </a:r>
            <a:br>
              <a:rPr lang="en-US" sz="5000" dirty="0"/>
            </a:br>
            <a:r>
              <a:rPr lang="en-US" sz="2800" dirty="0"/>
              <a:t>Project 5 – Mortgage Default Model</a:t>
            </a:r>
            <a:br>
              <a:rPr lang="en-US" sz="2800" dirty="0"/>
            </a:br>
            <a:r>
              <a:rPr lang="en-US" sz="2800" dirty="0"/>
              <a:t>&amp; Mortgage Prepayment Model</a:t>
            </a:r>
            <a:endParaRPr lang="en-US" sz="2800" dirty="0"/>
          </a:p>
        </p:txBody>
      </p:sp>
      <p:pic>
        <p:nvPicPr>
          <p:cNvPr id="4" name="Picture 3"/>
          <p:cNvPicPr>
            <a:picLocks noChangeAspect="1"/>
          </p:cNvPicPr>
          <p:nvPr/>
        </p:nvPicPr>
        <p:blipFill rotWithShape="1">
          <a:blip r:embed="rId1"/>
          <a:srcRect l="28427" r="31573"/>
          <a:stretch>
            <a:fillRect/>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710" y="588033"/>
            <a:ext cx="10136187" cy="1263649"/>
          </a:xfrm>
        </p:spPr>
        <p:txBody>
          <a:bodyPr/>
          <a:lstStyle/>
          <a:p>
            <a:r>
              <a:rPr lang="en-US" sz="3200" dirty="0"/>
              <a:t>III. The problem of overfitting</a:t>
            </a:r>
            <a:br>
              <a:rPr lang="en-US" sz="2400" dirty="0"/>
            </a:br>
            <a:r>
              <a:rPr lang="en-US" sz="2000" dirty="0"/>
              <a:t>Let’s start with a not-so-good analogy :</a:t>
            </a:r>
            <a:br>
              <a:rPr lang="en-US" sz="2000" dirty="0"/>
            </a:br>
            <a:r>
              <a:rPr lang="en-US" sz="2000" dirty="0"/>
              <a:t>What are the typical physical traits of East Asians and Southeast Asians?</a:t>
            </a:r>
            <a:endParaRPr lang="en-US" sz="2000" dirty="0"/>
          </a:p>
        </p:txBody>
      </p:sp>
      <p:sp>
        <p:nvSpPr>
          <p:cNvPr id="5" name="Content Placeholder 4"/>
          <p:cNvSpPr>
            <a:spLocks noGrp="1"/>
          </p:cNvSpPr>
          <p:nvPr>
            <p:ph idx="1"/>
          </p:nvPr>
        </p:nvSpPr>
        <p:spPr>
          <a:xfrm>
            <a:off x="354660" y="4147868"/>
            <a:ext cx="3603087" cy="2387958"/>
          </a:xfrm>
        </p:spPr>
        <p:txBody>
          <a:bodyPr>
            <a:normAutofit fontScale="85000" lnSpcReduction="20000"/>
          </a:bodyPr>
          <a:lstStyle/>
          <a:p>
            <a:pPr marL="0" indent="0">
              <a:buNone/>
            </a:pPr>
            <a:r>
              <a:rPr lang="en-US" sz="1700" dirty="0">
                <a:solidFill>
                  <a:schemeClr val="tx2"/>
                </a:solidFill>
              </a:rPr>
              <a:t>black hair, black eyes </a:t>
            </a:r>
            <a:endParaRPr lang="en-US" sz="1700" dirty="0">
              <a:solidFill>
                <a:schemeClr val="tx2"/>
              </a:solidFill>
            </a:endParaRPr>
          </a:p>
          <a:p>
            <a:pPr marL="0" indent="0">
              <a:buNone/>
            </a:pPr>
            <a:endParaRPr lang="en-US" sz="1700" dirty="0">
              <a:solidFill>
                <a:schemeClr val="tx2"/>
              </a:solidFill>
            </a:endParaRPr>
          </a:p>
          <a:p>
            <a:pPr marL="0" indent="0">
              <a:buNone/>
            </a:pPr>
            <a:r>
              <a:rPr lang="en-US" sz="1700" u="sng" dirty="0">
                <a:solidFill>
                  <a:schemeClr val="tx2"/>
                </a:solidFill>
              </a:rPr>
              <a:t>Problem</a:t>
            </a:r>
            <a:r>
              <a:rPr lang="en-US" sz="1700" dirty="0">
                <a:solidFill>
                  <a:schemeClr val="tx2"/>
                </a:solidFill>
              </a:rPr>
              <a:t>: correct description, but too general and hence useless.  It describes many people of different races, including many non-Asians. </a:t>
            </a:r>
            <a:endParaRPr lang="en-US" sz="1700" dirty="0">
              <a:solidFill>
                <a:schemeClr val="tx2"/>
              </a:solidFill>
            </a:endParaRPr>
          </a:p>
          <a:p>
            <a:pPr marL="0" indent="0">
              <a:buNone/>
            </a:pPr>
            <a:r>
              <a:rPr lang="en-US" sz="1700" dirty="0">
                <a:solidFill>
                  <a:schemeClr val="tx2"/>
                </a:solidFill>
              </a:rPr>
              <a:t>In the US, if you apply this description, most people selected will be non-East-Asian, given that the latter is a small portion in population.</a:t>
            </a:r>
            <a:endParaRPr lang="en-US" sz="1700" dirty="0">
              <a:solidFill>
                <a:schemeClr val="tx2"/>
              </a:solidFill>
            </a:endParaRPr>
          </a:p>
        </p:txBody>
      </p:sp>
      <p:sp>
        <p:nvSpPr>
          <p:cNvPr id="3" name="Content Placeholder 4"/>
          <p:cNvSpPr txBox="1"/>
          <p:nvPr/>
        </p:nvSpPr>
        <p:spPr>
          <a:xfrm>
            <a:off x="4134816" y="4147868"/>
            <a:ext cx="3674853" cy="26184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pPr marL="0" indent="0">
              <a:buFont typeface="Wingdings 3" panose="05040102010807070707" charset="2"/>
              <a:buNone/>
            </a:pPr>
            <a:r>
              <a:rPr lang="en-US" sz="1400" dirty="0">
                <a:solidFill>
                  <a:schemeClr val="accent1"/>
                </a:solidFill>
              </a:rPr>
              <a:t>Black hair, black eyes, light brown and smooth skin, less body hair, thin lips, height between 5.5 feet and 5.9 feet, speak softly,......</a:t>
            </a:r>
            <a:endParaRPr lang="en-US" sz="1400" dirty="0">
              <a:solidFill>
                <a:schemeClr val="accent1"/>
              </a:solidFill>
            </a:endParaRPr>
          </a:p>
          <a:p>
            <a:pPr marL="0" indent="0">
              <a:buFont typeface="Wingdings 3" panose="05040102010807070707" charset="2"/>
              <a:buNone/>
            </a:pPr>
            <a:endParaRPr lang="en-US" sz="1400" dirty="0">
              <a:solidFill>
                <a:schemeClr val="accent1"/>
              </a:solidFill>
            </a:endParaRPr>
          </a:p>
          <a:p>
            <a:pPr marL="0" indent="0">
              <a:buFont typeface="Wingdings 3" panose="05040102010807070707" charset="2"/>
              <a:buNone/>
            </a:pPr>
            <a:r>
              <a:rPr lang="en-US" sz="1400" u="sng" dirty="0">
                <a:solidFill>
                  <a:schemeClr val="accent1"/>
                </a:solidFill>
              </a:rPr>
              <a:t>Problem</a:t>
            </a:r>
            <a:r>
              <a:rPr lang="en-US" sz="1400" dirty="0">
                <a:solidFill>
                  <a:schemeClr val="accent1"/>
                </a:solidFill>
              </a:rPr>
              <a:t>: too specific and too detailed.  The description loses generality that it only describes a small portion of Asian. </a:t>
            </a:r>
            <a:endParaRPr lang="en-US" sz="1400" dirty="0"/>
          </a:p>
        </p:txBody>
      </p:sp>
      <p:sp>
        <p:nvSpPr>
          <p:cNvPr id="4" name="Content Placeholder 4"/>
          <p:cNvSpPr txBox="1"/>
          <p:nvPr/>
        </p:nvSpPr>
        <p:spPr>
          <a:xfrm>
            <a:off x="8163807" y="4147868"/>
            <a:ext cx="3870042" cy="282227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pPr marL="0" indent="0">
              <a:buFont typeface="Wingdings 3" panose="05040102010807070707" charset="2"/>
              <a:buNone/>
            </a:pPr>
            <a:r>
              <a:rPr lang="en-US" sz="1500" dirty="0">
                <a:solidFill>
                  <a:schemeClr val="accent5">
                    <a:lumMod val="50000"/>
                  </a:schemeClr>
                </a:solidFill>
              </a:rPr>
              <a:t>Black hair, black eyes, light brown and smooth skin, less body hair</a:t>
            </a:r>
            <a:endParaRPr lang="en-US" sz="1500" dirty="0"/>
          </a:p>
          <a:p>
            <a:pPr marL="0" indent="0">
              <a:buFont typeface="Wingdings 3" panose="05040102010807070707" charset="2"/>
              <a:buNone/>
            </a:pPr>
            <a:endParaRPr lang="en-US" sz="1500" dirty="0"/>
          </a:p>
          <a:p>
            <a:pPr marL="0" indent="0">
              <a:buNone/>
            </a:pPr>
            <a:r>
              <a:rPr lang="en-US" sz="1500" dirty="0"/>
              <a:t>A model cannot escape errors.  </a:t>
            </a:r>
            <a:endParaRPr lang="en-US" sz="1500" dirty="0"/>
          </a:p>
          <a:p>
            <a:pPr>
              <a:buFontTx/>
              <a:buChar char="-"/>
            </a:pPr>
            <a:r>
              <a:rPr lang="en-US" sz="1500" dirty="0"/>
              <a:t>Some non-Asians will be included (false positive)</a:t>
            </a:r>
            <a:endParaRPr lang="en-US" sz="1500" dirty="0"/>
          </a:p>
          <a:p>
            <a:pPr>
              <a:buFontTx/>
              <a:buChar char="-"/>
            </a:pPr>
            <a:r>
              <a:rPr lang="en-US" sz="1500" dirty="0"/>
              <a:t>Some Asians will be excluded (false negative)</a:t>
            </a:r>
            <a:endParaRPr lang="en-US" sz="1500" dirty="0"/>
          </a:p>
          <a:p>
            <a:pPr marL="0" indent="0">
              <a:buNone/>
            </a:pPr>
            <a:r>
              <a:rPr lang="en-US" sz="1500" dirty="0"/>
              <a:t>We want to reduce or minimize the errors. The description tries to cover as many East Asian as possible while excluding as many non-Asians as possible at the same time.</a:t>
            </a:r>
            <a:endParaRPr lang="en-US" sz="1400" dirty="0"/>
          </a:p>
          <a:p>
            <a:pPr marL="0" indent="0">
              <a:buFont typeface="Wingdings 3" panose="05040102010807070707" charset="2"/>
              <a:buNone/>
            </a:pPr>
            <a:endParaRPr lang="en-US" dirty="0"/>
          </a:p>
        </p:txBody>
      </p:sp>
      <p:pic>
        <p:nvPicPr>
          <p:cNvPr id="7" name="Picture 6"/>
          <p:cNvPicPr>
            <a:picLocks noChangeAspect="1"/>
          </p:cNvPicPr>
          <p:nvPr/>
        </p:nvPicPr>
        <p:blipFill>
          <a:blip r:embed="rId1"/>
          <a:stretch>
            <a:fillRect/>
          </a:stretch>
        </p:blipFill>
        <p:spPr>
          <a:xfrm>
            <a:off x="1184733" y="2357131"/>
            <a:ext cx="1819529" cy="1542009"/>
          </a:xfrm>
          <a:prstGeom prst="rect">
            <a:avLst/>
          </a:prstGeom>
        </p:spPr>
      </p:pic>
      <p:pic>
        <p:nvPicPr>
          <p:cNvPr id="9" name="Picture 8"/>
          <p:cNvPicPr>
            <a:picLocks noChangeAspect="1"/>
          </p:cNvPicPr>
          <p:nvPr/>
        </p:nvPicPr>
        <p:blipFill>
          <a:blip r:embed="rId2"/>
          <a:stretch>
            <a:fillRect/>
          </a:stretch>
        </p:blipFill>
        <p:spPr>
          <a:xfrm>
            <a:off x="4913487" y="2357130"/>
            <a:ext cx="1743318" cy="1542009"/>
          </a:xfrm>
          <a:prstGeom prst="rect">
            <a:avLst/>
          </a:prstGeom>
        </p:spPr>
      </p:pic>
      <p:pic>
        <p:nvPicPr>
          <p:cNvPr id="11" name="Picture 10"/>
          <p:cNvPicPr>
            <a:picLocks noChangeAspect="1"/>
          </p:cNvPicPr>
          <p:nvPr/>
        </p:nvPicPr>
        <p:blipFill>
          <a:blip r:embed="rId3"/>
          <a:stretch>
            <a:fillRect/>
          </a:stretch>
        </p:blipFill>
        <p:spPr>
          <a:xfrm>
            <a:off x="8866288" y="2357130"/>
            <a:ext cx="1705213" cy="1542009"/>
          </a:xfrm>
          <a:prstGeom prst="rect">
            <a:avLst/>
          </a:prstGeom>
        </p:spPr>
      </p:pic>
      <p:sp>
        <p:nvSpPr>
          <p:cNvPr id="12" name="TextBox 11"/>
          <p:cNvSpPr txBox="1"/>
          <p:nvPr/>
        </p:nvSpPr>
        <p:spPr>
          <a:xfrm>
            <a:off x="560717" y="0"/>
            <a:ext cx="8305571" cy="461665"/>
          </a:xfrm>
          <a:prstGeom prst="rect">
            <a:avLst/>
          </a:prstGeom>
          <a:noFill/>
        </p:spPr>
        <p:txBody>
          <a:bodyPr wrap="square" rtlCol="0">
            <a:spAutoFit/>
          </a:bodyPr>
          <a:lstStyle/>
          <a:p>
            <a:r>
              <a:rPr lang="en-US" sz="2400" b="1" dirty="0">
                <a:solidFill>
                  <a:srgbClr val="FF0000"/>
                </a:solidFill>
              </a:rPr>
              <a:t>This question appears in every DS interview. </a:t>
            </a:r>
            <a:endParaRPr lang="en-US" sz="2400" b="1" dirty="0">
              <a:solidFill>
                <a:srgbClr val="FF0000"/>
              </a:solidFill>
            </a:endParaRPr>
          </a:p>
        </p:txBody>
      </p:sp>
      <p:pic>
        <p:nvPicPr>
          <p:cNvPr id="14" name="Audio 13">
            <a:hlinkClick r:id="" action="ppaction://media"/>
          </p:cNvPr>
          <p:cNvPicPr>
            <a:picLocks noChangeAspect="1"/>
          </p:cNvPicPr>
          <p:nvPr>
            <a:audioFile r:link="rId4"/>
            <p:extLst>
              <p:ext uri="{DAA4B4D4-6D71-4841-9C94-3DE7FCFB9230}">
                <p14:media xmlns:p14="http://schemas.microsoft.com/office/powerpoint/2010/main" r:embed="rId5"/>
              </p:ext>
            </p:extLst>
          </p:nvPr>
        </p:nvPicPr>
        <p:blipFill>
          <a:blip r:embed="rId6"/>
          <a:stretch>
            <a:fillRect/>
          </a:stretch>
        </p:blipFill>
        <p:spPr>
          <a:xfrm>
            <a:off x="11430000" y="60960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16"/>
    </mc:Choice>
    <mc:Fallback>
      <p:transition spd="slow" advTm="1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827958"/>
            <a:ext cx="10938445" cy="1263649"/>
          </a:xfrm>
        </p:spPr>
        <p:txBody>
          <a:bodyPr/>
          <a:lstStyle/>
          <a:p>
            <a:r>
              <a:rPr lang="en-US" sz="2800" dirty="0"/>
              <a:t>Diagnosis of overfitting</a:t>
            </a:r>
            <a:endParaRPr lang="en-US" sz="2800" b="1" dirty="0">
              <a:solidFill>
                <a:srgbClr val="FF0000"/>
              </a:solidFill>
            </a:endParaRPr>
          </a:p>
        </p:txBody>
      </p:sp>
      <p:sp>
        <p:nvSpPr>
          <p:cNvPr id="3" name="Content Placeholder 2"/>
          <p:cNvSpPr>
            <a:spLocks noGrp="1"/>
          </p:cNvSpPr>
          <p:nvPr>
            <p:ph idx="1"/>
          </p:nvPr>
        </p:nvSpPr>
        <p:spPr>
          <a:xfrm>
            <a:off x="569343" y="1974252"/>
            <a:ext cx="5762446" cy="1454747"/>
          </a:xfrm>
        </p:spPr>
        <p:txBody>
          <a:bodyPr>
            <a:noAutofit/>
          </a:bodyPr>
          <a:lstStyle/>
          <a:p>
            <a:pPr marL="0" marR="0" indent="0">
              <a:lnSpc>
                <a:spcPct val="115000"/>
              </a:lnSpc>
              <a:spcBef>
                <a:spcPts val="0"/>
              </a:spcBef>
              <a:spcAft>
                <a:spcPts val="0"/>
              </a:spcAft>
              <a:buNone/>
            </a:pPr>
            <a:endParaRPr lang="en-US" sz="1600" dirty="0"/>
          </a:p>
          <a:p>
            <a:pPr marL="0" marR="0" indent="0">
              <a:lnSpc>
                <a:spcPct val="115000"/>
              </a:lnSpc>
              <a:spcBef>
                <a:spcPts val="0"/>
              </a:spcBef>
              <a:spcAft>
                <a:spcPts val="0"/>
              </a:spcAft>
              <a:buNone/>
            </a:pPr>
            <a:r>
              <a:rPr lang="en-US" sz="1600" u="sng" dirty="0"/>
              <a:t>Cause</a:t>
            </a:r>
            <a:r>
              <a:rPr lang="en-US" sz="1600" dirty="0"/>
              <a:t>: </a:t>
            </a:r>
            <a:endParaRPr lang="en-US" sz="1600" dirty="0"/>
          </a:p>
          <a:p>
            <a:pPr marL="0" marR="0" indent="0">
              <a:lnSpc>
                <a:spcPct val="115000"/>
              </a:lnSpc>
              <a:spcBef>
                <a:spcPts val="0"/>
              </a:spcBef>
              <a:spcAft>
                <a:spcPts val="0"/>
              </a:spcAft>
              <a:buNone/>
            </a:pPr>
            <a:r>
              <a:rPr lang="en-US" sz="1600" dirty="0"/>
              <a:t>Modelers often have the tendency of maximizing the use of data in order to build the best model.  This could easily cause overfitting.  </a:t>
            </a:r>
            <a:endParaRPr lang="en-US" sz="1600" dirty="0"/>
          </a:p>
          <a:p>
            <a:pPr marL="0" marR="0" indent="0">
              <a:lnSpc>
                <a:spcPct val="115000"/>
              </a:lnSpc>
              <a:spcBef>
                <a:spcPts val="0"/>
              </a:spcBef>
              <a:spcAft>
                <a:spcPts val="0"/>
              </a:spcAft>
              <a:buNone/>
            </a:pPr>
            <a:endParaRPr lang="en-US" sz="1600" dirty="0"/>
          </a:p>
          <a:p>
            <a:pPr marL="0" indent="0">
              <a:lnSpc>
                <a:spcPct val="115000"/>
              </a:lnSpc>
              <a:spcBef>
                <a:spcPts val="0"/>
              </a:spcBef>
              <a:buNone/>
            </a:pPr>
            <a:r>
              <a:rPr lang="en-US" sz="1600" dirty="0"/>
              <a:t>Overfitting: The model describes the sample too well that it loses generality in prediction.</a:t>
            </a:r>
            <a:endParaRPr lang="en-US" sz="1600" dirty="0"/>
          </a:p>
          <a:p>
            <a:pPr marL="0" marR="0" indent="0">
              <a:lnSpc>
                <a:spcPct val="115000"/>
              </a:lnSpc>
              <a:spcBef>
                <a:spcPts val="0"/>
              </a:spcBef>
              <a:spcAft>
                <a:spcPts val="0"/>
              </a:spcAft>
              <a:buNone/>
            </a:pPr>
            <a:endParaRPr lang="en-US" sz="1600" dirty="0"/>
          </a:p>
          <a:p>
            <a:pPr marL="0" marR="0" indent="0">
              <a:lnSpc>
                <a:spcPct val="115000"/>
              </a:lnSpc>
              <a:spcBef>
                <a:spcPts val="0"/>
              </a:spcBef>
              <a:spcAft>
                <a:spcPts val="0"/>
              </a:spcAft>
              <a:buNone/>
            </a:pPr>
            <a:endParaRPr lang="en-US" sz="1600" dirty="0"/>
          </a:p>
        </p:txBody>
      </p:sp>
      <p:sp>
        <p:nvSpPr>
          <p:cNvPr id="9" name="TextBox 8"/>
          <p:cNvSpPr txBox="1"/>
          <p:nvPr/>
        </p:nvSpPr>
        <p:spPr>
          <a:xfrm>
            <a:off x="6820920" y="2273404"/>
            <a:ext cx="4537494" cy="2492990"/>
          </a:xfrm>
          <a:prstGeom prst="rect">
            <a:avLst/>
          </a:prstGeom>
          <a:noFill/>
        </p:spPr>
        <p:txBody>
          <a:bodyPr wrap="square" rtlCol="0">
            <a:spAutoFit/>
          </a:bodyPr>
          <a:lstStyle/>
          <a:p>
            <a:r>
              <a:rPr lang="en-US" sz="1600" u="sng" dirty="0">
                <a:solidFill>
                  <a:schemeClr val="tx1">
                    <a:lumMod val="75000"/>
                    <a:lumOff val="25000"/>
                  </a:schemeClr>
                </a:solidFill>
              </a:rPr>
              <a:t>Symptom of overfitting</a:t>
            </a:r>
            <a:r>
              <a:rPr lang="en-US" sz="1600" dirty="0">
                <a:solidFill>
                  <a:schemeClr val="tx1">
                    <a:lumMod val="75000"/>
                    <a:lumOff val="25000"/>
                  </a:schemeClr>
                </a:solidFill>
              </a:rPr>
              <a:t>:</a:t>
            </a:r>
            <a:endParaRPr lang="en-US" sz="1600" dirty="0">
              <a:solidFill>
                <a:schemeClr val="tx1">
                  <a:lumMod val="75000"/>
                  <a:lumOff val="25000"/>
                </a:schemeClr>
              </a:solidFill>
            </a:endParaRPr>
          </a:p>
          <a:p>
            <a:r>
              <a:rPr lang="en-US" sz="1600" dirty="0">
                <a:solidFill>
                  <a:schemeClr val="tx1">
                    <a:lumMod val="75000"/>
                    <a:lumOff val="25000"/>
                  </a:schemeClr>
                </a:solidFill>
              </a:rPr>
              <a:t>The accuracy rate drops considerably</a:t>
            </a:r>
            <a:endParaRPr lang="en-US" sz="1600" dirty="0">
              <a:solidFill>
                <a:schemeClr val="tx1">
                  <a:lumMod val="75000"/>
                  <a:lumOff val="25000"/>
                </a:schemeClr>
              </a:solidFill>
            </a:endParaRPr>
          </a:p>
          <a:p>
            <a:pPr lvl="1"/>
            <a:r>
              <a:rPr lang="en-US" sz="1400" dirty="0">
                <a:solidFill>
                  <a:schemeClr val="tx1">
                    <a:lumMod val="75000"/>
                    <a:lumOff val="25000"/>
                  </a:schemeClr>
                </a:solidFill>
              </a:rPr>
              <a:t> Modeling sample: 96%</a:t>
            </a:r>
            <a:endParaRPr lang="en-US" sz="1400" dirty="0">
              <a:solidFill>
                <a:schemeClr val="tx1">
                  <a:lumMod val="75000"/>
                  <a:lumOff val="25000"/>
                </a:schemeClr>
              </a:solidFill>
            </a:endParaRPr>
          </a:p>
          <a:p>
            <a:pPr lvl="1"/>
            <a:r>
              <a:rPr lang="en-US" sz="1400" dirty="0">
                <a:solidFill>
                  <a:schemeClr val="tx1">
                    <a:lumMod val="75000"/>
                    <a:lumOff val="25000"/>
                  </a:schemeClr>
                </a:solidFill>
              </a:rPr>
              <a:t>Validation sample: 75%</a:t>
            </a:r>
            <a:endParaRPr lang="en-US" sz="1400" dirty="0">
              <a:solidFill>
                <a:schemeClr val="tx1">
                  <a:lumMod val="75000"/>
                  <a:lumOff val="25000"/>
                </a:schemeClr>
              </a:solidFill>
            </a:endParaRPr>
          </a:p>
          <a:p>
            <a:endParaRPr lang="en-US" sz="1600" dirty="0">
              <a:solidFill>
                <a:schemeClr val="tx1">
                  <a:lumMod val="75000"/>
                  <a:lumOff val="25000"/>
                </a:schemeClr>
              </a:solidFill>
            </a:endParaRPr>
          </a:p>
          <a:p>
            <a:r>
              <a:rPr lang="en-US" sz="1600" u="sng" dirty="0">
                <a:solidFill>
                  <a:schemeClr val="tx1">
                    <a:lumMod val="75000"/>
                    <a:lumOff val="25000"/>
                  </a:schemeClr>
                </a:solidFill>
              </a:rPr>
              <a:t>Remedy for overfitting</a:t>
            </a:r>
            <a:r>
              <a:rPr lang="en-US" sz="1600" dirty="0">
                <a:solidFill>
                  <a:schemeClr val="tx1">
                    <a:lumMod val="75000"/>
                    <a:lumOff val="25000"/>
                  </a:schemeClr>
                </a:solidFill>
              </a:rPr>
              <a:t>: </a:t>
            </a:r>
            <a:endParaRPr lang="en-US" sz="1600" dirty="0">
              <a:solidFill>
                <a:schemeClr val="tx1">
                  <a:lumMod val="75000"/>
                  <a:lumOff val="25000"/>
                </a:schemeClr>
              </a:solidFill>
            </a:endParaRPr>
          </a:p>
          <a:p>
            <a:r>
              <a:rPr lang="en-US" sz="1600" dirty="0">
                <a:solidFill>
                  <a:schemeClr val="tx1">
                    <a:lumMod val="75000"/>
                    <a:lumOff val="25000"/>
                  </a:schemeClr>
                </a:solidFill>
              </a:rPr>
              <a:t>Consistent performance from modeling sample to validation sample is an effectively way to reduce overfitting.</a:t>
            </a:r>
            <a:endParaRPr lang="en-US" sz="1600" dirty="0">
              <a:solidFill>
                <a:schemeClr val="tx1">
                  <a:lumMod val="75000"/>
                  <a:lumOff val="25000"/>
                </a:schemeClr>
              </a:solidFill>
            </a:endParaRPr>
          </a:p>
          <a:p>
            <a:pPr marL="342900" indent="-342900">
              <a:buFontTx/>
              <a:buChar char="-"/>
            </a:pPr>
            <a:endParaRPr lang="en-US" sz="1200" dirty="0">
              <a:solidFill>
                <a:schemeClr val="tx1">
                  <a:lumMod val="75000"/>
                  <a:lumOff val="25000"/>
                </a:schemeClr>
              </a:solidFill>
            </a:endParaRPr>
          </a:p>
        </p:txBody>
      </p:sp>
      <p:pic>
        <p:nvPicPr>
          <p:cNvPr id="5" name="Picture 4"/>
          <p:cNvPicPr>
            <a:picLocks noChangeAspect="1"/>
          </p:cNvPicPr>
          <p:nvPr/>
        </p:nvPicPr>
        <p:blipFill>
          <a:blip r:embed="rId1"/>
          <a:stretch>
            <a:fillRect/>
          </a:stretch>
        </p:blipFill>
        <p:spPr>
          <a:xfrm>
            <a:off x="640273" y="4380052"/>
            <a:ext cx="2832325" cy="293389"/>
          </a:xfrm>
          <a:prstGeom prst="rect">
            <a:avLst/>
          </a:prstGeom>
        </p:spPr>
      </p:pic>
      <p:graphicFrame>
        <p:nvGraphicFramePr>
          <p:cNvPr id="6" name="Diagram 5"/>
          <p:cNvGraphicFramePr/>
          <p:nvPr/>
        </p:nvGraphicFramePr>
        <p:xfrm>
          <a:off x="6820920" y="4732213"/>
          <a:ext cx="4730807" cy="2125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peech Bubble: Rectangle 6"/>
          <p:cNvSpPr/>
          <p:nvPr/>
        </p:nvSpPr>
        <p:spPr>
          <a:xfrm>
            <a:off x="3851839" y="4358660"/>
            <a:ext cx="2052299" cy="748178"/>
          </a:xfrm>
          <a:prstGeom prst="wedgeRectCallout">
            <a:avLst>
              <a:gd name="adj1" fmla="val -69732"/>
              <a:gd name="adj2" fmla="val -266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When a model over-explains the noise, it causes overfitting.</a:t>
            </a:r>
            <a:endParaRPr lang="en-US" sz="1400" dirty="0"/>
          </a:p>
        </p:txBody>
      </p:sp>
      <p:sp>
        <p:nvSpPr>
          <p:cNvPr id="11" name="TextBox 10"/>
          <p:cNvSpPr txBox="1"/>
          <p:nvPr/>
        </p:nvSpPr>
        <p:spPr>
          <a:xfrm>
            <a:off x="569343" y="5248276"/>
            <a:ext cx="5526658" cy="1323439"/>
          </a:xfrm>
          <a:prstGeom prst="rect">
            <a:avLst/>
          </a:prstGeom>
          <a:noFill/>
        </p:spPr>
        <p:txBody>
          <a:bodyPr wrap="square" rtlCol="0">
            <a:spAutoFit/>
          </a:bodyPr>
          <a:lstStyle/>
          <a:p>
            <a:r>
              <a:rPr lang="en-US" sz="1600" dirty="0">
                <a:solidFill>
                  <a:schemeClr val="tx1">
                    <a:lumMod val="75000"/>
                    <a:lumOff val="25000"/>
                  </a:schemeClr>
                </a:solidFill>
              </a:rPr>
              <a:t>Overfitting is often associated with:</a:t>
            </a:r>
            <a:endParaRPr lang="en-US" sz="1600" dirty="0">
              <a:solidFill>
                <a:schemeClr val="tx1">
                  <a:lumMod val="75000"/>
                  <a:lumOff val="25000"/>
                </a:schemeClr>
              </a:solidFill>
            </a:endParaRPr>
          </a:p>
          <a:p>
            <a:pPr marL="342900" indent="-342900">
              <a:buFontTx/>
              <a:buChar char="-"/>
            </a:pPr>
            <a:r>
              <a:rPr lang="en-US" sz="1600" dirty="0">
                <a:solidFill>
                  <a:schemeClr val="tx1">
                    <a:lumMod val="75000"/>
                    <a:lumOff val="25000"/>
                  </a:schemeClr>
                </a:solidFill>
              </a:rPr>
              <a:t>Too many variables in the model.</a:t>
            </a:r>
            <a:endParaRPr lang="en-US" sz="1600" dirty="0">
              <a:solidFill>
                <a:schemeClr val="tx1">
                  <a:lumMod val="75000"/>
                  <a:lumOff val="25000"/>
                </a:schemeClr>
              </a:solidFill>
            </a:endParaRPr>
          </a:p>
          <a:p>
            <a:pPr marL="342900" indent="-342900">
              <a:buFontTx/>
              <a:buChar char="-"/>
            </a:pPr>
            <a:r>
              <a:rPr lang="en-US" sz="1600" dirty="0">
                <a:solidFill>
                  <a:schemeClr val="tx1">
                    <a:lumMod val="75000"/>
                    <a:lumOff val="25000"/>
                  </a:schemeClr>
                </a:solidFill>
              </a:rPr>
              <a:t>Variables too similar in nature (multicollinearity).</a:t>
            </a:r>
            <a:endParaRPr lang="en-US" sz="1600" dirty="0">
              <a:solidFill>
                <a:schemeClr val="tx1">
                  <a:lumMod val="75000"/>
                  <a:lumOff val="25000"/>
                </a:schemeClr>
              </a:solidFill>
            </a:endParaRPr>
          </a:p>
          <a:p>
            <a:pPr marL="342900" indent="-342900">
              <a:buFontTx/>
              <a:buChar char="-"/>
            </a:pPr>
            <a:r>
              <a:rPr lang="en-US" sz="1600" dirty="0">
                <a:solidFill>
                  <a:schemeClr val="tx1">
                    <a:lumMod val="75000"/>
                    <a:lumOff val="25000"/>
                  </a:schemeClr>
                </a:solidFill>
              </a:rPr>
              <a:t>Sample too small.</a:t>
            </a:r>
            <a:endParaRPr lang="en-US" sz="1600" dirty="0">
              <a:solidFill>
                <a:schemeClr val="tx1">
                  <a:lumMod val="75000"/>
                  <a:lumOff val="25000"/>
                </a:schemeClr>
              </a:solidFill>
            </a:endParaRPr>
          </a:p>
          <a:p>
            <a:pPr marL="342900" indent="-342900">
              <a:buFontTx/>
              <a:buChar char="-"/>
            </a:pPr>
            <a:r>
              <a:rPr lang="en-US" sz="1600" dirty="0">
                <a:solidFill>
                  <a:schemeClr val="tx1">
                    <a:lumMod val="75000"/>
                    <a:lumOff val="25000"/>
                  </a:schemeClr>
                </a:solidFill>
              </a:rPr>
              <a:t>Algorithm too complex and convoluted.</a:t>
            </a:r>
            <a:endParaRPr lang="en-US" sz="1600" dirty="0"/>
          </a:p>
        </p:txBody>
      </p:sp>
      <p:pic>
        <p:nvPicPr>
          <p:cNvPr id="8" name="Audio 7">
            <a:hlinkClick r:id="" action="ppaction://media"/>
          </p:cNvPr>
          <p:cNvPicPr>
            <a:picLocks noChangeAspect="1"/>
          </p:cNvPicPr>
          <p:nvPr>
            <a:audioFile r:link="rId7"/>
            <p:extLst>
              <p:ext uri="{DAA4B4D4-6D71-4841-9C94-3DE7FCFB9230}">
                <p14:media xmlns:p14="http://schemas.microsoft.com/office/powerpoint/2010/main" r:embed="rId8"/>
              </p:ext>
            </p:extLst>
          </p:nvPr>
        </p:nvPicPr>
        <p:blipFill>
          <a:blip r:embed="rId9"/>
          <a:stretch>
            <a:fillRect/>
          </a:stretch>
        </p:blipFill>
        <p:spPr>
          <a:xfrm>
            <a:off x="11430000" y="60960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09"/>
    </mc:Choice>
    <mc:Fallback>
      <p:transition spd="slow" advTm="2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838200"/>
            <a:ext cx="9144000" cy="1263649"/>
          </a:xfrm>
        </p:spPr>
        <p:txBody>
          <a:bodyPr/>
          <a:lstStyle/>
          <a:p>
            <a:r>
              <a:rPr lang="en-US" dirty="0"/>
              <a:t>III. </a:t>
            </a:r>
            <a:r>
              <a:rPr lang="en-US" sz="3600" dirty="0"/>
              <a:t>Experimental design for building a predictive model</a:t>
            </a:r>
            <a:br>
              <a:rPr lang="en-US" sz="3600" dirty="0"/>
            </a:br>
            <a:endParaRPr lang="en-US" dirty="0"/>
          </a:p>
        </p:txBody>
      </p:sp>
      <p:sp>
        <p:nvSpPr>
          <p:cNvPr id="3" name="Content Placeholder 2"/>
          <p:cNvSpPr>
            <a:spLocks noGrp="1"/>
          </p:cNvSpPr>
          <p:nvPr>
            <p:ph idx="1"/>
          </p:nvPr>
        </p:nvSpPr>
        <p:spPr>
          <a:xfrm>
            <a:off x="473987" y="2152635"/>
            <a:ext cx="11189478" cy="4355169"/>
          </a:xfrm>
        </p:spPr>
        <p:txBody>
          <a:bodyPr>
            <a:noAutofit/>
          </a:bodyPr>
          <a:lstStyle/>
          <a:p>
            <a:pPr marL="0" marR="0" indent="0">
              <a:lnSpc>
                <a:spcPct val="115000"/>
              </a:lnSpc>
              <a:spcBef>
                <a:spcPts val="0"/>
              </a:spcBef>
              <a:spcAft>
                <a:spcPts val="0"/>
              </a:spcAft>
              <a:buNone/>
            </a:pPr>
            <a:endParaRPr lang="en-US" sz="800" dirty="0"/>
          </a:p>
          <a:p>
            <a:pPr marL="0" marR="0" indent="0">
              <a:lnSpc>
                <a:spcPct val="115000"/>
              </a:lnSpc>
              <a:spcBef>
                <a:spcPts val="0"/>
              </a:spcBef>
              <a:spcAft>
                <a:spcPts val="0"/>
              </a:spcAft>
              <a:buNone/>
            </a:pPr>
            <a:r>
              <a:rPr lang="en-US" sz="800" dirty="0"/>
              <a:t> </a:t>
            </a:r>
            <a:endParaRPr lang="en-US" sz="800" dirty="0"/>
          </a:p>
        </p:txBody>
      </p:sp>
      <p:sp>
        <p:nvSpPr>
          <p:cNvPr id="4" name="Rectangle 3"/>
          <p:cNvSpPr/>
          <p:nvPr/>
        </p:nvSpPr>
        <p:spPr>
          <a:xfrm>
            <a:off x="538319" y="3913195"/>
            <a:ext cx="1357771" cy="14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sample</a:t>
            </a:r>
            <a:endParaRPr lang="en-US" dirty="0"/>
          </a:p>
        </p:txBody>
      </p:sp>
      <p:sp>
        <p:nvSpPr>
          <p:cNvPr id="5" name="Rectangle 4"/>
          <p:cNvSpPr/>
          <p:nvPr/>
        </p:nvSpPr>
        <p:spPr>
          <a:xfrm>
            <a:off x="3431922" y="3260769"/>
            <a:ext cx="2182484" cy="126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 sample</a:t>
            </a:r>
            <a:endParaRPr lang="en-US" dirty="0"/>
          </a:p>
          <a:p>
            <a:pPr algn="ctr"/>
            <a:r>
              <a:rPr lang="en-US" dirty="0"/>
              <a:t>(60% - 80%)</a:t>
            </a:r>
            <a:endParaRPr lang="en-US" dirty="0"/>
          </a:p>
          <a:p>
            <a:pPr algn="ctr"/>
            <a:r>
              <a:rPr lang="en-US" sz="1400" dirty="0"/>
              <a:t>generate an algorithm</a:t>
            </a:r>
            <a:endParaRPr lang="en-US" sz="1400" dirty="0"/>
          </a:p>
        </p:txBody>
      </p:sp>
      <p:sp>
        <p:nvSpPr>
          <p:cNvPr id="6" name="Rectangle 5"/>
          <p:cNvSpPr/>
          <p:nvPr/>
        </p:nvSpPr>
        <p:spPr>
          <a:xfrm>
            <a:off x="3387043" y="5373430"/>
            <a:ext cx="2182484" cy="68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 sample</a:t>
            </a:r>
            <a:endParaRPr lang="en-US" dirty="0"/>
          </a:p>
          <a:p>
            <a:pPr algn="ctr"/>
            <a:r>
              <a:rPr lang="en-US" dirty="0"/>
              <a:t>(20% - 40%)</a:t>
            </a:r>
            <a:endParaRPr lang="en-US" dirty="0"/>
          </a:p>
        </p:txBody>
      </p:sp>
      <p:sp>
        <p:nvSpPr>
          <p:cNvPr id="7" name="Arrow: Right 6"/>
          <p:cNvSpPr/>
          <p:nvPr/>
        </p:nvSpPr>
        <p:spPr>
          <a:xfrm>
            <a:off x="2069178" y="4027299"/>
            <a:ext cx="1275923" cy="1211659"/>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Randomly  split to</a:t>
            </a:r>
            <a:endParaRPr lang="en-US" sz="1200" dirty="0"/>
          </a:p>
        </p:txBody>
      </p:sp>
      <p:sp>
        <p:nvSpPr>
          <p:cNvPr id="8" name="Arrow: Down 7"/>
          <p:cNvSpPr/>
          <p:nvPr/>
        </p:nvSpPr>
        <p:spPr>
          <a:xfrm>
            <a:off x="3518187" y="4649638"/>
            <a:ext cx="2009954" cy="579237"/>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Apply algorithm on</a:t>
            </a:r>
            <a:endParaRPr lang="en-US" sz="1100" dirty="0"/>
          </a:p>
        </p:txBody>
      </p:sp>
      <p:sp>
        <p:nvSpPr>
          <p:cNvPr id="9" name="TextBox 8"/>
          <p:cNvSpPr txBox="1"/>
          <p:nvPr/>
        </p:nvSpPr>
        <p:spPr>
          <a:xfrm>
            <a:off x="473987" y="2441275"/>
            <a:ext cx="5140062" cy="923330"/>
          </a:xfrm>
          <a:prstGeom prst="rect">
            <a:avLst/>
          </a:prstGeom>
          <a:noFill/>
        </p:spPr>
        <p:txBody>
          <a:bodyPr wrap="square" rtlCol="0">
            <a:spAutoFit/>
          </a:bodyPr>
          <a:lstStyle/>
          <a:p>
            <a:r>
              <a:rPr lang="en-US" dirty="0"/>
              <a:t>Most common approach</a:t>
            </a:r>
            <a:endParaRPr lang="en-US" dirty="0"/>
          </a:p>
          <a:p>
            <a:r>
              <a:rPr lang="en-US" dirty="0"/>
              <a:t>Example: </a:t>
            </a:r>
            <a:r>
              <a:rPr lang="en-US" i="1" dirty="0" err="1"/>
              <a:t>train_test_split</a:t>
            </a:r>
            <a:r>
              <a:rPr lang="en-US" i="1" dirty="0"/>
              <a:t> </a:t>
            </a:r>
            <a:r>
              <a:rPr lang="en-US" dirty="0"/>
              <a:t>in scikit learn</a:t>
            </a:r>
            <a:endParaRPr lang="en-US" dirty="0"/>
          </a:p>
          <a:p>
            <a:endParaRPr lang="en-US" dirty="0"/>
          </a:p>
        </p:txBody>
      </p:sp>
      <p:sp>
        <p:nvSpPr>
          <p:cNvPr id="10" name="Rectangle 9"/>
          <p:cNvSpPr/>
          <p:nvPr/>
        </p:nvSpPr>
        <p:spPr>
          <a:xfrm>
            <a:off x="6728604" y="4274401"/>
            <a:ext cx="1421279" cy="1600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sample</a:t>
            </a:r>
            <a:endParaRPr lang="en-US" dirty="0"/>
          </a:p>
        </p:txBody>
      </p:sp>
      <p:sp>
        <p:nvSpPr>
          <p:cNvPr id="11" name="Rectangle 10"/>
          <p:cNvSpPr/>
          <p:nvPr/>
        </p:nvSpPr>
        <p:spPr>
          <a:xfrm>
            <a:off x="9340721" y="3729078"/>
            <a:ext cx="2196495" cy="126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 sample</a:t>
            </a:r>
            <a:endParaRPr lang="en-US" dirty="0"/>
          </a:p>
          <a:p>
            <a:pPr algn="ctr"/>
            <a:r>
              <a:rPr lang="en-US" dirty="0"/>
              <a:t>(early period)</a:t>
            </a:r>
            <a:endParaRPr lang="en-US" dirty="0"/>
          </a:p>
          <a:p>
            <a:pPr algn="ctr"/>
            <a:r>
              <a:rPr lang="en-US" sz="1400" dirty="0"/>
              <a:t>generate an algorithm</a:t>
            </a:r>
            <a:endParaRPr lang="en-US" sz="1400" dirty="0"/>
          </a:p>
        </p:txBody>
      </p:sp>
      <p:sp>
        <p:nvSpPr>
          <p:cNvPr id="12" name="Rectangle 11"/>
          <p:cNvSpPr/>
          <p:nvPr/>
        </p:nvSpPr>
        <p:spPr>
          <a:xfrm>
            <a:off x="9340721" y="5716880"/>
            <a:ext cx="2196493" cy="68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 sample</a:t>
            </a:r>
            <a:endParaRPr lang="en-US" dirty="0"/>
          </a:p>
          <a:p>
            <a:pPr algn="ctr"/>
            <a:r>
              <a:rPr lang="en-US" dirty="0"/>
              <a:t>(late period)</a:t>
            </a:r>
            <a:endParaRPr lang="en-US" dirty="0"/>
          </a:p>
        </p:txBody>
      </p:sp>
      <p:sp>
        <p:nvSpPr>
          <p:cNvPr id="13" name="Arrow: Right 12"/>
          <p:cNvSpPr/>
          <p:nvPr/>
        </p:nvSpPr>
        <p:spPr>
          <a:xfrm>
            <a:off x="8276135" y="4455095"/>
            <a:ext cx="984726" cy="1211659"/>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split to</a:t>
            </a:r>
            <a:endParaRPr lang="en-US" sz="1200" dirty="0"/>
          </a:p>
          <a:p>
            <a:pPr algn="ctr"/>
            <a:r>
              <a:rPr lang="en-US" sz="1200" dirty="0"/>
              <a:t>two periods</a:t>
            </a:r>
            <a:endParaRPr lang="en-US" sz="1200" dirty="0"/>
          </a:p>
        </p:txBody>
      </p:sp>
      <p:sp>
        <p:nvSpPr>
          <p:cNvPr id="14" name="Arrow: Down 13"/>
          <p:cNvSpPr/>
          <p:nvPr/>
        </p:nvSpPr>
        <p:spPr>
          <a:xfrm>
            <a:off x="9612409" y="5074851"/>
            <a:ext cx="1676598" cy="559904"/>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Apply algorithm on</a:t>
            </a:r>
            <a:endParaRPr lang="en-US" sz="1100" dirty="0"/>
          </a:p>
        </p:txBody>
      </p:sp>
      <p:cxnSp>
        <p:nvCxnSpPr>
          <p:cNvPr id="16" name="Straight Connector 15"/>
          <p:cNvCxnSpPr/>
          <p:nvPr/>
        </p:nvCxnSpPr>
        <p:spPr>
          <a:xfrm>
            <a:off x="6170763" y="2523089"/>
            <a:ext cx="0" cy="4002657"/>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72000" y="2243096"/>
            <a:ext cx="5140062" cy="1477328"/>
          </a:xfrm>
          <a:prstGeom prst="rect">
            <a:avLst/>
          </a:prstGeom>
          <a:noFill/>
        </p:spPr>
        <p:txBody>
          <a:bodyPr wrap="square" rtlCol="0">
            <a:spAutoFit/>
          </a:bodyPr>
          <a:lstStyle/>
          <a:p>
            <a:pPr marL="285750" indent="-285750">
              <a:buFontTx/>
              <a:buChar char="-"/>
            </a:pPr>
            <a:r>
              <a:rPr lang="en-US" dirty="0"/>
              <a:t>If the sample comprises of data from different periods.</a:t>
            </a:r>
            <a:endParaRPr lang="en-US" dirty="0"/>
          </a:p>
          <a:p>
            <a:pPr marL="285750" indent="-285750">
              <a:buFontTx/>
              <a:buChar char="-"/>
            </a:pPr>
            <a:r>
              <a:rPr lang="en-US" sz="1800" dirty="0"/>
              <a:t>If there are no differences in impactful events or major policy changes between two periods.</a:t>
            </a:r>
            <a:endParaRPr lang="en-US" dirty="0"/>
          </a:p>
        </p:txBody>
      </p:sp>
      <p:pic>
        <p:nvPicPr>
          <p:cNvPr id="21" name="Audio 20">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1430000" y="60960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41"/>
    </mc:Choice>
    <mc:Fallback>
      <p:transition spd="slow" advTm="4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1"/>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838200"/>
            <a:ext cx="10015417" cy="1263649"/>
          </a:xfrm>
        </p:spPr>
        <p:txBody>
          <a:bodyPr/>
          <a:lstStyle/>
          <a:p>
            <a:r>
              <a:rPr lang="en-US" sz="3200" dirty="0"/>
              <a:t>IV. Key knowledge not covered but  you need to gain for building a classification model</a:t>
            </a:r>
            <a:endParaRPr lang="en-US" sz="3200" dirty="0"/>
          </a:p>
        </p:txBody>
      </p:sp>
      <p:pic>
        <p:nvPicPr>
          <p:cNvPr id="2052" name="Picture 4" descr="Understanding Confusion Matrix | by Sarang Narkhede | Towards Data Sci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7778" y="2228038"/>
            <a:ext cx="5749355" cy="42311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323827" y="3289066"/>
            <a:ext cx="4323392" cy="2985433"/>
          </a:xfrm>
          <a:prstGeom prst="rect">
            <a:avLst/>
          </a:prstGeom>
          <a:noFill/>
        </p:spPr>
        <p:txBody>
          <a:bodyPr wrap="square" rtlCol="0">
            <a:spAutoFit/>
          </a:bodyPr>
          <a:lstStyle/>
          <a:p>
            <a:r>
              <a:rPr lang="en-US" sz="2000" dirty="0"/>
              <a:t>Common metrics used for evaluating a classification model:</a:t>
            </a:r>
            <a:endParaRPr lang="en-US" sz="2000" dirty="0"/>
          </a:p>
          <a:p>
            <a:endParaRPr lang="en-US" sz="2000" dirty="0"/>
          </a:p>
          <a:p>
            <a:r>
              <a:rPr lang="en-US" sz="2000" dirty="0"/>
              <a:t>- Precision</a:t>
            </a:r>
            <a:endParaRPr lang="en-US" sz="2000" dirty="0"/>
          </a:p>
          <a:p>
            <a:r>
              <a:rPr lang="en-US" sz="2000" dirty="0"/>
              <a:t>- Accuracy</a:t>
            </a:r>
            <a:endParaRPr lang="en-US" sz="2000" dirty="0"/>
          </a:p>
          <a:p>
            <a:r>
              <a:rPr lang="en-US" sz="2000" dirty="0"/>
              <a:t>- Recall</a:t>
            </a:r>
            <a:endParaRPr lang="en-US" sz="2000" dirty="0"/>
          </a:p>
          <a:p>
            <a:r>
              <a:rPr lang="en-US" sz="2000" dirty="0"/>
              <a:t>- F1 Score</a:t>
            </a:r>
            <a:endParaRPr lang="en-US" sz="2000" dirty="0"/>
          </a:p>
          <a:p>
            <a:endParaRPr lang="en-US" sz="2000" dirty="0"/>
          </a:p>
          <a:p>
            <a:r>
              <a:rPr lang="en-US" sz="1400" dirty="0"/>
              <a:t>Check tutorials online to learn more about the above.</a:t>
            </a:r>
            <a:endParaRPr lang="en-US" sz="1400" dirty="0"/>
          </a:p>
        </p:txBody>
      </p:sp>
      <p:sp>
        <p:nvSpPr>
          <p:cNvPr id="3" name="Arrow: Right 2"/>
          <p:cNvSpPr/>
          <p:nvPr/>
        </p:nvSpPr>
        <p:spPr>
          <a:xfrm>
            <a:off x="6462182" y="4095184"/>
            <a:ext cx="586596"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52"/>
    </mc:Choice>
    <mc:Fallback>
      <p:transition spd="slow" advTm="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838200"/>
            <a:ext cx="9144000" cy="1263649"/>
          </a:xfrm>
        </p:spPr>
        <p:txBody>
          <a:bodyPr/>
          <a:lstStyle/>
          <a:p>
            <a:r>
              <a:rPr lang="en-US" dirty="0"/>
              <a:t>Contents </a:t>
            </a:r>
            <a:endParaRPr lang="en-US" dirty="0"/>
          </a:p>
        </p:txBody>
      </p:sp>
      <p:sp>
        <p:nvSpPr>
          <p:cNvPr id="3" name="Content Placeholder 2"/>
          <p:cNvSpPr>
            <a:spLocks noGrp="1"/>
          </p:cNvSpPr>
          <p:nvPr>
            <p:ph idx="1"/>
          </p:nvPr>
        </p:nvSpPr>
        <p:spPr>
          <a:xfrm>
            <a:off x="473987" y="2152635"/>
            <a:ext cx="11189478" cy="4355169"/>
          </a:xfrm>
        </p:spPr>
        <p:txBody>
          <a:bodyPr>
            <a:noAutofit/>
          </a:bodyPr>
          <a:lstStyle/>
          <a:p>
            <a:pPr marL="0" marR="0" indent="0">
              <a:lnSpc>
                <a:spcPct val="115000"/>
              </a:lnSpc>
              <a:spcBef>
                <a:spcPts val="0"/>
              </a:spcBef>
              <a:spcAft>
                <a:spcPts val="0"/>
              </a:spcAft>
              <a:buNone/>
            </a:pPr>
            <a:endParaRPr lang="en-US" sz="800" dirty="0"/>
          </a:p>
          <a:p>
            <a:pPr marL="514350" marR="0" indent="-514350">
              <a:lnSpc>
                <a:spcPct val="115000"/>
              </a:lnSpc>
              <a:spcBef>
                <a:spcPts val="0"/>
              </a:spcBef>
              <a:spcAft>
                <a:spcPts val="0"/>
              </a:spcAft>
              <a:buAutoNum type="romanUcPeriod"/>
            </a:pPr>
            <a:r>
              <a:rPr lang="en-US" sz="2400" dirty="0"/>
              <a:t>Link to the data</a:t>
            </a:r>
            <a:endParaRPr lang="en-US" sz="2400" dirty="0"/>
          </a:p>
          <a:p>
            <a:pPr marL="514350" marR="0" indent="-514350">
              <a:lnSpc>
                <a:spcPct val="115000"/>
              </a:lnSpc>
              <a:spcBef>
                <a:spcPts val="0"/>
              </a:spcBef>
              <a:spcAft>
                <a:spcPts val="0"/>
              </a:spcAft>
              <a:buAutoNum type="romanUcPeriod"/>
            </a:pPr>
            <a:r>
              <a:rPr lang="en-US" sz="2400" dirty="0"/>
              <a:t>What we are going to learn in 4 weeks</a:t>
            </a:r>
            <a:endParaRPr lang="en-US" sz="2400" dirty="0"/>
          </a:p>
          <a:p>
            <a:pPr marL="400050" lvl="1" indent="0">
              <a:lnSpc>
                <a:spcPct val="115000"/>
              </a:lnSpc>
              <a:spcBef>
                <a:spcPts val="0"/>
              </a:spcBef>
              <a:buNone/>
            </a:pPr>
            <a:r>
              <a:rPr lang="en-US" sz="1800" dirty="0"/>
              <a:t>		week 1: machine learning</a:t>
            </a:r>
            <a:endParaRPr lang="en-US" sz="1800" dirty="0"/>
          </a:p>
          <a:p>
            <a:pPr marL="400050" lvl="1" indent="0">
              <a:lnSpc>
                <a:spcPct val="115000"/>
              </a:lnSpc>
              <a:spcBef>
                <a:spcPts val="0"/>
              </a:spcBef>
              <a:buNone/>
            </a:pPr>
            <a:r>
              <a:rPr lang="en-US" sz="1800" dirty="0"/>
              <a:t>		week 2: logistic regression &amp; K-means clustering</a:t>
            </a:r>
            <a:endParaRPr lang="en-US" sz="1800" dirty="0"/>
          </a:p>
          <a:p>
            <a:pPr marL="400050" lvl="1" indent="0">
              <a:lnSpc>
                <a:spcPct val="115000"/>
              </a:lnSpc>
              <a:spcBef>
                <a:spcPts val="0"/>
              </a:spcBef>
              <a:buNone/>
            </a:pPr>
            <a:r>
              <a:rPr lang="en-US" sz="1800" dirty="0"/>
              <a:t>		week 3:ANN and CNN of deep learning</a:t>
            </a:r>
            <a:endParaRPr lang="en-US" sz="1800" dirty="0"/>
          </a:p>
          <a:p>
            <a:pPr marL="400050" lvl="1" indent="0">
              <a:lnSpc>
                <a:spcPct val="115000"/>
              </a:lnSpc>
              <a:spcBef>
                <a:spcPts val="0"/>
              </a:spcBef>
              <a:buNone/>
            </a:pPr>
            <a:r>
              <a:rPr lang="en-US" sz="1800" dirty="0"/>
              <a:t>		week 4: Survival analysis </a:t>
            </a:r>
            <a:endParaRPr lang="en-US" sz="1800" dirty="0"/>
          </a:p>
          <a:p>
            <a:pPr marL="400050" lvl="1" indent="0">
              <a:lnSpc>
                <a:spcPct val="115000"/>
              </a:lnSpc>
              <a:spcBef>
                <a:spcPts val="0"/>
              </a:spcBef>
              <a:buNone/>
            </a:pPr>
            <a:r>
              <a:rPr lang="en-US" sz="2400" dirty="0"/>
              <a:t>The problem of overfitting</a:t>
            </a:r>
            <a:endParaRPr lang="en-US" sz="2400" dirty="0"/>
          </a:p>
          <a:p>
            <a:pPr marL="514350" marR="0" indent="-514350">
              <a:lnSpc>
                <a:spcPct val="115000"/>
              </a:lnSpc>
              <a:spcBef>
                <a:spcPts val="0"/>
              </a:spcBef>
              <a:spcAft>
                <a:spcPts val="0"/>
              </a:spcAft>
              <a:buAutoNum type="romanUcPeriod"/>
            </a:pPr>
            <a:r>
              <a:rPr lang="en-US" sz="2400" dirty="0"/>
              <a:t>Experimental design for building a predictive model</a:t>
            </a:r>
            <a:endParaRPr lang="en-US" dirty="0"/>
          </a:p>
          <a:p>
            <a:pPr marL="0" marR="0" indent="0">
              <a:lnSpc>
                <a:spcPct val="115000"/>
              </a:lnSpc>
              <a:spcBef>
                <a:spcPts val="0"/>
              </a:spcBef>
              <a:spcAft>
                <a:spcPts val="0"/>
              </a:spcAft>
              <a:buNone/>
            </a:pPr>
            <a:r>
              <a:rPr lang="en-US" dirty="0">
                <a:solidFill>
                  <a:schemeClr val="accent1"/>
                </a:solidFill>
              </a:rPr>
              <a:t>IV</a:t>
            </a:r>
            <a:r>
              <a:rPr lang="en-US" dirty="0"/>
              <a:t>.  </a:t>
            </a:r>
            <a:r>
              <a:rPr lang="en-US" sz="2400" dirty="0"/>
              <a:t> Key knowledge not covered but you need to gain </a:t>
            </a:r>
            <a:endParaRPr lang="en-US" sz="2400" dirty="0"/>
          </a:p>
          <a:p>
            <a:pPr marL="514350" marR="0" indent="-514350">
              <a:lnSpc>
                <a:spcPct val="115000"/>
              </a:lnSpc>
              <a:spcBef>
                <a:spcPts val="0"/>
              </a:spcBef>
              <a:spcAft>
                <a:spcPts val="0"/>
              </a:spcAft>
              <a:buAutoNum type="romanUcPeriod"/>
            </a:pPr>
            <a:endParaRPr lang="en-US" sz="2400" dirty="0"/>
          </a:p>
          <a:p>
            <a:pPr marL="514350" marR="0" indent="-514350">
              <a:lnSpc>
                <a:spcPct val="115000"/>
              </a:lnSpc>
              <a:spcBef>
                <a:spcPts val="0"/>
              </a:spcBef>
              <a:spcAft>
                <a:spcPts val="0"/>
              </a:spcAft>
              <a:buAutoNum type="romanUcPeriod"/>
            </a:pPr>
            <a:endParaRPr lang="en-US" sz="2400" dirty="0"/>
          </a:p>
          <a:p>
            <a:pPr marL="0" marR="0" indent="0">
              <a:lnSpc>
                <a:spcPct val="115000"/>
              </a:lnSpc>
              <a:spcBef>
                <a:spcPts val="0"/>
              </a:spcBef>
              <a:spcAft>
                <a:spcPts val="0"/>
              </a:spcAft>
              <a:buNone/>
            </a:pPr>
            <a:r>
              <a:rPr lang="en-US" sz="800" dirty="0"/>
              <a:t> </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838200"/>
            <a:ext cx="9144000" cy="1263649"/>
          </a:xfrm>
        </p:spPr>
        <p:txBody>
          <a:bodyPr/>
          <a:lstStyle/>
          <a:p>
            <a:r>
              <a:rPr lang="en-US" dirty="0"/>
              <a:t>I. Link to the file for the project</a:t>
            </a:r>
            <a:endParaRPr lang="en-US" dirty="0"/>
          </a:p>
        </p:txBody>
      </p:sp>
      <p:sp>
        <p:nvSpPr>
          <p:cNvPr id="3" name="Content Placeholder 2"/>
          <p:cNvSpPr>
            <a:spLocks noGrp="1"/>
          </p:cNvSpPr>
          <p:nvPr>
            <p:ph idx="1"/>
          </p:nvPr>
        </p:nvSpPr>
        <p:spPr>
          <a:xfrm>
            <a:off x="473987" y="4438427"/>
            <a:ext cx="11189478" cy="635450"/>
          </a:xfrm>
        </p:spPr>
        <p:txBody>
          <a:bodyPr>
            <a:noAutofit/>
          </a:bodyPr>
          <a:lstStyle/>
          <a:p>
            <a:pPr marL="0" marR="0" indent="0">
              <a:lnSpc>
                <a:spcPct val="115000"/>
              </a:lnSpc>
              <a:spcBef>
                <a:spcPts val="0"/>
              </a:spcBef>
              <a:spcAft>
                <a:spcPts val="0"/>
              </a:spcAft>
              <a:buNone/>
            </a:pPr>
            <a:endParaRPr lang="en-US" sz="800" dirty="0"/>
          </a:p>
          <a:p>
            <a:pPr marL="0" marR="0" indent="0">
              <a:lnSpc>
                <a:spcPct val="115000"/>
              </a:lnSpc>
              <a:spcBef>
                <a:spcPts val="0"/>
              </a:spcBef>
              <a:spcAft>
                <a:spcPts val="0"/>
              </a:spcAft>
              <a:buNone/>
            </a:pPr>
            <a:endParaRPr lang="en-US" sz="2400" dirty="0">
              <a:hlinkClick r:id="rId1"/>
            </a:endParaRPr>
          </a:p>
          <a:p>
            <a:pPr marL="0" marR="0" indent="0">
              <a:lnSpc>
                <a:spcPct val="115000"/>
              </a:lnSpc>
              <a:spcBef>
                <a:spcPts val="0"/>
              </a:spcBef>
              <a:spcAft>
                <a:spcPts val="0"/>
              </a:spcAft>
              <a:buNone/>
            </a:pPr>
            <a:r>
              <a:rPr lang="en-US" sz="2400" dirty="0">
                <a:hlinkClick r:id="rId1"/>
              </a:rPr>
              <a:t>https://1drv.ms/u/s!Amfo1lixPzv-j3k_230kv-58OmZW?e=x5WIz8</a:t>
            </a:r>
            <a:endParaRPr lang="en-US" sz="2400" dirty="0"/>
          </a:p>
          <a:p>
            <a:pPr marL="0" marR="0" indent="0">
              <a:lnSpc>
                <a:spcPct val="115000"/>
              </a:lnSpc>
              <a:spcBef>
                <a:spcPts val="0"/>
              </a:spcBef>
              <a:spcAft>
                <a:spcPts val="0"/>
              </a:spcAft>
              <a:buNone/>
            </a:pPr>
            <a:r>
              <a:rPr lang="en-US" sz="800" dirty="0"/>
              <a:t> </a:t>
            </a:r>
            <a:endParaRPr lang="en-US" sz="800" dirty="0"/>
          </a:p>
        </p:txBody>
      </p:sp>
      <p:sp>
        <p:nvSpPr>
          <p:cNvPr id="5" name="TextBox 4"/>
          <p:cNvSpPr txBox="1"/>
          <p:nvPr/>
        </p:nvSpPr>
        <p:spPr>
          <a:xfrm>
            <a:off x="473987" y="2600757"/>
            <a:ext cx="11189478" cy="2246769"/>
          </a:xfrm>
          <a:prstGeom prst="rect">
            <a:avLst/>
          </a:prstGeom>
          <a:noFill/>
        </p:spPr>
        <p:txBody>
          <a:bodyPr wrap="square" rtlCol="0">
            <a:spAutoFit/>
          </a:bodyPr>
          <a:lstStyle/>
          <a:p>
            <a:r>
              <a:rPr lang="en-US" sz="2800" dirty="0"/>
              <a:t>- We will be using mortgage data to build multiple predictive models throughout this project.</a:t>
            </a:r>
            <a:endParaRPr lang="en-US" sz="2800" dirty="0"/>
          </a:p>
          <a:p>
            <a:endParaRPr lang="en-US" sz="2800" dirty="0"/>
          </a:p>
          <a:p>
            <a:endParaRPr lang="en-US" sz="2800" dirty="0"/>
          </a:p>
          <a:p>
            <a:r>
              <a:rPr lang="en-US" sz="2800" dirty="0"/>
              <a:t>Link to the data:</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574" y="467874"/>
            <a:ext cx="10826852" cy="1263649"/>
          </a:xfrm>
        </p:spPr>
        <p:txBody>
          <a:bodyPr/>
          <a:lstStyle/>
          <a:p>
            <a:r>
              <a:rPr lang="en-US" dirty="0"/>
              <a:t>II. What we are going to learn from this project</a:t>
            </a:r>
            <a:br>
              <a:rPr lang="en-US" dirty="0"/>
            </a:br>
            <a:endParaRPr lang="en-US" sz="2000" dirty="0"/>
          </a:p>
        </p:txBody>
      </p:sp>
      <p:pic>
        <p:nvPicPr>
          <p:cNvPr id="7" name="Picture 6"/>
          <p:cNvPicPr>
            <a:picLocks noChangeAspect="1"/>
          </p:cNvPicPr>
          <p:nvPr/>
        </p:nvPicPr>
        <p:blipFill>
          <a:blip r:embed="rId1"/>
          <a:stretch>
            <a:fillRect/>
          </a:stretch>
        </p:blipFill>
        <p:spPr>
          <a:xfrm>
            <a:off x="759065" y="2198451"/>
            <a:ext cx="7144747" cy="4503906"/>
          </a:xfrm>
          <a:prstGeom prst="rect">
            <a:avLst/>
          </a:prstGeom>
        </p:spPr>
      </p:pic>
      <p:sp>
        <p:nvSpPr>
          <p:cNvPr id="8" name="TextBox 7"/>
          <p:cNvSpPr txBox="1"/>
          <p:nvPr/>
        </p:nvSpPr>
        <p:spPr>
          <a:xfrm>
            <a:off x="350502" y="5126477"/>
            <a:ext cx="2256511" cy="1800493"/>
          </a:xfrm>
          <a:prstGeom prst="rect">
            <a:avLst/>
          </a:prstGeom>
          <a:noFill/>
        </p:spPr>
        <p:txBody>
          <a:bodyPr wrap="square" rtlCol="0">
            <a:spAutoFit/>
          </a:bodyPr>
          <a:lstStyle/>
          <a:p>
            <a:pPr marL="171450" indent="-171450">
              <a:buFontTx/>
              <a:buChar char="-"/>
            </a:pPr>
            <a:r>
              <a:rPr lang="en-US" sz="1100" dirty="0"/>
              <a:t>Logistic regression</a:t>
            </a:r>
            <a:endParaRPr lang="en-US" sz="1100" dirty="0"/>
          </a:p>
          <a:p>
            <a:pPr marL="171450" indent="-171450">
              <a:buFontTx/>
              <a:buChar char="-"/>
            </a:pPr>
            <a:r>
              <a:rPr lang="en-US" sz="1100" dirty="0"/>
              <a:t>Decision tree</a:t>
            </a:r>
            <a:endParaRPr lang="en-US" sz="1100" dirty="0"/>
          </a:p>
          <a:p>
            <a:pPr marL="171450" indent="-171450">
              <a:buFontTx/>
              <a:buChar char="-"/>
            </a:pPr>
            <a:r>
              <a:rPr lang="en-US" sz="1100" dirty="0"/>
              <a:t>Naïve Bayes</a:t>
            </a:r>
            <a:endParaRPr lang="en-US" sz="1100" dirty="0"/>
          </a:p>
          <a:p>
            <a:pPr marL="171450" indent="-171450">
              <a:buFontTx/>
              <a:buChar char="-"/>
            </a:pPr>
            <a:r>
              <a:rPr lang="en-US" sz="1100" dirty="0"/>
              <a:t>Gradient descent</a:t>
            </a:r>
            <a:endParaRPr lang="en-US" sz="1100" dirty="0"/>
          </a:p>
          <a:p>
            <a:pPr marL="171450" indent="-171450">
              <a:buFontTx/>
              <a:buChar char="-"/>
            </a:pPr>
            <a:r>
              <a:rPr lang="en-US" sz="1100" dirty="0"/>
              <a:t>KNN</a:t>
            </a:r>
            <a:endParaRPr lang="en-US" sz="1100" dirty="0"/>
          </a:p>
          <a:p>
            <a:pPr marL="171450" indent="-171450">
              <a:buFontTx/>
              <a:buChar char="-"/>
            </a:pPr>
            <a:r>
              <a:rPr lang="en-US" sz="1100" dirty="0"/>
              <a:t>Light Gradient Boosting</a:t>
            </a:r>
            <a:endParaRPr lang="en-US" sz="1100" dirty="0"/>
          </a:p>
          <a:p>
            <a:pPr marL="171450" indent="-171450">
              <a:buFontTx/>
              <a:buChar char="-"/>
            </a:pPr>
            <a:r>
              <a:rPr lang="en-US" sz="1100" dirty="0" err="1"/>
              <a:t>XGBoost</a:t>
            </a:r>
            <a:endParaRPr lang="en-US" sz="1100" dirty="0"/>
          </a:p>
          <a:p>
            <a:pPr marL="171450" indent="-171450">
              <a:buFontTx/>
              <a:buChar char="-"/>
            </a:pPr>
            <a:r>
              <a:rPr lang="en-US" sz="1100" dirty="0"/>
              <a:t>Random Forest</a:t>
            </a:r>
            <a:endParaRPr lang="en-US" sz="1100" dirty="0"/>
          </a:p>
          <a:p>
            <a:pPr marL="171450" indent="-171450">
              <a:buFontTx/>
              <a:buChar char="-"/>
            </a:pPr>
            <a:r>
              <a:rPr lang="en-US" sz="1100" dirty="0"/>
              <a:t>Ensemble method</a:t>
            </a:r>
            <a:endParaRPr lang="en-US" sz="1100" dirty="0"/>
          </a:p>
          <a:p>
            <a:pPr marL="171450" indent="-171450">
              <a:buFontTx/>
              <a:buChar char="-"/>
            </a:pPr>
            <a:endParaRPr lang="en-US" sz="1200" dirty="0"/>
          </a:p>
        </p:txBody>
      </p:sp>
      <p:sp>
        <p:nvSpPr>
          <p:cNvPr id="9" name="Rectangle 8"/>
          <p:cNvSpPr/>
          <p:nvPr/>
        </p:nvSpPr>
        <p:spPr>
          <a:xfrm>
            <a:off x="836613" y="4163438"/>
            <a:ext cx="1663396" cy="233464"/>
          </a:xfrm>
          <a:prstGeom prst="rect">
            <a:avLst/>
          </a:prstGeom>
          <a:solidFill>
            <a:srgbClr val="FFFF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31047" y="4092101"/>
            <a:ext cx="1287259" cy="233464"/>
          </a:xfrm>
          <a:prstGeom prst="rect">
            <a:avLst/>
          </a:prstGeom>
          <a:solidFill>
            <a:srgbClr val="FFFF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122595" y="2294240"/>
            <a:ext cx="3881337" cy="2523768"/>
          </a:xfrm>
          <a:prstGeom prst="rect">
            <a:avLst/>
          </a:prstGeom>
          <a:noFill/>
        </p:spPr>
        <p:txBody>
          <a:bodyPr wrap="square" rtlCol="0">
            <a:spAutoFit/>
          </a:bodyPr>
          <a:lstStyle/>
          <a:p>
            <a:r>
              <a:rPr lang="en-US" dirty="0">
                <a:highlight>
                  <a:srgbClr val="FFFF00"/>
                </a:highlight>
              </a:rPr>
              <a:t>Deep learning: </a:t>
            </a:r>
            <a:endParaRPr lang="en-US" dirty="0">
              <a:highlight>
                <a:srgbClr val="FFFF00"/>
              </a:highlight>
            </a:endParaRPr>
          </a:p>
          <a:p>
            <a:r>
              <a:rPr lang="en-US" dirty="0"/>
              <a:t>- Artificial Neural Network (ANN)</a:t>
            </a:r>
            <a:endParaRPr lang="en-US" dirty="0"/>
          </a:p>
          <a:p>
            <a:r>
              <a:rPr lang="en-US" dirty="0"/>
              <a:t>- Convoluted Neural Network (CNN)</a:t>
            </a:r>
            <a:endParaRPr lang="en-US" dirty="0"/>
          </a:p>
          <a:p>
            <a:pPr marL="285750" indent="-285750">
              <a:buFontTx/>
              <a:buChar char="-"/>
            </a:pPr>
            <a:endParaRPr lang="en-US" dirty="0"/>
          </a:p>
          <a:p>
            <a:endParaRPr lang="en-US" dirty="0"/>
          </a:p>
          <a:p>
            <a:r>
              <a:rPr lang="en-US" dirty="0">
                <a:highlight>
                  <a:srgbClr val="FFFF00"/>
                </a:highlight>
              </a:rPr>
              <a:t>Survival Analysis</a:t>
            </a:r>
            <a:endParaRPr lang="en-US" dirty="0">
              <a:highlight>
                <a:srgbClr val="FFFF00"/>
              </a:highlight>
            </a:endParaRPr>
          </a:p>
          <a:p>
            <a:r>
              <a:rPr lang="en-US" sz="1600" dirty="0"/>
              <a:t>It will generate a probability estimate for each month. </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838200"/>
            <a:ext cx="9144000" cy="1263649"/>
          </a:xfrm>
        </p:spPr>
        <p:txBody>
          <a:bodyPr/>
          <a:lstStyle/>
          <a:p>
            <a:r>
              <a:rPr lang="en-US" dirty="0"/>
              <a:t>Week 1: Machine Learning</a:t>
            </a:r>
            <a:endParaRPr lang="en-US" sz="2000" dirty="0"/>
          </a:p>
        </p:txBody>
      </p:sp>
      <p:sp>
        <p:nvSpPr>
          <p:cNvPr id="3" name="Content Placeholder 2"/>
          <p:cNvSpPr>
            <a:spLocks noGrp="1"/>
          </p:cNvSpPr>
          <p:nvPr>
            <p:ph idx="1"/>
          </p:nvPr>
        </p:nvSpPr>
        <p:spPr>
          <a:xfrm>
            <a:off x="415654" y="2425010"/>
            <a:ext cx="5070745" cy="1787067"/>
          </a:xfrm>
        </p:spPr>
        <p:txBody>
          <a:bodyPr>
            <a:noAutofit/>
          </a:bodyPr>
          <a:lstStyle/>
          <a:p>
            <a:pPr marL="0" marR="0" indent="0">
              <a:lnSpc>
                <a:spcPct val="115000"/>
              </a:lnSpc>
              <a:spcBef>
                <a:spcPts val="0"/>
              </a:spcBef>
              <a:spcAft>
                <a:spcPts val="0"/>
              </a:spcAft>
              <a:buNone/>
            </a:pPr>
            <a:r>
              <a:rPr lang="en-US" sz="2400" dirty="0">
                <a:latin typeface="Calibri" panose="020F0502020204030204" pitchFamily="34" charset="0"/>
                <a:ea typeface="Times New Roman" panose="02020603050405020304" pitchFamily="18" charset="0"/>
              </a:rPr>
              <a:t>Use multiple machine learning methods to build</a:t>
            </a:r>
            <a:endParaRPr lang="en-US" sz="2400" dirty="0">
              <a:latin typeface="Calibri" panose="020F0502020204030204" pitchFamily="34" charset="0"/>
              <a:ea typeface="Times New Roman" panose="02020603050405020304" pitchFamily="18" charset="0"/>
            </a:endParaRPr>
          </a:p>
          <a:p>
            <a:pPr lvl="1">
              <a:lnSpc>
                <a:spcPct val="115000"/>
              </a:lnSpc>
              <a:spcBef>
                <a:spcPts val="0"/>
              </a:spcBef>
              <a:buFontTx/>
              <a:buChar char="-"/>
            </a:pPr>
            <a:r>
              <a:rPr lang="en-US" sz="2200" dirty="0">
                <a:latin typeface="Calibri" panose="020F0502020204030204" pitchFamily="34" charset="0"/>
                <a:ea typeface="Times New Roman" panose="02020603050405020304" pitchFamily="18" charset="0"/>
              </a:rPr>
              <a:t>Mortgage payment default model (which customers are more likely to fail to pay)  </a:t>
            </a:r>
            <a:endParaRPr lang="en-US" sz="2200" dirty="0">
              <a:latin typeface="Calibri" panose="020F0502020204030204" pitchFamily="34" charset="0"/>
              <a:ea typeface="Times New Roman" panose="02020603050405020304" pitchFamily="18" charset="0"/>
            </a:endParaRPr>
          </a:p>
          <a:p>
            <a:pPr lvl="1">
              <a:lnSpc>
                <a:spcPct val="115000"/>
              </a:lnSpc>
              <a:spcBef>
                <a:spcPts val="0"/>
              </a:spcBef>
              <a:buFontTx/>
              <a:buChar char="-"/>
            </a:pPr>
            <a:r>
              <a:rPr lang="en-US" sz="2200" dirty="0">
                <a:latin typeface="Calibri" panose="020F0502020204030204" pitchFamily="34" charset="0"/>
                <a:ea typeface="Times New Roman" panose="02020603050405020304" pitchFamily="18" charset="0"/>
              </a:rPr>
              <a:t>Prepayment model (which customers are more likely to prepay their mortgage</a:t>
            </a:r>
            <a:endParaRPr lang="en-US" sz="2200" dirty="0">
              <a:latin typeface="Calibri" panose="020F0502020204030204" pitchFamily="34" charset="0"/>
              <a:ea typeface="Times New Roman" panose="02020603050405020304" pitchFamily="18" charset="0"/>
            </a:endParaRPr>
          </a:p>
          <a:p>
            <a:pPr marL="457200" lvl="1" indent="0">
              <a:lnSpc>
                <a:spcPct val="115000"/>
              </a:lnSpc>
              <a:spcBef>
                <a:spcPts val="0"/>
              </a:spcBef>
              <a:buNone/>
            </a:pPr>
            <a:endParaRPr lang="en-US" sz="2200" dirty="0">
              <a:latin typeface="Calibri" panose="020F0502020204030204" pitchFamily="34" charset="0"/>
              <a:ea typeface="Times New Roman" panose="02020603050405020304" pitchFamily="18" charset="0"/>
            </a:endParaRPr>
          </a:p>
          <a:p>
            <a:pPr marL="457200" lvl="1" indent="0">
              <a:lnSpc>
                <a:spcPct val="115000"/>
              </a:lnSpc>
              <a:spcBef>
                <a:spcPts val="0"/>
              </a:spcBef>
              <a:buNone/>
            </a:pPr>
            <a:endParaRPr lang="en-US" sz="2200" dirty="0">
              <a:latin typeface="Calibri" panose="020F0502020204030204" pitchFamily="34" charset="0"/>
              <a:ea typeface="Times New Roman" panose="02020603050405020304" pitchFamily="18" charset="0"/>
            </a:endParaRPr>
          </a:p>
        </p:txBody>
      </p:sp>
      <p:sp>
        <p:nvSpPr>
          <p:cNvPr id="11" name="TextBox 10"/>
          <p:cNvSpPr txBox="1"/>
          <p:nvPr/>
        </p:nvSpPr>
        <p:spPr>
          <a:xfrm>
            <a:off x="6472710" y="3467098"/>
            <a:ext cx="5194570" cy="2303451"/>
          </a:xfrm>
          <a:prstGeom prst="rect">
            <a:avLst/>
          </a:prstGeom>
          <a:noFill/>
        </p:spPr>
        <p:txBody>
          <a:bodyPr wrap="square" rtlCol="0">
            <a:spAutoFit/>
          </a:bodyPr>
          <a:lstStyle/>
          <a:p>
            <a:pPr marL="57150" indent="0">
              <a:lnSpc>
                <a:spcPct val="115000"/>
              </a:lnSpc>
              <a:spcBef>
                <a:spcPts val="0"/>
              </a:spcBef>
              <a:buNone/>
            </a:pPr>
            <a:r>
              <a:rPr lang="en-US" sz="1800" dirty="0">
                <a:effectLst/>
                <a:latin typeface="Calibri" panose="020F0502020204030204" pitchFamily="34" charset="0"/>
                <a:ea typeface="Times New Roman" panose="02020603050405020304" pitchFamily="18" charset="0"/>
              </a:rPr>
              <a:t>Prepayment:</a:t>
            </a:r>
            <a:endParaRPr lang="en-US" sz="1800" dirty="0">
              <a:effectLst/>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Involuntary prepayment</a:t>
            </a:r>
            <a:endParaRPr lang="en-US" sz="1800" dirty="0">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A homeowner fails to make payment for 		consecutive 6 months.</a:t>
            </a:r>
            <a:endParaRPr lang="en-US" sz="1800" dirty="0">
              <a:effectLst/>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Voluntary prepayment </a:t>
            </a:r>
            <a:endParaRPr lang="en-US" sz="1800" dirty="0">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A homeowner sells his/her house.</a:t>
            </a:r>
            <a:endParaRPr lang="en-US" sz="1800" dirty="0">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A homeowner refinances his/her house</a:t>
            </a:r>
            <a:endParaRPr lang="en-US" sz="1800" dirty="0">
              <a:latin typeface="Calibri" panose="020F0502020204030204" pitchFamily="34" charset="0"/>
              <a:ea typeface="Times New Roman" panose="02020603050405020304" pitchFamily="18" charset="0"/>
            </a:endParaRPr>
          </a:p>
        </p:txBody>
      </p:sp>
      <p:sp>
        <p:nvSpPr>
          <p:cNvPr id="12" name="Arrow: Left 11"/>
          <p:cNvSpPr/>
          <p:nvPr/>
        </p:nvSpPr>
        <p:spPr>
          <a:xfrm>
            <a:off x="5758773" y="3856138"/>
            <a:ext cx="1024615" cy="3202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 12"/>
          <p:cNvSpPr/>
          <p:nvPr/>
        </p:nvSpPr>
        <p:spPr>
          <a:xfrm>
            <a:off x="5784713" y="4813344"/>
            <a:ext cx="1024615" cy="3202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31321" y="6019800"/>
            <a:ext cx="11343736" cy="584775"/>
          </a:xfrm>
          <a:prstGeom prst="rect">
            <a:avLst/>
          </a:prstGeom>
          <a:noFill/>
        </p:spPr>
        <p:txBody>
          <a:bodyPr wrap="square" rtlCol="0">
            <a:spAutoFit/>
          </a:bodyPr>
          <a:lstStyle/>
          <a:p>
            <a:r>
              <a:rPr lang="en-US" sz="1600" i="1" dirty="0"/>
              <a:t>Skills gained in this exercise can be applied to such tasks as marketing campaign response modeling and fraud detection.  </a:t>
            </a:r>
            <a:endParaRPr lang="en-US" sz="16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improving machine learning models</a:t>
            </a:r>
            <a:endParaRPr lang="en-US" dirty="0"/>
          </a:p>
        </p:txBody>
      </p:sp>
      <p:sp>
        <p:nvSpPr>
          <p:cNvPr id="3" name="TextBox 2"/>
          <p:cNvSpPr txBox="1"/>
          <p:nvPr/>
        </p:nvSpPr>
        <p:spPr>
          <a:xfrm>
            <a:off x="1052423" y="2769079"/>
            <a:ext cx="10524226" cy="1477328"/>
          </a:xfrm>
          <a:prstGeom prst="rect">
            <a:avLst/>
          </a:prstGeom>
          <a:noFill/>
        </p:spPr>
        <p:txBody>
          <a:bodyPr wrap="square" rtlCol="0">
            <a:spAutoFit/>
          </a:bodyPr>
          <a:lstStyle/>
          <a:p>
            <a:pPr marL="285750" indent="-285750">
              <a:buFontTx/>
              <a:buChar char="-"/>
            </a:pPr>
            <a:r>
              <a:rPr lang="en-US" dirty="0"/>
              <a:t>Use a different set of predictors for prepayment than that for payment default because the two outcomes could be driven by different factors. </a:t>
            </a:r>
            <a:endParaRPr lang="en-US" dirty="0"/>
          </a:p>
          <a:p>
            <a:pPr marL="285750" indent="-285750">
              <a:buFontTx/>
              <a:buChar char="-"/>
            </a:pPr>
            <a:r>
              <a:rPr lang="en-US" dirty="0"/>
              <a:t>For each ML algorithms, choose a different set of predictors.  However, this will increase the complexity of the codes as you need to customize the  evaluation function for each algorithm.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838200"/>
            <a:ext cx="9144000" cy="1263649"/>
          </a:xfrm>
        </p:spPr>
        <p:txBody>
          <a:bodyPr/>
          <a:lstStyle/>
          <a:p>
            <a:r>
              <a:rPr lang="en-US" dirty="0"/>
              <a:t>Week 2: Logistic regression </a:t>
            </a:r>
            <a:br>
              <a:rPr lang="en-US" dirty="0"/>
            </a:br>
            <a:r>
              <a:rPr lang="en-US" dirty="0"/>
              <a:t>				 K-means clustering</a:t>
            </a:r>
            <a:endParaRPr lang="en-US" sz="2000" dirty="0"/>
          </a:p>
        </p:txBody>
      </p:sp>
      <p:sp>
        <p:nvSpPr>
          <p:cNvPr id="3" name="Content Placeholder 2"/>
          <p:cNvSpPr>
            <a:spLocks noGrp="1"/>
          </p:cNvSpPr>
          <p:nvPr>
            <p:ph idx="1"/>
          </p:nvPr>
        </p:nvSpPr>
        <p:spPr>
          <a:xfrm>
            <a:off x="415654" y="2425010"/>
            <a:ext cx="11290391" cy="1787067"/>
          </a:xfrm>
        </p:spPr>
        <p:txBody>
          <a:bodyPr>
            <a:noAutofit/>
          </a:bodyPr>
          <a:lstStyle/>
          <a:p>
            <a:pPr marL="457200" lvl="1" indent="0">
              <a:lnSpc>
                <a:spcPct val="115000"/>
              </a:lnSpc>
              <a:spcBef>
                <a:spcPts val="0"/>
              </a:spcBef>
              <a:buNone/>
            </a:pPr>
            <a:endParaRPr lang="en-US" sz="2200" dirty="0">
              <a:latin typeface="Calibri" panose="020F0502020204030204" pitchFamily="34" charset="0"/>
              <a:ea typeface="Times New Roman" panose="02020603050405020304" pitchFamily="18" charset="0"/>
            </a:endParaRPr>
          </a:p>
          <a:p>
            <a:pPr marL="457200" lvl="1" indent="0">
              <a:lnSpc>
                <a:spcPct val="115000"/>
              </a:lnSpc>
              <a:spcBef>
                <a:spcPts val="0"/>
              </a:spcBef>
              <a:buNone/>
            </a:pPr>
            <a:endParaRPr lang="en-US" sz="2200" dirty="0">
              <a:latin typeface="Calibri" panose="020F0502020204030204" pitchFamily="34" charset="0"/>
              <a:ea typeface="Times New Roman" panose="02020603050405020304" pitchFamily="18" charset="0"/>
            </a:endParaRPr>
          </a:p>
        </p:txBody>
      </p:sp>
      <p:sp>
        <p:nvSpPr>
          <p:cNvPr id="4" name="TextBox 3"/>
          <p:cNvSpPr txBox="1"/>
          <p:nvPr/>
        </p:nvSpPr>
        <p:spPr>
          <a:xfrm>
            <a:off x="485955" y="2425010"/>
            <a:ext cx="11205713" cy="4001095"/>
          </a:xfrm>
          <a:prstGeom prst="rect">
            <a:avLst/>
          </a:prstGeom>
          <a:noFill/>
        </p:spPr>
        <p:txBody>
          <a:bodyPr wrap="square" rtlCol="0">
            <a:spAutoFit/>
          </a:bodyPr>
          <a:lstStyle/>
          <a:p>
            <a:pPr marL="285750" indent="-285750">
              <a:buFont typeface="Wingdings" panose="05000000000000000000" pitchFamily="2" charset="2"/>
              <a:buChar char="§"/>
            </a:pPr>
            <a:r>
              <a:rPr lang="en-US" dirty="0"/>
              <a:t> Logistic regression for an underwriting model</a:t>
            </a:r>
            <a:endParaRPr lang="en-US" dirty="0"/>
          </a:p>
          <a:p>
            <a:r>
              <a:rPr lang="en-US" sz="800" dirty="0"/>
              <a:t>      </a:t>
            </a:r>
            <a:endParaRPr lang="en-US" sz="800" dirty="0"/>
          </a:p>
          <a:p>
            <a:r>
              <a:rPr lang="en-US" sz="1600" dirty="0"/>
              <a:t>       This is the most important skill for risk management/control in almost all companies that issues credit card    </a:t>
            </a:r>
            <a:endParaRPr lang="en-US" sz="1600" dirty="0"/>
          </a:p>
          <a:p>
            <a:r>
              <a:rPr lang="en-US" sz="1600" dirty="0"/>
              <a:t>       or various kinds of loans (student loans, car loans, personal loans and mortgages, etc.)</a:t>
            </a:r>
            <a:endParaRPr lang="en-US" sz="1600" dirty="0"/>
          </a:p>
          <a:p>
            <a:r>
              <a:rPr lang="en-US" sz="800" dirty="0"/>
              <a:t> </a:t>
            </a:r>
            <a:endParaRPr lang="en-US" sz="800" dirty="0"/>
          </a:p>
          <a:p>
            <a:r>
              <a:rPr lang="en-US" sz="1600" dirty="0"/>
              <a:t>       Underwriting: decline of approval of a loan/credit application</a:t>
            </a:r>
            <a:endParaRPr lang="en-US" sz="1600" dirty="0"/>
          </a:p>
          <a:p>
            <a:r>
              <a:rPr lang="en-US" sz="800" dirty="0"/>
              <a:t> 	</a:t>
            </a:r>
            <a:endParaRPr lang="en-US" sz="800" dirty="0"/>
          </a:p>
          <a:p>
            <a:r>
              <a:rPr lang="en-US" sz="1600" dirty="0"/>
              <a:t>       May machine learning algorithms perform better than logistic regression.  Why still logistic regression?</a:t>
            </a:r>
            <a:endParaRPr lang="en-US" sz="1600" dirty="0"/>
          </a:p>
          <a:p>
            <a:r>
              <a:rPr lang="en-US" sz="1600" dirty="0"/>
              <a:t>	- Most machine learning methods generate black-box algorithms that are explainable, but logistic 	regression can explain 	which factors causes the outcome and to what degree.  In order to meet audit or 	compliance requirements, many models need to offer the contributing factors to an outcome of interest.</a:t>
            </a:r>
            <a:endParaRPr lang="en-US" sz="1600" dirty="0"/>
          </a:p>
          <a:p>
            <a:r>
              <a:rPr lang="en-US" sz="1600" dirty="0"/>
              <a:t>	- Underwriting in the US are subject to laws to fair lending to prevent discrimination.  A company needs to 	provide reasons when declining a loan/credit applications.</a:t>
            </a:r>
            <a:endParaRPr lang="en-US" sz="1600" dirty="0"/>
          </a:p>
          <a:p>
            <a:pPr marL="285750" indent="-285750">
              <a:buFont typeface="Wingdings" panose="05000000000000000000" pitchFamily="2" charset="2"/>
              <a:buChar char="§"/>
            </a:pPr>
            <a:r>
              <a:rPr lang="en-US" dirty="0"/>
              <a:t>K-means clustering to segment customers. </a:t>
            </a:r>
            <a:endParaRPr lang="en-US" dirty="0"/>
          </a:p>
          <a:p>
            <a:endParaRPr lang="en-US" dirty="0"/>
          </a:p>
          <a:p>
            <a:r>
              <a:rPr lang="en-US" sz="1600" i="1" dirty="0"/>
              <a:t>Skills gained in this exercise can be applied to such modeling tasks as marketing campaign response models and fraud detection. </a:t>
            </a:r>
            <a:endParaRPr lang="en-US" sz="16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838200"/>
            <a:ext cx="9144000" cy="1263649"/>
          </a:xfrm>
        </p:spPr>
        <p:txBody>
          <a:bodyPr/>
          <a:lstStyle/>
          <a:p>
            <a:r>
              <a:rPr lang="en-US" dirty="0"/>
              <a:t>Week 3: Deep learning</a:t>
            </a:r>
            <a:endParaRPr lang="en-US" dirty="0"/>
          </a:p>
        </p:txBody>
      </p:sp>
      <p:sp>
        <p:nvSpPr>
          <p:cNvPr id="3" name="Content Placeholder 2"/>
          <p:cNvSpPr>
            <a:spLocks noGrp="1"/>
          </p:cNvSpPr>
          <p:nvPr>
            <p:ph idx="1"/>
          </p:nvPr>
        </p:nvSpPr>
        <p:spPr>
          <a:xfrm>
            <a:off x="415654" y="2425010"/>
            <a:ext cx="5070745" cy="1787067"/>
          </a:xfrm>
        </p:spPr>
        <p:txBody>
          <a:bodyPr>
            <a:noAutofit/>
          </a:bodyPr>
          <a:lstStyle/>
          <a:p>
            <a:pPr marL="0" marR="0" indent="0">
              <a:lnSpc>
                <a:spcPct val="115000"/>
              </a:lnSpc>
              <a:spcBef>
                <a:spcPts val="0"/>
              </a:spcBef>
              <a:spcAft>
                <a:spcPts val="0"/>
              </a:spcAft>
              <a:buNone/>
            </a:pPr>
            <a:r>
              <a:rPr lang="en-US" sz="2400" dirty="0">
                <a:latin typeface="Calibri" panose="020F0502020204030204" pitchFamily="34" charset="0"/>
                <a:ea typeface="Times New Roman" panose="02020603050405020304" pitchFamily="18" charset="0"/>
              </a:rPr>
              <a:t>Use Artificial Neural Network (ANN) &amp; Convoluted Neural Network (CNN) to build</a:t>
            </a:r>
            <a:endParaRPr lang="en-US" sz="2400" dirty="0">
              <a:latin typeface="Calibri" panose="020F0502020204030204" pitchFamily="34" charset="0"/>
              <a:ea typeface="Times New Roman" panose="02020603050405020304" pitchFamily="18" charset="0"/>
            </a:endParaRPr>
          </a:p>
          <a:p>
            <a:pPr lvl="1">
              <a:lnSpc>
                <a:spcPct val="115000"/>
              </a:lnSpc>
              <a:spcBef>
                <a:spcPts val="0"/>
              </a:spcBef>
              <a:buFontTx/>
              <a:buChar char="-"/>
            </a:pPr>
            <a:r>
              <a:rPr lang="en-US" sz="2200" dirty="0">
                <a:latin typeface="Calibri" panose="020F0502020204030204" pitchFamily="34" charset="0"/>
                <a:ea typeface="Times New Roman" panose="02020603050405020304" pitchFamily="18" charset="0"/>
              </a:rPr>
              <a:t>Mortgage default model (which customers are more likely to fail to pay)</a:t>
            </a:r>
            <a:endParaRPr lang="en-US" sz="2200" dirty="0">
              <a:latin typeface="Calibri" panose="020F0502020204030204" pitchFamily="34" charset="0"/>
              <a:ea typeface="Times New Roman" panose="02020603050405020304" pitchFamily="18" charset="0"/>
            </a:endParaRPr>
          </a:p>
          <a:p>
            <a:pPr lvl="1">
              <a:lnSpc>
                <a:spcPct val="115000"/>
              </a:lnSpc>
              <a:spcBef>
                <a:spcPts val="0"/>
              </a:spcBef>
              <a:buFontTx/>
              <a:buChar char="-"/>
            </a:pPr>
            <a:r>
              <a:rPr lang="en-US" sz="2200" dirty="0">
                <a:latin typeface="Calibri" panose="020F0502020204030204" pitchFamily="34" charset="0"/>
                <a:ea typeface="Times New Roman" panose="02020603050405020304" pitchFamily="18" charset="0"/>
              </a:rPr>
              <a:t>Prepayment model (which customers are more likely to prepay their mortgage</a:t>
            </a:r>
            <a:endParaRPr lang="en-US" sz="2200" dirty="0">
              <a:latin typeface="Calibri" panose="020F0502020204030204" pitchFamily="34" charset="0"/>
              <a:ea typeface="Times New Roman" panose="02020603050405020304" pitchFamily="18" charset="0"/>
            </a:endParaRPr>
          </a:p>
          <a:p>
            <a:pPr marL="457200" lvl="1" indent="0">
              <a:lnSpc>
                <a:spcPct val="115000"/>
              </a:lnSpc>
              <a:spcBef>
                <a:spcPts val="0"/>
              </a:spcBef>
              <a:buNone/>
            </a:pPr>
            <a:endParaRPr lang="en-US" sz="2200" dirty="0">
              <a:latin typeface="Calibri" panose="020F0502020204030204" pitchFamily="34" charset="0"/>
              <a:ea typeface="Times New Roman" panose="02020603050405020304" pitchFamily="18" charset="0"/>
            </a:endParaRPr>
          </a:p>
          <a:p>
            <a:pPr marL="457200" lvl="1" indent="0">
              <a:lnSpc>
                <a:spcPct val="115000"/>
              </a:lnSpc>
              <a:spcBef>
                <a:spcPts val="0"/>
              </a:spcBef>
              <a:buNone/>
            </a:pPr>
            <a:endParaRPr lang="en-US" sz="2200" dirty="0">
              <a:latin typeface="Calibri" panose="020F0502020204030204" pitchFamily="34" charset="0"/>
              <a:ea typeface="Times New Roman" panose="02020603050405020304" pitchFamily="18" charset="0"/>
            </a:endParaRPr>
          </a:p>
        </p:txBody>
      </p:sp>
      <p:sp>
        <p:nvSpPr>
          <p:cNvPr id="11" name="TextBox 10"/>
          <p:cNvSpPr txBox="1"/>
          <p:nvPr/>
        </p:nvSpPr>
        <p:spPr>
          <a:xfrm>
            <a:off x="6472710" y="3467098"/>
            <a:ext cx="5194570" cy="2303451"/>
          </a:xfrm>
          <a:prstGeom prst="rect">
            <a:avLst/>
          </a:prstGeom>
          <a:noFill/>
        </p:spPr>
        <p:txBody>
          <a:bodyPr wrap="square" rtlCol="0">
            <a:spAutoFit/>
          </a:bodyPr>
          <a:lstStyle/>
          <a:p>
            <a:pPr marL="57150" indent="0">
              <a:lnSpc>
                <a:spcPct val="115000"/>
              </a:lnSpc>
              <a:spcBef>
                <a:spcPts val="0"/>
              </a:spcBef>
              <a:buNone/>
            </a:pPr>
            <a:r>
              <a:rPr lang="en-US" sz="1800" dirty="0">
                <a:effectLst/>
                <a:latin typeface="Calibri" panose="020F0502020204030204" pitchFamily="34" charset="0"/>
                <a:ea typeface="Times New Roman" panose="02020603050405020304" pitchFamily="18" charset="0"/>
              </a:rPr>
              <a:t>Prepayment:</a:t>
            </a:r>
            <a:endParaRPr lang="en-US" sz="1800" dirty="0">
              <a:effectLst/>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Involuntary prepayment</a:t>
            </a:r>
            <a:endParaRPr lang="en-US" sz="1800" dirty="0">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A homeowner fails to make payment for 		consecutive 6 months.</a:t>
            </a:r>
            <a:endParaRPr lang="en-US" sz="1800" dirty="0">
              <a:effectLst/>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Voluntary prepayment </a:t>
            </a:r>
            <a:endParaRPr lang="en-US" sz="1800" dirty="0">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A homeowner sells his/her house.</a:t>
            </a:r>
            <a:endParaRPr lang="en-US" sz="1800" dirty="0">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A homeowner refinances his/her house</a:t>
            </a:r>
            <a:endParaRPr lang="en-US" sz="1800" dirty="0">
              <a:latin typeface="Calibri" panose="020F0502020204030204" pitchFamily="34" charset="0"/>
              <a:ea typeface="Times New Roman" panose="02020603050405020304" pitchFamily="18" charset="0"/>
            </a:endParaRPr>
          </a:p>
        </p:txBody>
      </p:sp>
      <p:sp>
        <p:nvSpPr>
          <p:cNvPr id="12" name="Arrow: Left 11"/>
          <p:cNvSpPr/>
          <p:nvPr/>
        </p:nvSpPr>
        <p:spPr>
          <a:xfrm>
            <a:off x="5758773" y="3856138"/>
            <a:ext cx="1024615" cy="3202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 12"/>
          <p:cNvSpPr/>
          <p:nvPr/>
        </p:nvSpPr>
        <p:spPr>
          <a:xfrm>
            <a:off x="5784713" y="4813344"/>
            <a:ext cx="1024615" cy="3202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31321" y="6019800"/>
            <a:ext cx="11343736" cy="584775"/>
          </a:xfrm>
          <a:prstGeom prst="rect">
            <a:avLst/>
          </a:prstGeom>
          <a:noFill/>
        </p:spPr>
        <p:txBody>
          <a:bodyPr wrap="square" rtlCol="0">
            <a:spAutoFit/>
          </a:bodyPr>
          <a:lstStyle/>
          <a:p>
            <a:r>
              <a:rPr lang="en-US" sz="1600" i="1" dirty="0"/>
              <a:t>Skills gained in this exercise can be applied to such tasks as marketing campaign response modeling and fraud detection.  </a:t>
            </a:r>
            <a:endParaRPr lang="en-US" sz="16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838200"/>
            <a:ext cx="9144000" cy="1263649"/>
          </a:xfrm>
        </p:spPr>
        <p:txBody>
          <a:bodyPr/>
          <a:lstStyle/>
          <a:p>
            <a:r>
              <a:rPr lang="en-US" dirty="0"/>
              <a:t>Week 4: Survival Analysis</a:t>
            </a:r>
            <a:br>
              <a:rPr lang="en-US" dirty="0"/>
            </a:br>
            <a:r>
              <a:rPr lang="en-US" sz="2000" dirty="0"/>
              <a:t>					- Kaplan Meier Curve</a:t>
            </a:r>
            <a:br>
              <a:rPr lang="en-US" sz="2000" dirty="0"/>
            </a:br>
            <a:r>
              <a:rPr lang="en-US" sz="2000" dirty="0"/>
              <a:t>					- Cox Proportional Hazards Model</a:t>
            </a:r>
            <a:endParaRPr lang="en-US" sz="2000" dirty="0"/>
          </a:p>
        </p:txBody>
      </p:sp>
      <p:sp>
        <p:nvSpPr>
          <p:cNvPr id="3" name="Content Placeholder 2"/>
          <p:cNvSpPr>
            <a:spLocks noGrp="1"/>
          </p:cNvSpPr>
          <p:nvPr>
            <p:ph idx="1"/>
          </p:nvPr>
        </p:nvSpPr>
        <p:spPr>
          <a:xfrm>
            <a:off x="415654" y="2425010"/>
            <a:ext cx="5070745" cy="1787067"/>
          </a:xfrm>
        </p:spPr>
        <p:txBody>
          <a:bodyPr>
            <a:noAutofit/>
          </a:bodyPr>
          <a:lstStyle/>
          <a:p>
            <a:pPr marL="0" marR="0" indent="0">
              <a:lnSpc>
                <a:spcPct val="115000"/>
              </a:lnSpc>
              <a:spcBef>
                <a:spcPts val="0"/>
              </a:spcBef>
              <a:spcAft>
                <a:spcPts val="0"/>
              </a:spcAft>
              <a:buNone/>
            </a:pPr>
            <a:r>
              <a:rPr lang="en-US" sz="2400" dirty="0">
                <a:latin typeface="Calibri" panose="020F0502020204030204" pitchFamily="34" charset="0"/>
                <a:ea typeface="Times New Roman" panose="02020603050405020304" pitchFamily="18" charset="0"/>
              </a:rPr>
              <a:t>Use Survival Analysis to approach</a:t>
            </a:r>
            <a:endParaRPr lang="en-US" sz="2400" dirty="0">
              <a:latin typeface="Calibri" panose="020F0502020204030204" pitchFamily="34" charset="0"/>
              <a:ea typeface="Times New Roman" panose="02020603050405020304" pitchFamily="18" charset="0"/>
            </a:endParaRPr>
          </a:p>
          <a:p>
            <a:pPr lvl="1">
              <a:lnSpc>
                <a:spcPct val="115000"/>
              </a:lnSpc>
              <a:spcBef>
                <a:spcPts val="0"/>
              </a:spcBef>
              <a:buFontTx/>
              <a:buChar char="-"/>
            </a:pPr>
            <a:r>
              <a:rPr lang="en-US" sz="2200" dirty="0">
                <a:latin typeface="Calibri" panose="020F0502020204030204" pitchFamily="34" charset="0"/>
                <a:ea typeface="Times New Roman" panose="02020603050405020304" pitchFamily="18" charset="0"/>
              </a:rPr>
              <a:t>Mortgage default (which customers are more likely to fail to pay)</a:t>
            </a:r>
            <a:endParaRPr lang="en-US" sz="2200" dirty="0">
              <a:latin typeface="Calibri" panose="020F0502020204030204" pitchFamily="34" charset="0"/>
              <a:ea typeface="Times New Roman" panose="02020603050405020304" pitchFamily="18" charset="0"/>
            </a:endParaRPr>
          </a:p>
          <a:p>
            <a:pPr lvl="1">
              <a:lnSpc>
                <a:spcPct val="115000"/>
              </a:lnSpc>
              <a:spcBef>
                <a:spcPts val="0"/>
              </a:spcBef>
              <a:buFontTx/>
              <a:buChar char="-"/>
            </a:pPr>
            <a:r>
              <a:rPr lang="en-US" sz="2200" dirty="0">
                <a:latin typeface="Calibri" panose="020F0502020204030204" pitchFamily="34" charset="0"/>
                <a:ea typeface="Times New Roman" panose="02020603050405020304" pitchFamily="18" charset="0"/>
              </a:rPr>
              <a:t>Prepayment (which customers are more likely to prepay their mortgage</a:t>
            </a:r>
            <a:endParaRPr lang="en-US" sz="2200" dirty="0">
              <a:latin typeface="Calibri" panose="020F0502020204030204" pitchFamily="34" charset="0"/>
              <a:ea typeface="Times New Roman" panose="02020603050405020304" pitchFamily="18" charset="0"/>
            </a:endParaRPr>
          </a:p>
          <a:p>
            <a:pPr marL="457200" lvl="1" indent="0">
              <a:lnSpc>
                <a:spcPct val="115000"/>
              </a:lnSpc>
              <a:spcBef>
                <a:spcPts val="0"/>
              </a:spcBef>
              <a:buNone/>
            </a:pPr>
            <a:endParaRPr lang="en-US" sz="2200" dirty="0">
              <a:latin typeface="Calibri" panose="020F0502020204030204" pitchFamily="34" charset="0"/>
              <a:ea typeface="Times New Roman" panose="02020603050405020304" pitchFamily="18" charset="0"/>
            </a:endParaRPr>
          </a:p>
          <a:p>
            <a:pPr marL="457200" lvl="1" indent="0">
              <a:lnSpc>
                <a:spcPct val="115000"/>
              </a:lnSpc>
              <a:spcBef>
                <a:spcPts val="0"/>
              </a:spcBef>
              <a:buNone/>
            </a:pPr>
            <a:endParaRPr lang="en-US" sz="2200" dirty="0">
              <a:latin typeface="Calibri" panose="020F0502020204030204" pitchFamily="34" charset="0"/>
              <a:ea typeface="Times New Roman" panose="02020603050405020304" pitchFamily="18" charset="0"/>
            </a:endParaRPr>
          </a:p>
        </p:txBody>
      </p:sp>
      <p:sp>
        <p:nvSpPr>
          <p:cNvPr id="11" name="TextBox 10"/>
          <p:cNvSpPr txBox="1"/>
          <p:nvPr/>
        </p:nvSpPr>
        <p:spPr>
          <a:xfrm>
            <a:off x="6271080" y="2669993"/>
            <a:ext cx="5194570" cy="2303451"/>
          </a:xfrm>
          <a:prstGeom prst="rect">
            <a:avLst/>
          </a:prstGeom>
          <a:noFill/>
        </p:spPr>
        <p:txBody>
          <a:bodyPr wrap="square" rtlCol="0">
            <a:spAutoFit/>
          </a:bodyPr>
          <a:lstStyle/>
          <a:p>
            <a:pPr marL="57150" indent="0">
              <a:lnSpc>
                <a:spcPct val="115000"/>
              </a:lnSpc>
              <a:spcBef>
                <a:spcPts val="0"/>
              </a:spcBef>
              <a:buNone/>
            </a:pPr>
            <a:r>
              <a:rPr lang="en-US" sz="1800" dirty="0">
                <a:effectLst/>
                <a:latin typeface="Calibri" panose="020F0502020204030204" pitchFamily="34" charset="0"/>
                <a:ea typeface="Times New Roman" panose="02020603050405020304" pitchFamily="18" charset="0"/>
              </a:rPr>
              <a:t>Prepayment:</a:t>
            </a:r>
            <a:endParaRPr lang="en-US" sz="1800" dirty="0">
              <a:effectLst/>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Involuntary prepayment</a:t>
            </a:r>
            <a:endParaRPr lang="en-US" sz="1800" dirty="0">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A homeowner fails to make payment for 		consecutive 6 months.</a:t>
            </a:r>
            <a:endParaRPr lang="en-US" sz="1800" dirty="0">
              <a:effectLst/>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Voluntary prepayment </a:t>
            </a:r>
            <a:endParaRPr lang="en-US" sz="1800" dirty="0">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A homeowner sells his/her house.</a:t>
            </a:r>
            <a:endParaRPr lang="en-US" sz="1800" dirty="0">
              <a:latin typeface="Calibri" panose="020F0502020204030204" pitchFamily="34" charset="0"/>
              <a:ea typeface="Times New Roman" panose="02020603050405020304" pitchFamily="18" charset="0"/>
            </a:endParaRPr>
          </a:p>
          <a:p>
            <a:pPr marL="57150" indent="0">
              <a:lnSpc>
                <a:spcPct val="115000"/>
              </a:lnSpc>
              <a:spcBef>
                <a:spcPts val="0"/>
              </a:spcBef>
              <a:buNone/>
            </a:pPr>
            <a:r>
              <a:rPr lang="en-US" sz="1800" dirty="0">
                <a:latin typeface="Calibri" panose="020F0502020204030204" pitchFamily="34" charset="0"/>
                <a:ea typeface="Times New Roman" panose="02020603050405020304" pitchFamily="18" charset="0"/>
              </a:rPr>
              <a:t>		- A homeowner refinances his/her house</a:t>
            </a:r>
            <a:endParaRPr lang="en-US" sz="1800" dirty="0">
              <a:latin typeface="Calibri" panose="020F0502020204030204" pitchFamily="34" charset="0"/>
              <a:ea typeface="Times New Roman" panose="02020603050405020304" pitchFamily="18" charset="0"/>
            </a:endParaRPr>
          </a:p>
        </p:txBody>
      </p:sp>
      <p:sp>
        <p:nvSpPr>
          <p:cNvPr id="12" name="Arrow: Left 11"/>
          <p:cNvSpPr/>
          <p:nvPr/>
        </p:nvSpPr>
        <p:spPr>
          <a:xfrm>
            <a:off x="5466122" y="3297495"/>
            <a:ext cx="1024615" cy="3202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 12"/>
          <p:cNvSpPr/>
          <p:nvPr/>
        </p:nvSpPr>
        <p:spPr>
          <a:xfrm>
            <a:off x="5466121" y="4375137"/>
            <a:ext cx="1024615" cy="3202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4132" y="5203034"/>
            <a:ext cx="11343736" cy="830997"/>
          </a:xfrm>
          <a:prstGeom prst="rect">
            <a:avLst/>
          </a:prstGeom>
          <a:noFill/>
        </p:spPr>
        <p:txBody>
          <a:bodyPr wrap="square" rtlCol="0">
            <a:spAutoFit/>
          </a:bodyPr>
          <a:lstStyle/>
          <a:p>
            <a:pPr marL="285750" indent="-285750">
              <a:buFontTx/>
              <a:buChar char="-"/>
            </a:pPr>
            <a:r>
              <a:rPr lang="en-US" sz="1600" i="1" dirty="0"/>
              <a:t>Survival analysis not only gives the probability estimate of the event of interest along different periods in time, e.g., by month. </a:t>
            </a:r>
            <a:endParaRPr lang="en-US" sz="1600" i="1" dirty="0"/>
          </a:p>
          <a:p>
            <a:pPr marL="285750" indent="-285750">
              <a:buFontTx/>
              <a:buChar char="-"/>
            </a:pPr>
            <a:r>
              <a:rPr lang="en-US" sz="1600" i="1" dirty="0"/>
              <a:t>It can be applied to any time-of-life analysis such as attrition analysis, time-to-failure modeling, etc. </a:t>
            </a:r>
            <a:endParaRPr lang="en-US" sz="1600" i="1" dirty="0"/>
          </a:p>
        </p:txBody>
      </p:sp>
      <p:pic>
        <p:nvPicPr>
          <p:cNvPr id="7" name="Audio 6">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1430000" y="60960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73850"/>
    </mc:Choice>
    <mc:Fallback>
      <p:transition spd="slow" advTm="738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6881</Words>
  <Application>WPS Presentation</Application>
  <PresentationFormat>Widescreen</PresentationFormat>
  <Paragraphs>220</Paragraphs>
  <Slides>13</Slides>
  <Notes>0</Notes>
  <HiddenSlides>0</HiddenSlides>
  <MMClips>4</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Wingdings 3</vt:lpstr>
      <vt:lpstr>Arial</vt:lpstr>
      <vt:lpstr>Calibri</vt:lpstr>
      <vt:lpstr>Times New Roman</vt:lpstr>
      <vt:lpstr>Century Gothic</vt:lpstr>
      <vt:lpstr>Microsoft YaHei</vt:lpstr>
      <vt:lpstr>Arial Unicode MS</vt:lpstr>
      <vt:lpstr>Ion Boardroom</vt:lpstr>
      <vt:lpstr>Python &amp; Data Science Training Project 5 – Mortgage Default Model &amp; Mortgage Prepayment Model</vt:lpstr>
      <vt:lpstr>Contents </vt:lpstr>
      <vt:lpstr>I. Link to the file for the project</vt:lpstr>
      <vt:lpstr>II. What we are going to learn from this project </vt:lpstr>
      <vt:lpstr>Week 1: Machine Learning</vt:lpstr>
      <vt:lpstr>Suggestions for improving machine learning models</vt:lpstr>
      <vt:lpstr>Week 2: Logistic regression  				 K-means clustering</vt:lpstr>
      <vt:lpstr>Week 3: Deep learning</vt:lpstr>
      <vt:lpstr>Week 4: Survival Analysis 					- Kaplan Meier Curve 					- Cox Proportional Hazards Model</vt:lpstr>
      <vt:lpstr>III. The problem of overfitting Let’s start with a not-so-good analogy : What are the typical physical traits of East Asians and Southeast Asians?</vt:lpstr>
      <vt:lpstr>Diagnosis of overfitting</vt:lpstr>
      <vt:lpstr>III. Experimental design for building a predictive model </vt:lpstr>
      <vt:lpstr>IV. Key knowledge not covered but  you need to gain for building a classification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&amp; Data Science Training Project 1 – EV Adoption Analysis</dc:title>
  <dc:creator>Zhixiao Lin</dc:creator>
  <cp:lastModifiedBy>jjia</cp:lastModifiedBy>
  <cp:revision>60</cp:revision>
  <dcterms:created xsi:type="dcterms:W3CDTF">2022-12-13T18:55:00Z</dcterms:created>
  <dcterms:modified xsi:type="dcterms:W3CDTF">2023-01-15T00:29:58Z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65D9C3200AD846BAA50EA9BFBF05F936</vt:lpwstr>
  </property>
  <property fmtid="{D5CDD505-2E9C-101B-9397-08002B2CF9AE}" pid="3" name="KSOProductBuildVer">
    <vt:lpwstr>1033-11.2.0.11417</vt:lpwstr>
  </property>
</Properties>
</file>