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9" r:id="rId4"/>
    <p:sldId id="270" r:id="rId5"/>
    <p:sldId id="271" r:id="rId6"/>
    <p:sldId id="262" r:id="rId7"/>
    <p:sldId id="259" r:id="rId8"/>
    <p:sldId id="260" r:id="rId9"/>
    <p:sldId id="261" r:id="rId10"/>
    <p:sldId id="276" r:id="rId11"/>
    <p:sldId id="277" r:id="rId12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1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4D57BDD-E64A-4D27-8978-82FFCA18A12C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4D57BDD-E64A-4D27-8978-82FFCA18A12C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4D57BDD-E64A-4D27-8978-82FFCA18A12C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1drv.ms/u/s!Amfo1lixPzv-j3d8Ft7z2lWyGMwq?e=vChMsW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4196" y="1062038"/>
            <a:ext cx="7185804" cy="2881311"/>
          </a:xfrm>
        </p:spPr>
        <p:txBody>
          <a:bodyPr>
            <a:normAutofit/>
          </a:bodyPr>
          <a:lstStyle/>
          <a:p>
            <a:pPr algn="r"/>
            <a:r>
              <a:rPr lang="en-US" sz="5000" dirty="0"/>
              <a:t>Python &amp; Data Science Training</a:t>
            </a:r>
            <a:br>
              <a:rPr lang="en-US" sz="5000" dirty="0"/>
            </a:br>
            <a:r>
              <a:rPr lang="en-US" sz="2800" dirty="0"/>
              <a:t>Project 3 – Home Price Changes in Southern California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8427" r="31573"/>
          <a:stretch>
            <a:fillRect/>
          </a:stretch>
        </p:blipFill>
        <p:spPr>
          <a:xfrm>
            <a:off x="-2" y="-1"/>
            <a:ext cx="4572002" cy="685800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6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6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58155" y="4933805"/>
                </a:lnTo>
                <a:cubicBezTo>
                  <a:pt x="4160163" y="4953853"/>
                  <a:pt x="4171415" y="4969749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8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2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289" y="6365204"/>
                </a:lnTo>
                <a:lnTo>
                  <a:pt x="4380007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lnTo>
                  <a:pt x="4381289" y="6365204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6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1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4"/>
                  <a:pt x="4125838" y="2518264"/>
                </a:cubicBez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8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1" y="2463018"/>
                </a:cubicBez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1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6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Case-Shiller Index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753745" y="2497455"/>
            <a:ext cx="87731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Ideally, we need to track home price changes of each house every month. </a:t>
            </a:r>
          </a:p>
          <a:p>
            <a:r>
              <a:rPr lang="en-US" altLang="zh-CN" dirty="0">
                <a:sym typeface="+mn-ea"/>
              </a:rPr>
              <a:t>But there’s no way we will trade our house every month.</a:t>
            </a:r>
          </a:p>
          <a:p>
            <a:endParaRPr lang="en-US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Practically, we will do the following:</a:t>
            </a:r>
          </a:p>
          <a:p>
            <a:endParaRPr lang="en-US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2018/01                                 2018/02                               2018/03</a:t>
            </a:r>
          </a:p>
          <a:p>
            <a:r>
              <a:rPr lang="en-US" altLang="zh-CN" dirty="0">
                <a:sym typeface="+mn-ea"/>
              </a:rPr>
              <a:t>1000 houses sold                  870 houses sold                 935 houses sold</a:t>
            </a:r>
          </a:p>
          <a:p>
            <a:r>
              <a:rPr lang="en-US" altLang="zh-CN" dirty="0">
                <a:sym typeface="+mn-ea"/>
              </a:rPr>
              <a:t>Get median sell price         Get median sell price       Get median sell price</a:t>
            </a:r>
          </a:p>
          <a:p>
            <a:r>
              <a:rPr lang="en-US" altLang="zh-CN" dirty="0">
                <a:sym typeface="+mn-ea"/>
              </a:rPr>
              <a:t>$600,000                                $620,000                              $610,000</a:t>
            </a:r>
          </a:p>
          <a:p>
            <a:endParaRPr lang="en-US" altLang="zh-CN" dirty="0">
              <a:sym typeface="+mn-ea"/>
            </a:endParaRPr>
          </a:p>
          <a:p>
            <a:r>
              <a:rPr lang="en-US" altLang="zh-CN" dirty="0"/>
              <a:t>Then the change of house price would be ($620,000 - $600,000) / $600,000 = $20,000 / $600,000 = 3.33%. This is value is widely used in </a:t>
            </a:r>
            <a:r>
              <a:rPr lang="en-US" altLang="zh-CN" dirty="0" err="1"/>
              <a:t>mortage</a:t>
            </a:r>
            <a:r>
              <a:rPr lang="en-US" altLang="zh-CN" dirty="0"/>
              <a:t> industry and also news reporting.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Case-Shiller Index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753745" y="2497455"/>
            <a:ext cx="8773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question, what if in 2018/02, most housing trades are from cheaper houses, and in 2018/03, most trades are from expensive houses?</a:t>
            </a:r>
          </a:p>
          <a:p>
            <a:endParaRPr lang="en-US" dirty="0"/>
          </a:p>
          <a:p>
            <a:r>
              <a:rPr lang="en-US" dirty="0"/>
              <a:t>This could happen. And usually, we will compare this index in the same type of house.  Like we will calculate a case-</a:t>
            </a:r>
            <a:r>
              <a:rPr lang="en-US" dirty="0" err="1"/>
              <a:t>shiller</a:t>
            </a:r>
            <a:r>
              <a:rPr lang="en-US" dirty="0"/>
              <a:t> index in SFH.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238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838200"/>
            <a:ext cx="9144000" cy="1263649"/>
          </a:xfrm>
        </p:spPr>
        <p:txBody>
          <a:bodyPr/>
          <a:lstStyle/>
          <a:p>
            <a:r>
              <a:rPr lang="en-US" dirty="0"/>
              <a:t>Purpose of the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987" y="2152635"/>
            <a:ext cx="11189478" cy="4355169"/>
          </a:xfrm>
        </p:spPr>
        <p:txBody>
          <a:bodyPr>
            <a:no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This project 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will do the following: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Impact of interest rate on mortgage originations?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Impact of interest rate on home prices?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Tracking home price changes in southern California for four years (2018/01 to 2021/12).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838200"/>
            <a:ext cx="9144000" cy="1263649"/>
          </a:xfrm>
        </p:spPr>
        <p:txBody>
          <a:bodyPr/>
          <a:lstStyle/>
          <a:p>
            <a:r>
              <a:rPr lang="en-US" dirty="0"/>
              <a:t>Link to the file for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987" y="2152635"/>
            <a:ext cx="11189478" cy="4355169"/>
          </a:xfrm>
        </p:spPr>
        <p:txBody>
          <a:bodyPr>
            <a:no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- Program 4.1 will process 55GB of data and requires a lot of computing power. 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- If your computer is not powerful to run 4.1 of the </a:t>
            </a:r>
            <a:r>
              <a:rPr lang="en-US" sz="2400" dirty="0" err="1"/>
              <a:t>Jupyter</a:t>
            </a:r>
            <a:r>
              <a:rPr lang="en-US" sz="2400" dirty="0"/>
              <a:t> Notebook, you can skip 4.1 and directly use 4.2 after downloading the zipped data from the following link: 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/>
              <a:t> 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hlinkClick r:id="rId2"/>
              </a:rPr>
              <a:t>https://1drv.ms/u/s!Amfo1lixPzv-j3d8Ft7z2lWyGMwq?e=vChMsW</a:t>
            </a:r>
            <a:endParaRPr lang="en-US" sz="2400" dirty="0"/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/>
              <a:t> 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There are 18 files after you have unzipped it.  16 files are mortgage origination files from 2018/01 to 2021/12.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838200"/>
            <a:ext cx="9144000" cy="1263649"/>
          </a:xfrm>
        </p:spPr>
        <p:txBody>
          <a:bodyPr/>
          <a:lstStyle/>
          <a:p>
            <a:r>
              <a:rPr lang="en-US" dirty="0"/>
              <a:t>Domain knowledge 1</a:t>
            </a:r>
            <a:br>
              <a:rPr lang="en-US" dirty="0"/>
            </a:br>
            <a:r>
              <a:rPr lang="en-US" sz="2800" dirty="0"/>
              <a:t>- Common property types in the US</a:t>
            </a:r>
          </a:p>
        </p:txBody>
      </p:sp>
      <p:pic>
        <p:nvPicPr>
          <p:cNvPr id="1026" name="Picture 2" descr="New Single Family Homes for Sale | Ryan Hom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16" y="3323460"/>
            <a:ext cx="3140501" cy="2093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0116" y="2660073"/>
            <a:ext cx="354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 family home</a:t>
            </a:r>
          </a:p>
        </p:txBody>
      </p:sp>
      <p:pic>
        <p:nvPicPr>
          <p:cNvPr id="1028" name="Picture 4" descr="Purchasing a Condo vs. Townhome in Denver - Aria Denver Ze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399" y="3169581"/>
            <a:ext cx="3596074" cy="2247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04978" y="2660073"/>
            <a:ext cx="354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88946" y="2656963"/>
            <a:ext cx="354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Pud</a:t>
            </a:r>
            <a:r>
              <a:rPr lang="en-US" dirty="0"/>
              <a:t>: </a:t>
            </a:r>
            <a:r>
              <a:rPr lang="en-US" sz="1400" dirty="0"/>
              <a:t>planned unit development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29311" y="5650468"/>
            <a:ext cx="3843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/>
              <a:t>Usually without a parking garage.</a:t>
            </a:r>
          </a:p>
          <a:p>
            <a:r>
              <a:rPr lang="en-US" sz="1600" dirty="0"/>
              <a:t>Shared parking space with others.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88946" y="5819173"/>
            <a:ext cx="3543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 Townhome or detached condo</a:t>
            </a:r>
          </a:p>
          <a:p>
            <a:r>
              <a:rPr lang="en-US" sz="1600" dirty="0"/>
              <a:t>- Usually with a parking garage</a:t>
            </a:r>
          </a:p>
        </p:txBody>
      </p:sp>
      <p:pic>
        <p:nvPicPr>
          <p:cNvPr id="1032" name="Picture 8" descr="What Is a PUD (Planned Unit Development)? - MoneyTip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255" y="3169581"/>
            <a:ext cx="2525992" cy="169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What Are Planned Unit Developments (PUD)? | REtipster.co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647" y="4278020"/>
            <a:ext cx="2900407" cy="145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838200"/>
            <a:ext cx="10163896" cy="1263649"/>
          </a:xfrm>
        </p:spPr>
        <p:txBody>
          <a:bodyPr/>
          <a:lstStyle/>
          <a:p>
            <a:r>
              <a:rPr lang="en-US" dirty="0"/>
              <a:t>Domain knowledge 3</a:t>
            </a:r>
            <a:br>
              <a:rPr lang="en-US" dirty="0"/>
            </a:br>
            <a:r>
              <a:rPr lang="en-US" sz="2800" dirty="0"/>
              <a:t>- Terms used to define loan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44" y="2341852"/>
            <a:ext cx="11212512" cy="3248842"/>
          </a:xfrm>
        </p:spPr>
        <p:txBody>
          <a:bodyPr>
            <a:no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Current: in good standing. A borrower pays online every month.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Delinquency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</a:rPr>
              <a:t>Bucket 1: 30-day past due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Bucket 2: 60-day past due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</a:rPr>
              <a:t>……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Bucket 6 (charge off): 180 day past due</a:t>
            </a:r>
            <a:endParaRPr lang="en-US" sz="10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Foreclosure: when a borrower fails to make payments for too many months, the lender (usually a 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bank) seizes the property for repossession.  That is, the borrower loses the house.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Forbearance: When a borrower encounters some financial stress, he/she negotiates with the borrower for a more lenient term (lower interest rate, pause of payments for some months, temporary paying for interest only, short sale, etc.)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7582829" y="2620537"/>
            <a:ext cx="334537" cy="15723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145966" y="2949498"/>
            <a:ext cx="3652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Also used for credit card, car loans, student loans, car loans and personal loans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838200"/>
            <a:ext cx="10163896" cy="1263649"/>
          </a:xfrm>
        </p:spPr>
        <p:txBody>
          <a:bodyPr/>
          <a:lstStyle/>
          <a:p>
            <a:r>
              <a:rPr lang="en-US" dirty="0"/>
              <a:t>Domain knowledge 2</a:t>
            </a:r>
            <a:br>
              <a:rPr lang="en-US" dirty="0"/>
            </a:br>
            <a:r>
              <a:rPr lang="en-US" sz="2800" dirty="0"/>
              <a:t>- Factors used in considering a loan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44" y="1981080"/>
            <a:ext cx="11212512" cy="4515556"/>
          </a:xfrm>
        </p:spPr>
        <p:txBody>
          <a:bodyPr>
            <a:no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FICO score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Loan Purpose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</a:rPr>
              <a:t>Purchase (less sensitive to interest changes. </a:t>
            </a:r>
            <a:r>
              <a:rPr lang="zh-CN" altLang="en-US" sz="1400" dirty="0">
                <a:latin typeface="Calibri" panose="020F0502020204030204" pitchFamily="34" charset="0"/>
                <a:ea typeface="Times New Roman" panose="02020603050405020304" pitchFamily="18" charset="0"/>
              </a:rPr>
              <a:t>刚需）</a:t>
            </a:r>
            <a:endParaRPr lang="en-US" altLang="zh-CN" sz="1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457200"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</a:rPr>
              <a:t>	</a:t>
            </a: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</a:rPr>
              <a:t>Relocation to a new place</a:t>
            </a:r>
          </a:p>
          <a:p>
            <a:pPr marL="457200"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</a:rPr>
              <a:t>	Getting married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Rate </a:t>
            </a: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</a:rPr>
              <a:t>refinance (very sensitive to interest rate)</a:t>
            </a:r>
          </a:p>
          <a:p>
            <a:pPr marL="457200"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Calibri" panose="020F0502020204030204" pitchFamily="34" charset="0"/>
                <a:ea typeface="Times New Roman" panose="02020603050405020304" pitchFamily="18" charset="0"/>
              </a:rPr>
              <a:t>When interest rate drops, a refinance can low down mortgage payment. 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Cash out refinance (</a:t>
            </a: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</a:rPr>
              <a:t>very 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sensitive to interest rate)</a:t>
            </a:r>
          </a:p>
          <a:p>
            <a:pPr marL="457200"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</a:rPr>
              <a:t>	</a:t>
            </a: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</a:rPr>
              <a:t>Example: A house of $1mm with $600 in unpaid principal (loan amount).</a:t>
            </a:r>
          </a:p>
          <a:p>
            <a:pPr marL="457200"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		    The borrower can get $50K from the bank to finance remodeling.</a:t>
            </a:r>
          </a:p>
          <a:p>
            <a:pPr marL="457200"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</a:rPr>
              <a:t>		    His/her new unpaid principal is now $650K.</a:t>
            </a:r>
            <a:endParaRPr lang="en-US" sz="12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Interest only loans (no payment for principal)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LTV (loan-to-value ratio)  &lt;= 80%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	</a:t>
            </a: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</a:rPr>
              <a:t>LTV=loan amount / house selling value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DTI (debt-to-income ratio) &lt;= 42%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	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DTI=debt payment /Income (pre tax income)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574" y="2639291"/>
            <a:ext cx="4848861" cy="292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229" y="559331"/>
            <a:ext cx="9789271" cy="706964"/>
          </a:xfrm>
        </p:spPr>
        <p:txBody>
          <a:bodyPr/>
          <a:lstStyle/>
          <a:p>
            <a:r>
              <a:rPr lang="en-US" dirty="0"/>
              <a:t>Example of visualization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18" y="2229523"/>
            <a:ext cx="8880764" cy="4628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229" y="559331"/>
            <a:ext cx="9789271" cy="706964"/>
          </a:xfrm>
        </p:spPr>
        <p:txBody>
          <a:bodyPr/>
          <a:lstStyle/>
          <a:p>
            <a:r>
              <a:rPr lang="en-US" dirty="0"/>
              <a:t>Example of visualization</a:t>
            </a:r>
            <a:br>
              <a:rPr lang="en-US" dirty="0"/>
            </a:br>
            <a:r>
              <a:rPr lang="en-US" sz="2000" dirty="0"/>
              <a:t>FICO and loan performance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87" y="2963967"/>
            <a:ext cx="3801929" cy="309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035" y="2963967"/>
            <a:ext cx="3801930" cy="305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386" y="3003722"/>
            <a:ext cx="3791068" cy="305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229" y="559331"/>
            <a:ext cx="9789271" cy="706964"/>
          </a:xfrm>
        </p:spPr>
        <p:txBody>
          <a:bodyPr/>
          <a:lstStyle/>
          <a:p>
            <a:r>
              <a:rPr lang="en-US" dirty="0"/>
              <a:t>Example of visualization</a:t>
            </a:r>
            <a:br>
              <a:rPr lang="en-US" dirty="0"/>
            </a:br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42" y="2355273"/>
            <a:ext cx="8505825" cy="450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254836" y="2604655"/>
            <a:ext cx="274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data point on the graph is labeled by the first 3 digits of the zip codes in southern California. 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9356c219-da00-449e-96d8-32a13f24a165"/>
  <p:tag name="COMMONDATA" val="eyJoZGlkIjoiZTJmYTc5MWZhZjI5YTBlMGMxYzg3MDdkZTY5ODFjMWQ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1603</TotalTime>
  <Words>705</Words>
  <Application>Microsoft Office PowerPoint</Application>
  <PresentationFormat>宽屏</PresentationFormat>
  <Paragraphs>81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Wingdings</vt:lpstr>
      <vt:lpstr>Wingdings 3</vt:lpstr>
      <vt:lpstr>Ion Boardroom</vt:lpstr>
      <vt:lpstr>Python &amp; Data Science Training Project 3 – Home Price Changes in Southern California</vt:lpstr>
      <vt:lpstr>Purpose of the Study</vt:lpstr>
      <vt:lpstr>Link to the file for the project</vt:lpstr>
      <vt:lpstr>Domain knowledge 1 - Common property types in the US</vt:lpstr>
      <vt:lpstr>Domain knowledge 3 - Terms used to define loan performance</vt:lpstr>
      <vt:lpstr>Domain knowledge 2 - Factors used in considering a loan application</vt:lpstr>
      <vt:lpstr>Example of visualization</vt:lpstr>
      <vt:lpstr>Example of visualization FICO and loan performance</vt:lpstr>
      <vt:lpstr>Example of visualization </vt:lpstr>
      <vt:lpstr>Case-Shiller Index</vt:lpstr>
      <vt:lpstr>Case-Shiller Index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&amp; Data Science Training Project 1 – EV Adoption Analysis</dc:title>
  <dc:creator>Zhixiao Lin</dc:creator>
  <cp:lastModifiedBy>ellen.jiaying.jia@gmail.com</cp:lastModifiedBy>
  <cp:revision>33</cp:revision>
  <dcterms:created xsi:type="dcterms:W3CDTF">2022-12-13T18:55:00Z</dcterms:created>
  <dcterms:modified xsi:type="dcterms:W3CDTF">2023-01-24T21:53:36Z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437E9F8E060B46FC8A7BA6A2DB660177</vt:lpwstr>
  </property>
  <property fmtid="{D5CDD505-2E9C-101B-9397-08002B2CF9AE}" pid="3" name="KSOProductBuildVer">
    <vt:lpwstr>2052-11.1.0.13703</vt:lpwstr>
  </property>
</Properties>
</file>