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9" r:id="rId5"/>
    <p:sldId id="270" r:id="rId6"/>
    <p:sldId id="271" r:id="rId7"/>
    <p:sldId id="262" r:id="rId8"/>
    <p:sldId id="259" r:id="rId9"/>
    <p:sldId id="260" r:id="rId10"/>
    <p:sldId id="261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5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1drv.ms/u/s!Amfo1lixPzv-j3d8Ft7z2lWyGMwq?e=vChMsW" TargetMode="Externa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196" y="1062038"/>
            <a:ext cx="7185804" cy="2881311"/>
          </a:xfrm>
        </p:spPr>
        <p:txBody>
          <a:bodyPr>
            <a:normAutofit/>
          </a:bodyPr>
          <a:lstStyle/>
          <a:p>
            <a:pPr algn="r"/>
            <a:r>
              <a:rPr lang="en-US" sz="5000" dirty="0"/>
              <a:t>Python &amp; Data Science Training</a:t>
            </a:r>
            <a:br>
              <a:rPr lang="en-US" sz="5000" dirty="0"/>
            </a:br>
            <a:r>
              <a:rPr lang="en-US" sz="2800" dirty="0"/>
              <a:t>Project 3 – Home Price Changes in Southern California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28427" r="31573"/>
          <a:stretch>
            <a:fillRect/>
          </a:stretch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Case-Shiller Index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53745" y="2497455"/>
            <a:ext cx="87731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Ideally, if we can track the price changes of each house every month, we can know the change of house prices.</a:t>
            </a:r>
            <a:endParaRPr lang="en-US"/>
          </a:p>
          <a:p>
            <a:endParaRPr lang="en-US"/>
          </a:p>
          <a:p>
            <a:r>
              <a:rPr lang="en-US"/>
              <a:t>But there’s no way we will trade our house every month.</a:t>
            </a:r>
            <a:endParaRPr lang="en-US"/>
          </a:p>
          <a:p>
            <a:endParaRPr lang="en-US"/>
          </a:p>
          <a:p>
            <a:r>
              <a:rPr lang="en-US"/>
              <a:t>Practically, we can do the following:</a:t>
            </a:r>
            <a:endParaRPr lang="en-US"/>
          </a:p>
          <a:p>
            <a:r>
              <a:rPr lang="en-US"/>
              <a:t>Take zip code 90101 as an example, if in 2018/01 there were 1000 houses sold, get median sell price, for example, $600,000. 2018/02 there were 870 houses sold, get median sell price, for example, $620,000. Normally, the two prices would not reflectthe same housing price. Then the change of house price would be ($620,000 - $600,000) / $600,000 = $20,000 / $600,000 = 3.33%. This is value is widely used in mortage industry and also news reporting.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838200"/>
            <a:ext cx="9144000" cy="1263649"/>
          </a:xfrm>
        </p:spPr>
        <p:txBody>
          <a:bodyPr/>
          <a:lstStyle/>
          <a:p>
            <a:r>
              <a:rPr lang="en-US" dirty="0"/>
              <a:t>Purpose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987" y="2152635"/>
            <a:ext cx="11189478" cy="4355169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project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will do the following: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Impact of interest rate on mortgage originations?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Impact of interest rate on home prices?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Tracking home price changes in southern California for four years (2018/01 to 2021/12).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838200"/>
            <a:ext cx="9144000" cy="1263649"/>
          </a:xfrm>
        </p:spPr>
        <p:txBody>
          <a:bodyPr/>
          <a:lstStyle/>
          <a:p>
            <a:r>
              <a:rPr lang="en-US" dirty="0"/>
              <a:t>Link to the file for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987" y="2152635"/>
            <a:ext cx="11189478" cy="4355169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- Program 4.1 will process 55GB of data and requires a lot of computing power. </a:t>
            </a:r>
            <a:endParaRPr lang="en-US" sz="2400" dirty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- If your computer is not powerful to run 4.1 of the </a:t>
            </a:r>
            <a:r>
              <a:rPr lang="en-US" sz="2400" dirty="0" err="1"/>
              <a:t>Jupyter</a:t>
            </a:r>
            <a:r>
              <a:rPr lang="en-US" sz="2400" dirty="0"/>
              <a:t> Notebook, you can skip 4.1 and directly use 4.2 after downloading the zipped data from the following link: </a:t>
            </a:r>
            <a:endParaRPr lang="en-US" sz="2400" dirty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 </a:t>
            </a:r>
            <a:endParaRPr lang="en-US" sz="800" dirty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hlinkClick r:id="rId1"/>
              </a:rPr>
              <a:t>https://1drv.ms/u/s!Amfo1lixPzv-j3d8Ft7z2lWyGMwq?e=vChMsW</a:t>
            </a:r>
            <a:endParaRPr lang="en-US" sz="2400" dirty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 </a:t>
            </a:r>
            <a:endParaRPr lang="en-US" sz="800" dirty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There are 18 files after you have unzipped it.  16 files are mortgage origination files from 2018/01 to 2021/12.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838200"/>
            <a:ext cx="9144000" cy="1263649"/>
          </a:xfrm>
        </p:spPr>
        <p:txBody>
          <a:bodyPr/>
          <a:lstStyle/>
          <a:p>
            <a:r>
              <a:rPr lang="en-US" dirty="0"/>
              <a:t>Domain knowledge 1</a:t>
            </a:r>
            <a:br>
              <a:rPr lang="en-US" dirty="0"/>
            </a:br>
            <a:r>
              <a:rPr lang="en-US" sz="2800" dirty="0"/>
              <a:t>- Common property types in the US</a:t>
            </a:r>
            <a:endParaRPr lang="en-US" sz="2800" dirty="0"/>
          </a:p>
        </p:txBody>
      </p:sp>
      <p:pic>
        <p:nvPicPr>
          <p:cNvPr id="1026" name="Picture 2" descr="New Single Family Homes for Sale | Ryan Homes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6" y="3323460"/>
            <a:ext cx="3140501" cy="209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0116" y="2660073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family home</a:t>
            </a:r>
            <a:endParaRPr lang="en-US" dirty="0"/>
          </a:p>
        </p:txBody>
      </p:sp>
      <p:pic>
        <p:nvPicPr>
          <p:cNvPr id="1028" name="Picture 4" descr="Purchasing a Condo vs. Townhome in Denver - Aria Denver Z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399" y="3169581"/>
            <a:ext cx="3596074" cy="224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04978" y="2660073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88946" y="2656963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Pud</a:t>
            </a:r>
            <a:r>
              <a:rPr lang="en-US" dirty="0"/>
              <a:t>: </a:t>
            </a:r>
            <a:r>
              <a:rPr lang="en-US" sz="1400" dirty="0"/>
              <a:t>planned unit development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029311" y="5650468"/>
            <a:ext cx="3843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Usually without a parking garage.</a:t>
            </a:r>
            <a:endParaRPr lang="en-US" sz="1600" dirty="0"/>
          </a:p>
          <a:p>
            <a:r>
              <a:rPr lang="en-US" sz="1600" dirty="0"/>
              <a:t>Shared parking space with others.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988946" y="5819173"/>
            <a:ext cx="354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Townhome or detached condo</a:t>
            </a:r>
            <a:endParaRPr lang="en-US" sz="1600" dirty="0"/>
          </a:p>
          <a:p>
            <a:r>
              <a:rPr lang="en-US" sz="1600" dirty="0"/>
              <a:t>- Usually with a parking garage</a:t>
            </a:r>
            <a:endParaRPr lang="en-US" sz="1600" dirty="0"/>
          </a:p>
        </p:txBody>
      </p:sp>
      <p:pic>
        <p:nvPicPr>
          <p:cNvPr id="1032" name="Picture 8" descr="What Is a PUD (Planned Unit Development)? - MoneyTi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255" y="3169581"/>
            <a:ext cx="2525992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hat Are Planned Unit Developments (PUD)? | REtipster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647" y="4278020"/>
            <a:ext cx="2900407" cy="145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838200"/>
            <a:ext cx="10163896" cy="1263649"/>
          </a:xfrm>
        </p:spPr>
        <p:txBody>
          <a:bodyPr/>
          <a:lstStyle/>
          <a:p>
            <a:r>
              <a:rPr lang="en-US" dirty="0"/>
              <a:t>Domain knowledge 3</a:t>
            </a:r>
            <a:br>
              <a:rPr lang="en-US" dirty="0"/>
            </a:br>
            <a:r>
              <a:rPr lang="en-US" sz="2800" dirty="0"/>
              <a:t>- Terms used to define loan performance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44" y="2341852"/>
            <a:ext cx="11212512" cy="3248842"/>
          </a:xfrm>
        </p:spPr>
        <p:txBody>
          <a:bodyPr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Current: in good standing. A borrower pays online every month.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Delinquency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Bucket 1: 30-day past due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Bucket 2: 60-day past due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……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Bucket 6 (charge off): 180 day past due</a:t>
            </a:r>
            <a:endParaRPr lang="en-US" sz="1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Foreclosure: when a borrower fails to make payments for too many months, the lender (usually a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bank) seizes the property for repossession.  That is, the borrower loses the house.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Forbearance: When a borrower encounters some financial stress, he/she negotiates with the borrower for a more lenient term (lower interest rate, pause of payments for some months, temporary paying for interest only, short sale, etc.)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582829" y="2620537"/>
            <a:ext cx="334537" cy="15723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45966" y="2949498"/>
            <a:ext cx="3652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Also used for credit card, car loans, student loans, car loans and personal loans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838200"/>
            <a:ext cx="10163896" cy="1263649"/>
          </a:xfrm>
        </p:spPr>
        <p:txBody>
          <a:bodyPr/>
          <a:lstStyle/>
          <a:p>
            <a:r>
              <a:rPr lang="en-US" dirty="0"/>
              <a:t>Domain knowledge 2</a:t>
            </a:r>
            <a:br>
              <a:rPr lang="en-US" dirty="0"/>
            </a:br>
            <a:r>
              <a:rPr lang="en-US" sz="2800" dirty="0"/>
              <a:t>- Factors used in considering a loan application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44" y="1981080"/>
            <a:ext cx="11212512" cy="4515556"/>
          </a:xfrm>
        </p:spPr>
        <p:txBody>
          <a:bodyPr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FICO score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Loan Purpose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Purchase (less sensitive to interest changes. </a:t>
            </a:r>
            <a:r>
              <a:rPr lang="zh-CN" alt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刚需）</a:t>
            </a:r>
            <a:endParaRPr lang="en-US" altLang="zh-CN" sz="1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Relocation to a new place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	Getting married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Rate 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refinance (very sensitive to interest rate)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When interest rate drops, a refinance can low down mortgage payment. 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Cash out refinance (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very 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sensitive to interest rate)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Example: A house of $1mm with $600 in unpaid principal (loan amount).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    The borrower can get $50K from the bank to finance remodeling.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		    His/her new unpaid principal is now $650K.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Interest only loans (no payment for principal)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LTV (loan-to-value ratio)  &lt;= 80%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LTV=loan amount / house selling value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DTI (debt-to-income ratio) &lt;= 42%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DTI=debt payment /Income (pre tax income)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574" y="2639291"/>
            <a:ext cx="4848861" cy="292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229" y="559331"/>
            <a:ext cx="9789271" cy="706964"/>
          </a:xfrm>
        </p:spPr>
        <p:txBody>
          <a:bodyPr/>
          <a:lstStyle/>
          <a:p>
            <a:r>
              <a:rPr lang="en-US" dirty="0"/>
              <a:t>Example of visualization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2229523"/>
            <a:ext cx="8880764" cy="462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229" y="559331"/>
            <a:ext cx="9789271" cy="706964"/>
          </a:xfrm>
        </p:spPr>
        <p:txBody>
          <a:bodyPr/>
          <a:lstStyle/>
          <a:p>
            <a:r>
              <a:rPr lang="en-US" dirty="0"/>
              <a:t>Example of visualization</a:t>
            </a:r>
            <a:br>
              <a:rPr lang="en-US" dirty="0"/>
            </a:br>
            <a:r>
              <a:rPr lang="en-US" sz="2000" dirty="0"/>
              <a:t>FICO and loan performance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7" y="2963967"/>
            <a:ext cx="3801929" cy="30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035" y="2963967"/>
            <a:ext cx="3801930" cy="305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386" y="3003722"/>
            <a:ext cx="3791068" cy="305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229" y="559331"/>
            <a:ext cx="9789271" cy="706964"/>
          </a:xfrm>
        </p:spPr>
        <p:txBody>
          <a:bodyPr/>
          <a:lstStyle/>
          <a:p>
            <a:r>
              <a:rPr lang="en-US" dirty="0"/>
              <a:t>Example of visualization</a:t>
            </a:r>
            <a:br>
              <a:rPr lang="en-US" dirty="0"/>
            </a:b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42" y="2355273"/>
            <a:ext cx="8505825" cy="450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254836" y="2604655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data point on the graph is labeled by the first 3 digits of the zip codes in southern California.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3308</Words>
  <Application>WPS Presentation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Calibri</vt:lpstr>
      <vt:lpstr>Times New Roman</vt:lpstr>
      <vt:lpstr>Century Gothic</vt:lpstr>
      <vt:lpstr>Microsoft YaHei</vt:lpstr>
      <vt:lpstr>Arial Unicode MS</vt:lpstr>
      <vt:lpstr>Ion Boardroom</vt:lpstr>
      <vt:lpstr>Python &amp; Data Science Training Project 3 – Home Price Changes in Southern California</vt:lpstr>
      <vt:lpstr>Purpose of the Study</vt:lpstr>
      <vt:lpstr>Link to the file for the project</vt:lpstr>
      <vt:lpstr>Domain knowledge 1 - Common property types in the US</vt:lpstr>
      <vt:lpstr>Domain knowledge 3 - Terms used to define loan performance</vt:lpstr>
      <vt:lpstr>Domain knowledge 2 - Factors used in considering a loan application</vt:lpstr>
      <vt:lpstr>Example of visualization</vt:lpstr>
      <vt:lpstr>Example of visualization FICO and loan performance</vt:lpstr>
      <vt:lpstr>Example of visualization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Data Science Training Project 1 – EV Adoption Analysis</dc:title>
  <dc:creator>Zhixiao Lin</dc:creator>
  <cp:lastModifiedBy>jjia</cp:lastModifiedBy>
  <cp:revision>30</cp:revision>
  <dcterms:created xsi:type="dcterms:W3CDTF">2022-12-13T18:55:00Z</dcterms:created>
  <dcterms:modified xsi:type="dcterms:W3CDTF">2023-01-14T22:56:09Z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437E9F8E060B46FC8A7BA6A2DB660177</vt:lpwstr>
  </property>
  <property fmtid="{D5CDD505-2E9C-101B-9397-08002B2CF9AE}" pid="3" name="KSOProductBuildVer">
    <vt:lpwstr>1033-11.2.0.11417</vt:lpwstr>
  </property>
</Properties>
</file>