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94AE-4E94-4B59-8434-75CB861B19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A3B61-3913-4238-BE3A-82C93D898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CF5E9E-BCE5-4470-BBC7-355FC2DE30E7}"/>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5" name="Footer Placeholder 4">
            <a:extLst>
              <a:ext uri="{FF2B5EF4-FFF2-40B4-BE49-F238E27FC236}">
                <a16:creationId xmlns:a16="http://schemas.microsoft.com/office/drawing/2014/main" id="{EF6AE73C-37F7-4B12-A3FB-382E9C1CD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1D835-E7B4-45D5-AD7F-D8FD20027ECD}"/>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373153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2EA6-16D9-4BC6-8C2C-9F4F00DB5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11976D-24A0-43F0-9B2C-85B064288C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D3AED-5AEC-49D2-B9AB-962725F1A097}"/>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5" name="Footer Placeholder 4">
            <a:extLst>
              <a:ext uri="{FF2B5EF4-FFF2-40B4-BE49-F238E27FC236}">
                <a16:creationId xmlns:a16="http://schemas.microsoft.com/office/drawing/2014/main" id="{7DF7CC28-AA74-4D73-A5F4-EA5B73C82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0D32B-161B-4DFC-9C64-969AEED2F366}"/>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43584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7BD35-4A22-4C09-A0D3-7FB558FF67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1E78C7-855E-406E-93F1-3AD1E9CB8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95FB4-5070-4EF0-AFA2-90A10E94F7FF}"/>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5" name="Footer Placeholder 4">
            <a:extLst>
              <a:ext uri="{FF2B5EF4-FFF2-40B4-BE49-F238E27FC236}">
                <a16:creationId xmlns:a16="http://schemas.microsoft.com/office/drawing/2014/main" id="{B052CA0E-F258-42D9-ABA2-AB050702A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B2AC7-272E-495D-A808-23DDD9E1DCE5}"/>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213347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920A-D95F-4ACD-8286-0EAB03ABE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73FFA-F00C-4A00-B548-D6435B8A0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EB0D8-CA4B-48D1-8232-565A734F3CBC}"/>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5" name="Footer Placeholder 4">
            <a:extLst>
              <a:ext uri="{FF2B5EF4-FFF2-40B4-BE49-F238E27FC236}">
                <a16:creationId xmlns:a16="http://schemas.microsoft.com/office/drawing/2014/main" id="{5F715B31-5440-46EC-9BE2-B2D53F3C3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12957-F125-40B8-AB3A-761A51619E60}"/>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266716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B24A-6831-42F4-B31B-2A6133A6C0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9190A-B307-4566-B21F-18B4D2E72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79FCB7-6816-437F-A7D2-4E665D1E872E}"/>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5" name="Footer Placeholder 4">
            <a:extLst>
              <a:ext uri="{FF2B5EF4-FFF2-40B4-BE49-F238E27FC236}">
                <a16:creationId xmlns:a16="http://schemas.microsoft.com/office/drawing/2014/main" id="{D15878C8-3CC7-439C-91B0-AD864C231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9CBC9-9092-420D-8F97-1F8D57E2EFC7}"/>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313289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0575-4A39-45FD-BE6E-5E9C30F2E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135CD5-8A16-4792-A699-694F7E298D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AB9390-F2B3-4254-B6FD-BFFE90967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78C13-93A1-4B6A-982A-0CEEAE4C9C9E}"/>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6" name="Footer Placeholder 5">
            <a:extLst>
              <a:ext uri="{FF2B5EF4-FFF2-40B4-BE49-F238E27FC236}">
                <a16:creationId xmlns:a16="http://schemas.microsoft.com/office/drawing/2014/main" id="{77950530-FCDC-4988-85AB-6CFD97789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D1421-A4EF-4EC4-B043-52CFC9BCEBA9}"/>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421403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0BCC-640B-4DB6-A5DA-E735641E3F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63AE2D-EF9E-4B63-8267-A3CFB9E7BC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06254F-26DF-401B-8BF2-FDFE24593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AF22-2B6F-4740-B4B4-E9EBA24F4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68E44-A5DD-4A5D-83A8-149A6848DD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1AD8D8-A3F9-4DB3-B63C-7C87938CA612}"/>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8" name="Footer Placeholder 7">
            <a:extLst>
              <a:ext uri="{FF2B5EF4-FFF2-40B4-BE49-F238E27FC236}">
                <a16:creationId xmlns:a16="http://schemas.microsoft.com/office/drawing/2014/main" id="{76F4677A-5DD8-443F-83E9-93C49CC0D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8BA1F-42F8-4C19-A041-80E55C18C2C0}"/>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2548550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A756-A4C3-4567-812A-4C5573603C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5494D-E7D9-4EFD-AF1E-480E7BAC2041}"/>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4" name="Footer Placeholder 3">
            <a:extLst>
              <a:ext uri="{FF2B5EF4-FFF2-40B4-BE49-F238E27FC236}">
                <a16:creationId xmlns:a16="http://schemas.microsoft.com/office/drawing/2014/main" id="{BA7C5B23-5696-4A6D-9196-6A44068760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BD255-631E-40CD-A4F9-C7BBC254E1EC}"/>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45008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995F6-DD61-45A8-AF20-89610022F4B3}"/>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3" name="Footer Placeholder 2">
            <a:extLst>
              <a:ext uri="{FF2B5EF4-FFF2-40B4-BE49-F238E27FC236}">
                <a16:creationId xmlns:a16="http://schemas.microsoft.com/office/drawing/2014/main" id="{DCF73291-333F-4927-BDA0-728D6D7EE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785FE-67F9-40F4-835D-ACC8F744CF40}"/>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268981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9FD3-189A-4689-B088-A48A0B757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668CDE-C32C-44D1-B718-CB49CA616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54BB57-5D79-4EC9-A8C6-B5204675D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6360A-A185-4459-A80B-A7B393FC8003}"/>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6" name="Footer Placeholder 5">
            <a:extLst>
              <a:ext uri="{FF2B5EF4-FFF2-40B4-BE49-F238E27FC236}">
                <a16:creationId xmlns:a16="http://schemas.microsoft.com/office/drawing/2014/main" id="{BB598C7D-86D1-4E53-A865-B37D8359B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43589-7490-4E4D-967B-51B58185E0D4}"/>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95479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DA10-76A4-44F5-B08E-38113DB7D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452610-A84A-4F01-A01B-679FE0B2E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4B7CF0-090F-4F90-9EF6-6A588CC8E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95C61-D1A9-4E35-BDAF-51305DB08085}"/>
              </a:ext>
            </a:extLst>
          </p:cNvPr>
          <p:cNvSpPr>
            <a:spLocks noGrp="1"/>
          </p:cNvSpPr>
          <p:nvPr>
            <p:ph type="dt" sz="half" idx="10"/>
          </p:nvPr>
        </p:nvSpPr>
        <p:spPr/>
        <p:txBody>
          <a:bodyPr/>
          <a:lstStyle/>
          <a:p>
            <a:fld id="{E44A2B26-FA6A-4926-B222-4E5B66DBF6BA}" type="datetimeFigureOut">
              <a:rPr lang="en-US" smtClean="0"/>
              <a:t>7/29/2021</a:t>
            </a:fld>
            <a:endParaRPr lang="en-US"/>
          </a:p>
        </p:txBody>
      </p:sp>
      <p:sp>
        <p:nvSpPr>
          <p:cNvPr id="6" name="Footer Placeholder 5">
            <a:extLst>
              <a:ext uri="{FF2B5EF4-FFF2-40B4-BE49-F238E27FC236}">
                <a16:creationId xmlns:a16="http://schemas.microsoft.com/office/drawing/2014/main" id="{F4DAB9DC-BC91-44EE-859D-EDDB2E57E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3F5EB-5F83-4F2C-9F9B-C42B9CE89D34}"/>
              </a:ext>
            </a:extLst>
          </p:cNvPr>
          <p:cNvSpPr>
            <a:spLocks noGrp="1"/>
          </p:cNvSpPr>
          <p:nvPr>
            <p:ph type="sldNum" sz="quarter" idx="12"/>
          </p:nvPr>
        </p:nvSpPr>
        <p:spPr/>
        <p:txBody>
          <a:bodyPr/>
          <a:lstStyle/>
          <a:p>
            <a:fld id="{134C1A8C-8DC3-4D58-8C47-DAEFDB09EB49}" type="slidenum">
              <a:rPr lang="en-US" smtClean="0"/>
              <a:t>‹#›</a:t>
            </a:fld>
            <a:endParaRPr lang="en-US"/>
          </a:p>
        </p:txBody>
      </p:sp>
    </p:spTree>
    <p:extLst>
      <p:ext uri="{BB962C8B-B14F-4D97-AF65-F5344CB8AC3E}">
        <p14:creationId xmlns:p14="http://schemas.microsoft.com/office/powerpoint/2010/main" val="205323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E498A-E6D0-42F8-8D64-EF48E8D41F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1A778-BB7E-4255-9152-244BEE808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56B37-592C-4E7C-B90C-20BE42F5E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A2B26-FA6A-4926-B222-4E5B66DBF6BA}" type="datetimeFigureOut">
              <a:rPr lang="en-US" smtClean="0"/>
              <a:t>7/29/2021</a:t>
            </a:fld>
            <a:endParaRPr lang="en-US"/>
          </a:p>
        </p:txBody>
      </p:sp>
      <p:sp>
        <p:nvSpPr>
          <p:cNvPr id="5" name="Footer Placeholder 4">
            <a:extLst>
              <a:ext uri="{FF2B5EF4-FFF2-40B4-BE49-F238E27FC236}">
                <a16:creationId xmlns:a16="http://schemas.microsoft.com/office/drawing/2014/main" id="{4A4E7153-98A3-457C-95EF-22655DAED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34D60B-7792-4B90-A943-D9C85C69B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C1A8C-8DC3-4D58-8C47-DAEFDB09EB49}" type="slidenum">
              <a:rPr lang="en-US" smtClean="0"/>
              <a:t>‹#›</a:t>
            </a:fld>
            <a:endParaRPr lang="en-US"/>
          </a:p>
        </p:txBody>
      </p:sp>
    </p:spTree>
    <p:extLst>
      <p:ext uri="{BB962C8B-B14F-4D97-AF65-F5344CB8AC3E}">
        <p14:creationId xmlns:p14="http://schemas.microsoft.com/office/powerpoint/2010/main" val="237529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C78C1B-B00A-4155-9CC6-773B0A55508A}"/>
              </a:ext>
            </a:extLst>
          </p:cNvPr>
          <p:cNvSpPr txBox="1"/>
          <p:nvPr/>
        </p:nvSpPr>
        <p:spPr>
          <a:xfrm>
            <a:off x="1216241" y="1693795"/>
            <a:ext cx="10369117" cy="1070871"/>
          </a:xfrm>
          <a:prstGeom prst="rect">
            <a:avLst/>
          </a:prstGeom>
          <a:noFill/>
        </p:spPr>
        <p:txBody>
          <a:bodyPr wrap="square">
            <a:spAutoFit/>
          </a:bodyPr>
          <a:lstStyle/>
          <a:p>
            <a:pPr marL="0" marR="0">
              <a:lnSpc>
                <a:spcPct val="107000"/>
              </a:lnSpc>
              <a:spcBef>
                <a:spcPts val="0"/>
              </a:spcBef>
              <a:spcAft>
                <a:spcPts val="800"/>
              </a:spcAft>
            </a:pPr>
            <a:r>
              <a:rPr lang="en-US" sz="1800" dirty="0"/>
              <a:t>Big Mountain Resort has recently increased their operating costs. </a:t>
            </a:r>
          </a:p>
          <a:p>
            <a:pPr marL="0" marR="0">
              <a:lnSpc>
                <a:spcPct val="107000"/>
              </a:lnSpc>
              <a:spcBef>
                <a:spcPts val="0"/>
              </a:spcBef>
              <a:spcAft>
                <a:spcPts val="800"/>
              </a:spcAft>
            </a:pPr>
            <a:r>
              <a:rPr lang="en-US" sz="1800" dirty="0"/>
              <a:t>Hence, we must f</a:t>
            </a:r>
            <a:r>
              <a:rPr lang="en-US" sz="1800" dirty="0">
                <a:effectLst/>
                <a:latin typeface="Calibri" panose="020F0502020204030204" pitchFamily="34" charset="0"/>
                <a:ea typeface="Calibri" panose="020F0502020204030204" pitchFamily="34" charset="0"/>
                <a:cs typeface="Calibri" panose="020F0502020204030204" pitchFamily="34" charset="0"/>
              </a:rPr>
              <a:t>ind new business strategies that will balance the incomes vs operating costs of the resort, and eventually increase the revenue.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72D6B0B6-9CE9-41CC-AD4C-DEB2184876D4}"/>
              </a:ext>
            </a:extLst>
          </p:cNvPr>
          <p:cNvSpPr txBox="1"/>
          <p:nvPr/>
        </p:nvSpPr>
        <p:spPr>
          <a:xfrm>
            <a:off x="1216241" y="3095926"/>
            <a:ext cx="10227076" cy="107087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To address this goal we used a dataset with information about different ski resorts across the US.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data set includes tickets prices for the resorts, and a lot of other features, that some of them affect these prices</a:t>
            </a:r>
            <a:r>
              <a:rPr lang="en-US" dirty="0">
                <a:latin typeface="Calibri" panose="020F0502020204030204" pitchFamily="34" charset="0"/>
                <a:ea typeface="Calibri" panose="020F0502020204030204" pitchFamily="34" charset="0"/>
                <a:cs typeface="Calibri" panose="020F0502020204030204" pitchFamily="34" charset="0"/>
              </a:rPr>
              <a:t>, and it will enable us to assess our pricing comparing to other resorts.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A7BE20D-9B4E-42A9-82A1-F1326C55333D}"/>
              </a:ext>
            </a:extLst>
          </p:cNvPr>
          <p:cNvSpPr txBox="1"/>
          <p:nvPr/>
        </p:nvSpPr>
        <p:spPr>
          <a:xfrm>
            <a:off x="2942208" y="329428"/>
            <a:ext cx="6094520" cy="646331"/>
          </a:xfrm>
          <a:prstGeom prst="rect">
            <a:avLst/>
          </a:prstGeom>
          <a:noFill/>
        </p:spPr>
        <p:txBody>
          <a:bodyPr wrap="square">
            <a:spAutoFit/>
          </a:bodyPr>
          <a:lstStyle/>
          <a:p>
            <a:pPr algn="ctr"/>
            <a:r>
              <a:rPr lang="en-US" dirty="0">
                <a:latin typeface="Calibri" panose="020F0502020204030204" pitchFamily="34" charset="0"/>
                <a:cs typeface="Calibri" panose="020F0502020204030204" pitchFamily="34" charset="0"/>
              </a:rPr>
              <a:t>Problem identification: </a:t>
            </a:r>
          </a:p>
          <a:p>
            <a:pPr algn="ctr"/>
            <a:r>
              <a:rPr lang="en-US" b="1" dirty="0">
                <a:latin typeface="Calibri" panose="020F0502020204030204" pitchFamily="34" charset="0"/>
                <a:cs typeface="Calibri" panose="020F0502020204030204" pitchFamily="34" charset="0"/>
              </a:rPr>
              <a:t>How </a:t>
            </a:r>
            <a:r>
              <a:rPr lang="en-US" sz="1800" b="1" dirty="0">
                <a:effectLst/>
                <a:latin typeface="Calibri" panose="020F0502020204030204" pitchFamily="34" charset="0"/>
                <a:ea typeface="Calibri" panose="020F0502020204030204" pitchFamily="34" charset="0"/>
                <a:cs typeface="Calibri" panose="020F0502020204030204" pitchFamily="34" charset="0"/>
              </a:rPr>
              <a:t>can Big Mountain resort increase their revenue?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4" name="Arrow: Right 13">
            <a:extLst>
              <a:ext uri="{FF2B5EF4-FFF2-40B4-BE49-F238E27FC236}">
                <a16:creationId xmlns:a16="http://schemas.microsoft.com/office/drawing/2014/main" id="{9B0FFF77-1651-4A56-BB6A-5569D88D7A81}"/>
              </a:ext>
            </a:extLst>
          </p:cNvPr>
          <p:cNvSpPr/>
          <p:nvPr/>
        </p:nvSpPr>
        <p:spPr>
          <a:xfrm>
            <a:off x="606642" y="1819922"/>
            <a:ext cx="56817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11DC5BD-8883-4B56-811F-7028A5D3CAAF}"/>
              </a:ext>
            </a:extLst>
          </p:cNvPr>
          <p:cNvSpPr/>
          <p:nvPr/>
        </p:nvSpPr>
        <p:spPr>
          <a:xfrm>
            <a:off x="606642" y="3188563"/>
            <a:ext cx="568170" cy="168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92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B9E3D-6438-443C-ABF2-4D7ED32B4EE8}"/>
              </a:ext>
            </a:extLst>
          </p:cNvPr>
          <p:cNvSpPr txBox="1"/>
          <p:nvPr/>
        </p:nvSpPr>
        <p:spPr>
          <a:xfrm>
            <a:off x="1012054" y="849730"/>
            <a:ext cx="10111666"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current ticket price at the Big Mountain resort is </a:t>
            </a:r>
            <a:r>
              <a:rPr lang="en-US" sz="1800" b="1"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$81.00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an adult, though a model that we created based on the resorts data predicts that this price should be higher than that - around </a:t>
            </a:r>
            <a:r>
              <a:rPr lang="en-US" sz="1800" b="1"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$95.52</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DA86F475-5E01-4FA7-A3DF-91356FD93677}"/>
              </a:ext>
            </a:extLst>
          </p:cNvPr>
          <p:cNvSpPr txBox="1"/>
          <p:nvPr/>
        </p:nvSpPr>
        <p:spPr>
          <a:xfrm>
            <a:off x="1003177" y="1599468"/>
            <a:ext cx="9765437" cy="445628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understand what are the factors that will most likely affect ticket prices we checked the correlation between the price and the different feature.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analyzes revealed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several features that can be correlated with ticket prices:</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vertical_drop</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Snow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Making_ac</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total_chairs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fastQuads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Runs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LongestRun_mi</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trams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SkiableTerrain_ac</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46EC6B9-06AA-4DDE-912B-E1D15058F0DF}"/>
              </a:ext>
            </a:extLst>
          </p:cNvPr>
          <p:cNvPicPr/>
          <p:nvPr/>
        </p:nvPicPr>
        <p:blipFill rotWithShape="1">
          <a:blip r:embed="rId2"/>
          <a:srcRect l="26389" t="23172" r="30770" b="7883"/>
          <a:stretch/>
        </p:blipFill>
        <p:spPr bwMode="auto">
          <a:xfrm>
            <a:off x="6569475" y="2618913"/>
            <a:ext cx="5486399" cy="423908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AC078A2A-DB5C-4EF9-85DA-B8B457CCE058}"/>
              </a:ext>
            </a:extLst>
          </p:cNvPr>
          <p:cNvSpPr txBox="1"/>
          <p:nvPr/>
        </p:nvSpPr>
        <p:spPr>
          <a:xfrm>
            <a:off x="3002131" y="232585"/>
            <a:ext cx="6094520"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cs typeface="Calibri" panose="020F0502020204030204" pitchFamily="34" charset="0"/>
              </a:rPr>
              <a:t>Recommendation and key findings</a:t>
            </a:r>
          </a:p>
        </p:txBody>
      </p:sp>
    </p:spTree>
    <p:extLst>
      <p:ext uri="{BB962C8B-B14F-4D97-AF65-F5344CB8AC3E}">
        <p14:creationId xmlns:p14="http://schemas.microsoft.com/office/powerpoint/2010/main" val="286366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351B41-50B9-4651-A641-FB4A09B405C3}"/>
              </a:ext>
            </a:extLst>
          </p:cNvPr>
          <p:cNvPicPr/>
          <p:nvPr/>
        </p:nvPicPr>
        <p:blipFill rotWithShape="1">
          <a:blip r:embed="rId2"/>
          <a:srcRect l="19444" t="26401" r="36431" b="15289"/>
          <a:stretch/>
        </p:blipFill>
        <p:spPr bwMode="auto">
          <a:xfrm>
            <a:off x="7111017" y="3221724"/>
            <a:ext cx="5036937" cy="361852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4728519F-C153-459B-BF85-C48FC09D4D60}"/>
              </a:ext>
            </a:extLst>
          </p:cNvPr>
          <p:cNvSpPr txBox="1"/>
          <p:nvPr/>
        </p:nvSpPr>
        <p:spPr>
          <a:xfrm>
            <a:off x="880481" y="2575393"/>
            <a:ext cx="8849445" cy="369332"/>
          </a:xfrm>
          <a:prstGeom prst="rect">
            <a:avLst/>
          </a:prstGeom>
          <a:noFill/>
        </p:spPr>
        <p:txBody>
          <a:bodyPr wrap="square">
            <a:spAutoFit/>
          </a:bodyPr>
          <a:lstStyle/>
          <a:p>
            <a:r>
              <a:rPr lang="en-US" sz="1800" dirty="0">
                <a:solidFill>
                  <a:srgbClr val="000000"/>
                </a:solidFill>
                <a:effectLst/>
                <a:latin typeface="Calibri" panose="020F0502020204030204" pitchFamily="34" charset="0"/>
                <a:ea typeface="Calibri" panose="020F0502020204030204" pitchFamily="34" charset="0"/>
              </a:rPr>
              <a:t>This model highlighted the most important features to our analyzes: </a:t>
            </a:r>
            <a:endParaRPr lang="en-US" dirty="0"/>
          </a:p>
        </p:txBody>
      </p:sp>
      <p:sp>
        <p:nvSpPr>
          <p:cNvPr id="7" name="TextBox 6">
            <a:extLst>
              <a:ext uri="{FF2B5EF4-FFF2-40B4-BE49-F238E27FC236}">
                <a16:creationId xmlns:a16="http://schemas.microsoft.com/office/drawing/2014/main" id="{A715F9FE-0943-4647-B76D-D77E5D8595CE}"/>
              </a:ext>
            </a:extLst>
          </p:cNvPr>
          <p:cNvSpPr txBox="1"/>
          <p:nvPr/>
        </p:nvSpPr>
        <p:spPr>
          <a:xfrm>
            <a:off x="2718787" y="370188"/>
            <a:ext cx="6094520"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Modeling results and analysis</a:t>
            </a:r>
          </a:p>
        </p:txBody>
      </p:sp>
      <p:sp>
        <p:nvSpPr>
          <p:cNvPr id="9" name="TextBox 8">
            <a:extLst>
              <a:ext uri="{FF2B5EF4-FFF2-40B4-BE49-F238E27FC236}">
                <a16:creationId xmlns:a16="http://schemas.microsoft.com/office/drawing/2014/main" id="{CE2F8496-377D-47E4-B5C2-284A01FD9F16}"/>
              </a:ext>
            </a:extLst>
          </p:cNvPr>
          <p:cNvSpPr txBox="1"/>
          <p:nvPr/>
        </p:nvSpPr>
        <p:spPr>
          <a:xfrm>
            <a:off x="825624" y="1570405"/>
            <a:ext cx="9641150" cy="646331"/>
          </a:xfrm>
          <a:prstGeom prst="rect">
            <a:avLst/>
          </a:prstGeom>
          <a:noFill/>
        </p:spPr>
        <p:txBody>
          <a:bodyPr wrap="square">
            <a:spAutoFit/>
          </a:bodyPr>
          <a:lstStyle/>
          <a:p>
            <a:r>
              <a:rPr lang="en-US" dirty="0"/>
              <a:t>We build several machine learning models to assess </a:t>
            </a:r>
            <a:r>
              <a:rPr lang="en-US" dirty="0">
                <a:effectLst/>
              </a:rPr>
              <a:t>how each of these features affect the price, and eventually we decided to use the random forest model.</a:t>
            </a:r>
            <a:endParaRPr lang="en-US" dirty="0"/>
          </a:p>
        </p:txBody>
      </p:sp>
    </p:spTree>
    <p:extLst>
      <p:ext uri="{BB962C8B-B14F-4D97-AF65-F5344CB8AC3E}">
        <p14:creationId xmlns:p14="http://schemas.microsoft.com/office/powerpoint/2010/main" val="162046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15F9FE-0943-4647-B76D-D77E5D8595CE}"/>
              </a:ext>
            </a:extLst>
          </p:cNvPr>
          <p:cNvSpPr txBox="1"/>
          <p:nvPr/>
        </p:nvSpPr>
        <p:spPr>
          <a:xfrm>
            <a:off x="2718787" y="370188"/>
            <a:ext cx="6094520"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Modeling results and analysis</a:t>
            </a:r>
          </a:p>
        </p:txBody>
      </p:sp>
      <p:sp>
        <p:nvSpPr>
          <p:cNvPr id="9" name="TextBox 8">
            <a:extLst>
              <a:ext uri="{FF2B5EF4-FFF2-40B4-BE49-F238E27FC236}">
                <a16:creationId xmlns:a16="http://schemas.microsoft.com/office/drawing/2014/main" id="{CE2F8496-377D-47E4-B5C2-284A01FD9F16}"/>
              </a:ext>
            </a:extLst>
          </p:cNvPr>
          <p:cNvSpPr txBox="1"/>
          <p:nvPr/>
        </p:nvSpPr>
        <p:spPr>
          <a:xfrm>
            <a:off x="825624" y="1570405"/>
            <a:ext cx="9641150" cy="646331"/>
          </a:xfrm>
          <a:prstGeom prst="rect">
            <a:avLst/>
          </a:prstGeom>
          <a:noFill/>
        </p:spPr>
        <p:txBody>
          <a:bodyPr wrap="square">
            <a:spAutoFit/>
          </a:bodyPr>
          <a:lstStyle/>
          <a:p>
            <a:r>
              <a:rPr lang="en-US" dirty="0"/>
              <a:t>Our analyzes shows that have plenty of data, and we can use our model with the data that we have to assess our questions. </a:t>
            </a:r>
          </a:p>
        </p:txBody>
      </p:sp>
      <p:pic>
        <p:nvPicPr>
          <p:cNvPr id="3" name="Picture 2">
            <a:extLst>
              <a:ext uri="{FF2B5EF4-FFF2-40B4-BE49-F238E27FC236}">
                <a16:creationId xmlns:a16="http://schemas.microsoft.com/office/drawing/2014/main" id="{C6BE0AAB-3382-45BC-87EC-EDE12D313EF5}"/>
              </a:ext>
            </a:extLst>
          </p:cNvPr>
          <p:cNvPicPr>
            <a:picLocks noChangeAspect="1"/>
          </p:cNvPicPr>
          <p:nvPr/>
        </p:nvPicPr>
        <p:blipFill rotWithShape="1">
          <a:blip r:embed="rId2"/>
          <a:srcRect l="19588" t="35599" r="38980" b="25048"/>
          <a:stretch/>
        </p:blipFill>
        <p:spPr>
          <a:xfrm>
            <a:off x="5558855" y="3275860"/>
            <a:ext cx="6497020" cy="3471169"/>
          </a:xfrm>
          <a:prstGeom prst="rect">
            <a:avLst/>
          </a:prstGeom>
        </p:spPr>
      </p:pic>
    </p:spTree>
    <p:extLst>
      <p:ext uri="{BB962C8B-B14F-4D97-AF65-F5344CB8AC3E}">
        <p14:creationId xmlns:p14="http://schemas.microsoft.com/office/powerpoint/2010/main" val="181271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D62558-1D32-44C5-B5FC-8B57639C0A49}"/>
              </a:ext>
            </a:extLst>
          </p:cNvPr>
          <p:cNvSpPr txBox="1"/>
          <p:nvPr/>
        </p:nvSpPr>
        <p:spPr>
          <a:xfrm>
            <a:off x="1580226" y="1300278"/>
            <a:ext cx="9454718" cy="3350597"/>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Using our model we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reviewed the following potential scenarios for either cutting costs or increasing revenue:</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Permanently closing to 10 of the least used runs. This doesn't impact any other resort statistics.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Increase the vertical drop by adding a run to a point 150 feet lower down but requiring the installation of an additional chair lift to bring skiers back up, without additional snow making coverage</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Same as number 2, but adding 2 acres of snow making cover</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Increase the longest run by 0.2 mile to boast 3.5 miles length, requiring an additional snow making coverage of 4 acres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5FCB5D-E5F2-45B6-8306-855AD80B44E6}"/>
              </a:ext>
            </a:extLst>
          </p:cNvPr>
          <p:cNvSpPr txBox="1"/>
          <p:nvPr/>
        </p:nvSpPr>
        <p:spPr>
          <a:xfrm>
            <a:off x="2763175" y="414576"/>
            <a:ext cx="6094520"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Modeling results and analysis</a:t>
            </a:r>
          </a:p>
        </p:txBody>
      </p:sp>
    </p:spTree>
    <p:extLst>
      <p:ext uri="{BB962C8B-B14F-4D97-AF65-F5344CB8AC3E}">
        <p14:creationId xmlns:p14="http://schemas.microsoft.com/office/powerpoint/2010/main" val="114123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0FD8C6-3C81-4396-BD85-E866B557DCB1}"/>
              </a:ext>
            </a:extLst>
          </p:cNvPr>
          <p:cNvSpPr txBox="1"/>
          <p:nvPr/>
        </p:nvSpPr>
        <p:spPr>
          <a:xfrm>
            <a:off x="845597" y="1260015"/>
            <a:ext cx="10793027" cy="2951642"/>
          </a:xfrm>
          <a:prstGeom prst="rect">
            <a:avLst/>
          </a:prstGeom>
          <a:noFill/>
        </p:spPr>
        <p:txBody>
          <a:bodyPr wrap="square">
            <a:spAutoFit/>
          </a:bodyPr>
          <a:lstStyle/>
          <a:p>
            <a:pPr marL="0" marR="0">
              <a:lnSpc>
                <a:spcPct val="107000"/>
              </a:lnSpc>
              <a:spcBef>
                <a:spcPts val="120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reviewed each of the above scenarios using our model, under the assumption that the expected number of visitors over the season is 350,000 and, on average, visitors ski for five days.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Based on our analyzes we can recommend two main options: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Closing 5 runs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as this will not affect ticket price, and will decrease the operating costs.</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Increasing the vertical drop by 150 feet and installing an additional chair lift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will cost the resort some initial and operating costs but will enable to resort to increase the ticket price in 1.57$ and over the season will result in an increase of $2750000.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E2CD9C9D-BB68-4493-A7A2-552007A03A40}"/>
              </a:ext>
            </a:extLst>
          </p:cNvPr>
          <p:cNvSpPr txBox="1"/>
          <p:nvPr/>
        </p:nvSpPr>
        <p:spPr>
          <a:xfrm>
            <a:off x="2949606" y="227985"/>
            <a:ext cx="6094520"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Summary and conclusion</a:t>
            </a:r>
          </a:p>
        </p:txBody>
      </p:sp>
    </p:spTree>
    <p:extLst>
      <p:ext uri="{BB962C8B-B14F-4D97-AF65-F5344CB8AC3E}">
        <p14:creationId xmlns:p14="http://schemas.microsoft.com/office/powerpoint/2010/main" val="57134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506</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Ella Katz</dc:creator>
  <cp:lastModifiedBy>Ella Katz</cp:lastModifiedBy>
  <cp:revision>1</cp:revision>
  <dcterms:created xsi:type="dcterms:W3CDTF">2021-07-29T18:28:06Z</dcterms:created>
  <dcterms:modified xsi:type="dcterms:W3CDTF">2021-07-29T18:49:06Z</dcterms:modified>
</cp:coreProperties>
</file>