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0" r:id="rId4"/>
    <p:sldId id="278" r:id="rId5"/>
    <p:sldId id="281" r:id="rId6"/>
    <p:sldId id="279" r:id="rId7"/>
    <p:sldId id="280" r:id="rId8"/>
    <p:sldId id="273" r:id="rId9"/>
    <p:sldId id="274" r:id="rId10"/>
    <p:sldId id="268" r:id="rId11"/>
    <p:sldId id="262" r:id="rId12"/>
    <p:sldId id="276" r:id="rId13"/>
    <p:sldId id="277" r:id="rId14"/>
    <p:sldId id="283" r:id="rId15"/>
    <p:sldId id="26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93"/>
  </p:normalViewPr>
  <p:slideViewPr>
    <p:cSldViewPr snapToGrid="0">
      <p:cViewPr>
        <p:scale>
          <a:sx n="133" d="100"/>
          <a:sy n="133" d="100"/>
        </p:scale>
        <p:origin x="-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D000-07D3-49D0-A933-6548CAADDF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1BEC8-0C11-4589-924D-8EF383C59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3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35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1BEC8-0C11-4589-924D-8EF383C59C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9368-864D-5456-2A1E-DEA7E24A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79CD3-7AC3-9C45-4E94-BA0A7167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48CF-790D-3EB9-C31A-DF87E0E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30D8-5E04-A75E-8CF5-28577FF1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ED3D-CD47-EA15-DF0D-0ABCCF8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CEC3-CE66-23B8-7C21-2F2AF448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42AD3-54FA-0EB9-9088-C9645DD02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57F6-CAA2-9D3B-FC81-5962597B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3F03-69BE-0B1B-08D0-A37C2BC4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0DBF-3255-64FB-C994-EEECFE55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61F4D-E2BF-C7F7-3E1C-9C212A66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51B89-04B8-0C89-6043-195FE8102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BB6B-9523-2379-536C-87048AE6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8077-D9D2-794D-E62B-E0BD647F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BF38-5EAB-9857-1417-9625612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2318-26CF-6209-BB95-B3FB655D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CCD2-8EFB-FFF4-EF79-AD57B25B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7A97-CED3-67AA-E8C4-7C5B0CC3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9947-3425-2811-EBAF-0BDF656D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F1DE-EA5E-BFB4-B011-C6D12691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AB73-CE83-7940-9B90-3D49F335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4E05-D236-24F0-6A6A-5B3DAD22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8DFE-7496-AD54-16B1-BB655D6B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3D6BE-442C-AE81-5332-6ECA00A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DB74-1BEC-802D-5079-752B2408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2678-96AA-817D-FBE2-43F9F2BF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3405-0932-77A3-284B-DFF10834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FF779-75F5-45AE-18F9-07EDF874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16F8-CD9B-7656-FFDD-4B82268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BF0D-BD83-EB27-9DBB-CD975C2A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1BAB8-6DA6-F5F3-B67B-23E76A20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7E53-32B5-F1DC-B51E-E3D8E542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3D3C-C24A-EB2D-57B0-5B77DE23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E92B-D1FA-8964-C980-3E5FCD0D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F0A0F-6525-517D-AF5A-601CA9D3B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66A4-4E36-09A1-ED05-320E55F4D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FFB6-8B5E-E1DA-5FB0-12B0D0D3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99102-69EC-9CF3-FD66-B87C2F7B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9DADA-5043-CE2E-D7C9-D8DF0A8B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2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1387-5733-10FA-C05F-E55F2FEE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4C1D4-6BA0-EAE7-55EE-76868D7C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FB40-FF3A-A6C3-CC51-8C4E82AB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18D52-2F4D-E2AF-BB4F-CDCE44A5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B4285-AEF3-3C8E-7E5D-1077F3AA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1B7F2-4AE3-04D0-2A2F-3D514B0E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BF842-5E97-0734-6A6B-A0A1FE93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6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80F-F96C-8B75-3CF7-935130B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F760-27CC-41C2-608E-F4503A07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7E567-D6B5-C232-99CA-521F323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3B825-F42D-E336-6340-C1C13638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D7E2-A98F-88DE-0678-9F8A8896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DCEB-62A8-B81D-4AF2-B92DBB91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3CF9-5118-614B-4AF0-0E2F0156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01A3A-2D8B-D8D9-F6AC-BFC45378F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A942C-638F-2574-579C-AF2341ABE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F5F0-EB35-4EA6-82C4-54D6D75B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0950-43BB-9B09-5B1F-5F6F131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F37AC-BBAF-43C1-04C3-B17EFD4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D3DE1-4395-959D-70B3-DCB3C20F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6ED5-9736-0A6E-8A5B-03C4CB8D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7A3AF-7452-4255-E3C5-DC98A8234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27A-23C8-4443-801D-F11959F365B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DBC1-FE67-754F-7D30-E59D373B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37FD-5691-CB21-5C89-ADB4CCC7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6EF0-A3F6-5847-8E98-BCBB3BE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FE631-158E-6EE7-EFE3-8A277DB68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400" y="1251391"/>
            <a:ext cx="9781309" cy="238760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Investigation of the Ability of Normality Tests </a:t>
            </a:r>
            <a:br>
              <a:rPr lang="en-US" sz="3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3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3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Detect</a:t>
            </a:r>
            <a:r>
              <a:rPr lang="zh-CN" altLang="en-US" sz="3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Issues in Downstream Tests</a:t>
            </a:r>
            <a:br>
              <a:rPr lang="en-US" sz="3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D7170-0DC5-05D9-91CD-68CA71B1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</p:spPr>
        <p:txBody>
          <a:bodyPr>
            <a:normAutofit/>
          </a:bodyPr>
          <a:lstStyle/>
          <a:p>
            <a:r>
              <a:rPr lang="en-US" dirty="0"/>
              <a:t>Ell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r>
              <a:rPr lang="en-US" altLang="zh-CN" dirty="0"/>
              <a:t>Oklahoma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Dr.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Pratyaydipta</a:t>
            </a:r>
            <a:r>
              <a:rPr lang="en-US" i="0" dirty="0">
                <a:effectLst/>
              </a:rPr>
              <a:t> Rudra</a:t>
            </a:r>
          </a:p>
          <a:p>
            <a:endParaRPr lang="en-US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8874-2DCF-D4E1-940D-61A6231B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69" y="605661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zh-CN" sz="4200" b="1" dirty="0">
                <a:latin typeface="+mn-lt"/>
              </a:rPr>
              <a:t>Downstream</a:t>
            </a:r>
            <a:r>
              <a:rPr lang="zh-CN" altLang="en-US" sz="4200" b="1" dirty="0">
                <a:latin typeface="+mn-lt"/>
              </a:rPr>
              <a:t> </a:t>
            </a:r>
            <a:r>
              <a:rPr lang="en-US" altLang="zh-CN" sz="4200" b="1" dirty="0">
                <a:latin typeface="+mn-lt"/>
              </a:rPr>
              <a:t>Tests</a:t>
            </a:r>
            <a:r>
              <a:rPr lang="zh-CN" altLang="en-US" sz="4200" b="1" dirty="0">
                <a:latin typeface="+mn-lt"/>
              </a:rPr>
              <a:t> </a:t>
            </a:r>
            <a:r>
              <a:rPr lang="en-US" altLang="zh-CN" sz="4200" b="1" dirty="0">
                <a:latin typeface="+mn-lt"/>
              </a:rPr>
              <a:t>---</a:t>
            </a:r>
            <a:r>
              <a:rPr lang="zh-CN" altLang="en-US" sz="4200" b="1" dirty="0">
                <a:latin typeface="+mn-lt"/>
              </a:rPr>
              <a:t> </a:t>
            </a:r>
            <a:r>
              <a:rPr lang="en-US" sz="4200" b="1" dirty="0">
                <a:latin typeface="+mn-lt"/>
              </a:rPr>
              <a:t>One sample t-test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9925-7F3E-5FE4-E762-840A9A4E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62" y="2455933"/>
            <a:ext cx="10442131" cy="373042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r>
              <a:rPr lang="en-US" sz="5400" dirty="0"/>
              <a:t>We conducted simulations (N = 10,000) to generate data from each of the following distributions with varying sample sizes. </a:t>
            </a:r>
          </a:p>
          <a:p>
            <a:pPr marL="0" indent="0">
              <a:buNone/>
            </a:pPr>
            <a:endParaRPr lang="en-US" sz="5400" dirty="0"/>
          </a:p>
          <a:p>
            <a:pPr lvl="1"/>
            <a:r>
              <a:rPr lang="en-US" altLang="zh-CN" sz="4700" dirty="0"/>
              <a:t>Chi-Square</a:t>
            </a:r>
            <a:r>
              <a:rPr lang="zh-CN" altLang="en-US" sz="4700" dirty="0"/>
              <a:t> </a:t>
            </a:r>
            <a:r>
              <a:rPr lang="en-US" altLang="zh-CN" sz="4700" dirty="0"/>
              <a:t>Distribution</a:t>
            </a:r>
            <a:r>
              <a:rPr lang="zh-CN" altLang="en-US" sz="4700" dirty="0"/>
              <a:t> </a:t>
            </a:r>
            <a:r>
              <a:rPr lang="en-US" altLang="zh-CN" sz="4700" dirty="0"/>
              <a:t>---</a:t>
            </a:r>
            <a:r>
              <a:rPr lang="zh-CN" altLang="en-US" sz="4700" dirty="0"/>
              <a:t> </a:t>
            </a:r>
            <a:r>
              <a:rPr lang="en-US" altLang="zh-CN" sz="4700" dirty="0"/>
              <a:t>Positively</a:t>
            </a:r>
            <a:r>
              <a:rPr lang="zh-CN" altLang="en-US" sz="4700" dirty="0"/>
              <a:t> </a:t>
            </a:r>
            <a:r>
              <a:rPr lang="en-US" altLang="zh-CN" sz="4700" dirty="0"/>
              <a:t>Skewed</a:t>
            </a:r>
            <a:endParaRPr lang="en-US" altLang="zh-CN" sz="5100" b="1" dirty="0"/>
          </a:p>
          <a:p>
            <a:pPr lvl="1"/>
            <a:r>
              <a:rPr lang="en-US" altLang="zh-CN" sz="4700" dirty="0"/>
              <a:t>Beta</a:t>
            </a:r>
            <a:r>
              <a:rPr lang="zh-CN" altLang="en-US" sz="4700" dirty="0"/>
              <a:t> </a:t>
            </a:r>
            <a:r>
              <a:rPr lang="en-US" altLang="zh-CN" sz="4700" dirty="0"/>
              <a:t>Distribution</a:t>
            </a:r>
            <a:r>
              <a:rPr lang="zh-CN" altLang="en-US" sz="4700" dirty="0"/>
              <a:t> </a:t>
            </a:r>
            <a:r>
              <a:rPr lang="en-US" altLang="zh-CN" sz="4700" dirty="0"/>
              <a:t>---</a:t>
            </a:r>
            <a:r>
              <a:rPr lang="zh-CN" altLang="en-US" sz="4700" dirty="0"/>
              <a:t> </a:t>
            </a:r>
            <a:r>
              <a:rPr lang="en-US" altLang="zh-CN" sz="4700" dirty="0"/>
              <a:t>Chose parameters such that negatively skewed</a:t>
            </a:r>
            <a:endParaRPr lang="en-US" altLang="zh-CN" sz="5100" dirty="0"/>
          </a:p>
          <a:p>
            <a:pPr lvl="1"/>
            <a:r>
              <a:rPr lang="en-US" altLang="zh-CN" sz="4700" dirty="0"/>
              <a:t>Uniform</a:t>
            </a:r>
            <a:r>
              <a:rPr lang="zh-CN" altLang="en-US" sz="4700" dirty="0"/>
              <a:t> </a:t>
            </a:r>
            <a:r>
              <a:rPr lang="en-US" altLang="zh-CN" sz="4700" dirty="0"/>
              <a:t>Distribution</a:t>
            </a:r>
            <a:r>
              <a:rPr lang="zh-CN" altLang="en-US" sz="4700" dirty="0"/>
              <a:t> </a:t>
            </a:r>
            <a:r>
              <a:rPr lang="en-US" altLang="zh-CN" sz="4700" dirty="0"/>
              <a:t>---</a:t>
            </a:r>
            <a:r>
              <a:rPr lang="zh-CN" altLang="en-US" sz="4700" dirty="0"/>
              <a:t> </a:t>
            </a:r>
            <a:r>
              <a:rPr lang="en-US" altLang="zh-CN" sz="4700" dirty="0"/>
              <a:t>Flat</a:t>
            </a:r>
            <a:r>
              <a:rPr lang="zh-CN" altLang="en-US" sz="4700" dirty="0"/>
              <a:t> </a:t>
            </a:r>
            <a:r>
              <a:rPr lang="en-US" altLang="zh-CN" sz="4700" dirty="0"/>
              <a:t>tails</a:t>
            </a:r>
          </a:p>
          <a:p>
            <a:pPr marL="457200" lvl="1" indent="0">
              <a:buNone/>
            </a:pPr>
            <a:endParaRPr lang="en-US" altLang="zh-CN" sz="4700" dirty="0"/>
          </a:p>
          <a:p>
            <a:r>
              <a:rPr lang="en-US" altLang="zh-CN" sz="5100" dirty="0"/>
              <a:t>We estimated the power of Shapiro-Wilk test and the power and P(Type-I error) for a downstream one-sample t-test.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32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13A48-284F-143D-12D5-3948C73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000" b="1" dirty="0">
                <a:latin typeface="+mn-lt"/>
              </a:rPr>
              <a:t>Chi-Square</a:t>
            </a:r>
            <a:r>
              <a:rPr lang="zh-CN" altLang="en-US" sz="5000" b="1" dirty="0">
                <a:latin typeface="+mn-lt"/>
              </a:rPr>
              <a:t> </a:t>
            </a:r>
            <a:r>
              <a:rPr lang="en-US" altLang="zh-CN" sz="5000" b="1" dirty="0">
                <a:latin typeface="+mn-lt"/>
              </a:rPr>
              <a:t>Distribution</a:t>
            </a:r>
            <a:endParaRPr lang="en-US" sz="5000" b="1" dirty="0">
              <a:latin typeface="+mn-lt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83AA99-4440-9C7D-B8CF-BD8DCC43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</a:rPr>
              <a:t>Inflated type-I error rate</a:t>
            </a:r>
          </a:p>
          <a:p>
            <a:r>
              <a:rPr lang="en-US" sz="2200" dirty="0">
                <a:latin typeface="Calibri" panose="020F0502020204030204" pitchFamily="34" charset="0"/>
              </a:rPr>
              <a:t>Less problematic for larger samples</a:t>
            </a:r>
          </a:p>
          <a:p>
            <a:r>
              <a:rPr lang="en-US" sz="2200" dirty="0">
                <a:latin typeface="Calibri" panose="020F0502020204030204" pitchFamily="34" charset="0"/>
              </a:rPr>
              <a:t>Normality tests somewhat useful for moderate sample sizes</a:t>
            </a:r>
            <a:endParaRPr lang="en-US" sz="2200" dirty="0">
              <a:effectLst/>
              <a:latin typeface="SymbolMT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CA55D-2993-025D-C5D8-FFBFF4B07047}"/>
              </a:ext>
            </a:extLst>
          </p:cNvPr>
          <p:cNvSpPr txBox="1"/>
          <p:nvPr/>
        </p:nvSpPr>
        <p:spPr>
          <a:xfrm>
            <a:off x="10867292" y="1184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9C7D6-CD99-40B6-A17E-A0520BB6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358592"/>
            <a:ext cx="7568403" cy="31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13A48-284F-143D-12D5-3948C73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000" b="1" dirty="0">
                <a:latin typeface="+mn-lt"/>
              </a:rPr>
              <a:t>Beta</a:t>
            </a:r>
            <a:br>
              <a:rPr lang="en-US" altLang="zh-CN" sz="5000" b="1" dirty="0">
                <a:latin typeface="+mn-lt"/>
              </a:rPr>
            </a:br>
            <a:r>
              <a:rPr lang="en-US" altLang="zh-CN" sz="5000" b="1" dirty="0">
                <a:latin typeface="+mn-lt"/>
              </a:rPr>
              <a:t>Distribution</a:t>
            </a:r>
            <a:endParaRPr lang="en-US" sz="5000" b="1" dirty="0">
              <a:latin typeface="+mn-l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83AA99-4440-9C7D-B8CF-BD8DCC43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Inflated type-I error rate</a:t>
            </a:r>
          </a:p>
          <a:p>
            <a:r>
              <a:rPr lang="en-US" sz="2200" dirty="0">
                <a:latin typeface="Calibri" panose="020F0502020204030204" pitchFamily="34" charset="0"/>
              </a:rPr>
              <a:t>Less problematic for larger samples</a:t>
            </a:r>
          </a:p>
          <a:p>
            <a:r>
              <a:rPr lang="en-US" sz="2200" dirty="0">
                <a:latin typeface="Calibri" panose="020F0502020204030204" pitchFamily="34" charset="0"/>
              </a:rPr>
              <a:t>Very little utility of the normality test</a:t>
            </a:r>
            <a:endParaRPr lang="en-US" sz="2200" dirty="0">
              <a:latin typeface="Symbol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CA55D-2993-025D-C5D8-FFBFF4B07047}"/>
              </a:ext>
            </a:extLst>
          </p:cNvPr>
          <p:cNvSpPr txBox="1"/>
          <p:nvPr/>
        </p:nvSpPr>
        <p:spPr>
          <a:xfrm>
            <a:off x="10867292" y="1184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F67CF-C51E-49DE-9EC4-725CB7D4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93" y="2358592"/>
            <a:ext cx="7525841" cy="31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13A48-284F-143D-12D5-3948C73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CN" sz="5000" b="1" dirty="0">
                <a:latin typeface="+mn-lt"/>
              </a:rPr>
              <a:t>Uniform</a:t>
            </a:r>
            <a:br>
              <a:rPr lang="en-US" altLang="zh-CN" sz="5000" b="1" dirty="0">
                <a:latin typeface="+mn-lt"/>
              </a:rPr>
            </a:br>
            <a:r>
              <a:rPr lang="en-US" altLang="zh-CN" sz="5000" b="1" dirty="0">
                <a:latin typeface="+mn-lt"/>
              </a:rPr>
              <a:t>Distribution</a:t>
            </a:r>
            <a:endParaRPr lang="en-US" sz="5000" b="1" dirty="0">
              <a:latin typeface="+mn-l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83AA99-4440-9C7D-B8CF-BD8DCC43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Inflated type-I error rate</a:t>
            </a:r>
          </a:p>
          <a:p>
            <a:r>
              <a:rPr lang="en-US" sz="2200" dirty="0">
                <a:latin typeface="Calibri" panose="020F0502020204030204" pitchFamily="34" charset="0"/>
              </a:rPr>
              <a:t>Also loss of power</a:t>
            </a:r>
          </a:p>
          <a:p>
            <a:r>
              <a:rPr lang="en-US" sz="2200" dirty="0">
                <a:latin typeface="Calibri" panose="020F0502020204030204" pitchFamily="34" charset="0"/>
              </a:rPr>
              <a:t>Both are less problematic for larger samples</a:t>
            </a:r>
          </a:p>
          <a:p>
            <a:r>
              <a:rPr lang="en-US" sz="2200" dirty="0">
                <a:latin typeface="Calibri" panose="020F0502020204030204" pitchFamily="34" charset="0"/>
              </a:rPr>
              <a:t>Very little utility of the normality test</a:t>
            </a:r>
            <a:endParaRPr lang="en-US" sz="2200" dirty="0">
              <a:latin typeface="Symbol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CA55D-2993-025D-C5D8-FFBFF4B07047}"/>
              </a:ext>
            </a:extLst>
          </p:cNvPr>
          <p:cNvSpPr txBox="1"/>
          <p:nvPr/>
        </p:nvSpPr>
        <p:spPr>
          <a:xfrm>
            <a:off x="10867292" y="11840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97544-8503-4A82-961D-4EA37671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24" y="240955"/>
            <a:ext cx="6556140" cy="64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36A20-A2AC-F5F3-BA96-C2037A51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</a:rPr>
              <a:t>Possible</a:t>
            </a:r>
            <a:r>
              <a:rPr lang="zh-CN" altLang="en-US" sz="6000" b="1" dirty="0">
                <a:solidFill>
                  <a:srgbClr val="FFFFFF"/>
                </a:solidFill>
              </a:rPr>
              <a:t> </a:t>
            </a:r>
            <a:r>
              <a:rPr lang="en-US" altLang="zh-CN" sz="6000" b="1" dirty="0">
                <a:solidFill>
                  <a:srgbClr val="FFFFFF"/>
                </a:solidFill>
              </a:rPr>
              <a:t>Solutions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F4853-85E7-63CC-9A69-D8A54C1E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529" y="2433668"/>
            <a:ext cx="5536397" cy="2347324"/>
          </a:xfrm>
        </p:spPr>
        <p:txBody>
          <a:bodyPr>
            <a:norm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parametric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normality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problematic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3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E31AB-F389-110B-B2DA-EB03448E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Fu</a:t>
            </a:r>
            <a:r>
              <a:rPr lang="en-US" altLang="zh-CN" sz="6000" b="1" dirty="0">
                <a:latin typeface="+mn-lt"/>
              </a:rPr>
              <a:t>ture</a:t>
            </a:r>
            <a:r>
              <a:rPr lang="zh-CN" altLang="en-US" sz="6000" b="1" dirty="0">
                <a:latin typeface="+mn-lt"/>
              </a:rPr>
              <a:t> </a:t>
            </a:r>
            <a:r>
              <a:rPr lang="en-US" altLang="zh-CN" sz="6000" b="1" dirty="0">
                <a:latin typeface="+mn-lt"/>
              </a:rPr>
              <a:t>Work</a:t>
            </a:r>
            <a:endParaRPr lang="en-US" sz="6000" b="1" dirty="0">
              <a:latin typeface="+mn-l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81B2-A5DE-FD04-A191-3012B2C3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1138764"/>
            <a:ext cx="6793151" cy="524989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CN" sz="3200" dirty="0"/>
              <a:t>Explore other kinds of departure from normality.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Explore</a:t>
            </a:r>
            <a:r>
              <a:rPr lang="zh-CN" altLang="en-US" sz="3200" dirty="0"/>
              <a:t> </a:t>
            </a:r>
            <a:r>
              <a:rPr lang="en-US" altLang="zh-CN" sz="3200" dirty="0"/>
              <a:t>other</a:t>
            </a:r>
            <a:r>
              <a:rPr lang="zh-CN" altLang="en-US" sz="3200" dirty="0"/>
              <a:t> </a:t>
            </a:r>
            <a:r>
              <a:rPr lang="en-US" altLang="zh-CN" sz="3200" dirty="0"/>
              <a:t>downstream</a:t>
            </a:r>
            <a:r>
              <a:rPr lang="zh-CN" altLang="en-US" sz="3200" dirty="0"/>
              <a:t> </a:t>
            </a:r>
            <a:r>
              <a:rPr lang="en-US" altLang="zh-CN" sz="3200" dirty="0"/>
              <a:t>tests.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Explore the performance of other normality tests.</a:t>
            </a:r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Find</a:t>
            </a:r>
            <a:r>
              <a:rPr lang="zh-CN" altLang="en-US" sz="3200" dirty="0"/>
              <a:t> </a:t>
            </a:r>
            <a:r>
              <a:rPr lang="en-US" altLang="zh-CN" sz="3200" dirty="0"/>
              <a:t>what normality</a:t>
            </a:r>
            <a:r>
              <a:rPr lang="zh-CN" altLang="en-US" sz="3200" dirty="0"/>
              <a:t> </a:t>
            </a:r>
            <a:r>
              <a:rPr lang="en-US" altLang="zh-CN" sz="3200" dirty="0"/>
              <a:t>tests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less</a:t>
            </a:r>
            <a:r>
              <a:rPr lang="zh-CN" altLang="en-US" sz="3200" dirty="0"/>
              <a:t> </a:t>
            </a:r>
            <a:r>
              <a:rPr lang="en-US" altLang="zh-CN" sz="3200" dirty="0"/>
              <a:t>problematic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useful for a given downstream test.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090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57DA-73CF-98F0-F747-D1D061DA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768" y="591344"/>
            <a:ext cx="978103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425788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CB529-D769-D30B-6EDC-731ED68A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48" y="1792617"/>
            <a:ext cx="2895021" cy="352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Problems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of</a:t>
            </a:r>
            <a:r>
              <a:rPr lang="zh-CN" altLang="en-US" sz="4000" b="1" dirty="0"/>
              <a:t> </a:t>
            </a:r>
            <a:br>
              <a:rPr lang="en-US" altLang="zh-CN" sz="4000" b="1" dirty="0"/>
            </a:br>
            <a:r>
              <a:rPr lang="en-US" sz="4000" b="1" dirty="0"/>
              <a:t>Violation</a:t>
            </a:r>
            <a:r>
              <a:rPr lang="zh-CN" altLang="en-US" sz="4000" b="1" dirty="0"/>
              <a:t> </a:t>
            </a:r>
            <a:r>
              <a:rPr lang="en-US" sz="4000" b="1" dirty="0"/>
              <a:t>of Normality</a:t>
            </a:r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4" name="Rectangle 210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501259-2B9D-4D3C-866D-B5BB4D3B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076" y="1018779"/>
            <a:ext cx="4474684" cy="1461429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</a:rPr>
              <a:t>Potentially Inflated type-I error rate</a:t>
            </a:r>
          </a:p>
          <a:p>
            <a:r>
              <a:rPr lang="en-US" sz="2200" dirty="0">
                <a:latin typeface="Calibri" panose="020F0502020204030204" pitchFamily="34" charset="0"/>
              </a:rPr>
              <a:t>Potential power loss</a:t>
            </a:r>
            <a:endParaRPr lang="en-US" sz="2200" dirty="0">
              <a:effectLst/>
              <a:latin typeface="SymbolMT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D5938-68C3-4F43-93DF-5BAD8FD2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91" y="2658560"/>
            <a:ext cx="4300171" cy="3327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1">
                <a:extLst>
                  <a:ext uri="{FF2B5EF4-FFF2-40B4-BE49-F238E27FC236}">
                    <a16:creationId xmlns:a16="http://schemas.microsoft.com/office/drawing/2014/main" id="{506AC25D-6B83-4112-9D54-27B529354D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1414" y="3619095"/>
                <a:ext cx="2861923" cy="14614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Type-I error inflation for one-sample t-test when data comes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distribution</a:t>
                </a:r>
              </a:p>
            </p:txBody>
          </p:sp>
        </mc:Choice>
        <mc:Fallback xmlns="">
          <p:sp>
            <p:nvSpPr>
              <p:cNvPr id="14" name="Content Placeholder 11">
                <a:extLst>
                  <a:ext uri="{FF2B5EF4-FFF2-40B4-BE49-F238E27FC236}">
                    <a16:creationId xmlns:a16="http://schemas.microsoft.com/office/drawing/2014/main" id="{506AC25D-6B83-4112-9D54-27B52935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14" y="3619095"/>
                <a:ext cx="2861923" cy="1461429"/>
              </a:xfrm>
              <a:prstGeom prst="rect">
                <a:avLst/>
              </a:prstGeom>
              <a:blipFill>
                <a:blip r:embed="rId4"/>
                <a:stretch>
                  <a:fillRect l="-1702" t="-4184" r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5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AA493-0EC8-12E6-6B10-1C88097B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61" y="1045862"/>
            <a:ext cx="4877493" cy="112881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5400" b="1" dirty="0"/>
              <a:t>Normality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Tests</a:t>
            </a:r>
            <a:endParaRPr lang="en-US" sz="5400" b="1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78EF-9DFC-D733-1C73-F61E3A0D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56296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400" b="1" i="0" dirty="0">
                <a:effectLst/>
                <a:latin typeface="Georgia" panose="02040502050405020303" pitchFamily="18" charset="0"/>
              </a:rPr>
              <a:t>Shapiro-Wilk Test</a:t>
            </a:r>
          </a:p>
          <a:p>
            <a:r>
              <a:rPr lang="en-US" sz="2400" b="1" i="0" dirty="0">
                <a:effectLst/>
                <a:latin typeface="Georgia" panose="02040502050405020303" pitchFamily="18" charset="0"/>
              </a:rPr>
              <a:t>D’Agostino-Pearson Test</a:t>
            </a:r>
          </a:p>
          <a:p>
            <a:r>
              <a:rPr lang="en-US" sz="2400" b="1" i="0" dirty="0">
                <a:effectLst/>
                <a:latin typeface="Georgia" panose="02040502050405020303" pitchFamily="18" charset="0"/>
              </a:rPr>
              <a:t>Kolmogorov-Smirnov Test</a:t>
            </a:r>
          </a:p>
          <a:p>
            <a:r>
              <a:rPr lang="en-US" sz="2400" b="1" i="0" dirty="0">
                <a:effectLst/>
                <a:latin typeface="Georgia" panose="02040502050405020303" pitchFamily="18" charset="0"/>
              </a:rPr>
              <a:t>Jarque-</a:t>
            </a:r>
            <a:r>
              <a:rPr lang="en-US" sz="2400" b="1" i="0" dirty="0" err="1">
                <a:effectLst/>
                <a:latin typeface="Georgia" panose="02040502050405020303" pitchFamily="18" charset="0"/>
              </a:rPr>
              <a:t>B</a:t>
            </a:r>
            <a:r>
              <a:rPr lang="en-US" altLang="zh-CN" sz="2400" b="1" i="0" dirty="0" err="1">
                <a:effectLst/>
                <a:latin typeface="Georgia" panose="02040502050405020303" pitchFamily="18" charset="0"/>
              </a:rPr>
              <a:t>e</a:t>
            </a:r>
            <a:r>
              <a:rPr lang="en-US" sz="2400" b="1" i="0" dirty="0" err="1">
                <a:effectLst/>
                <a:latin typeface="Georgia" panose="02040502050405020303" pitchFamily="18" charset="0"/>
              </a:rPr>
              <a:t>r</a:t>
            </a:r>
            <a:r>
              <a:rPr lang="en-US" altLang="zh-CN" sz="2400" b="1" i="0" dirty="0" err="1">
                <a:effectLst/>
                <a:latin typeface="Georgia" panose="02040502050405020303" pitchFamily="18" charset="0"/>
              </a:rPr>
              <a:t>a</a:t>
            </a:r>
            <a:r>
              <a:rPr lang="en-US" sz="2400" b="1" i="0" dirty="0">
                <a:effectLst/>
                <a:latin typeface="Georgia" panose="02040502050405020303" pitchFamily="18" charset="0"/>
              </a:rPr>
              <a:t> Test</a:t>
            </a:r>
          </a:p>
          <a:p>
            <a:r>
              <a:rPr lang="en-US" altLang="zh-CN" sz="2400" b="1" i="0" dirty="0">
                <a:effectLst/>
                <a:latin typeface="Georgia" panose="02040502050405020303" pitchFamily="18" charset="0"/>
              </a:rPr>
              <a:t>…</a:t>
            </a:r>
            <a:endParaRPr lang="en-US" sz="2400" b="1" i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200" i="0" dirty="0">
              <a:effectLst/>
              <a:latin typeface="Georgia" panose="02040502050405020303" pitchFamily="18" charset="0"/>
            </a:endParaRPr>
          </a:p>
          <a:p>
            <a:endParaRPr lang="en-US" sz="2200" b="0" i="0" dirty="0">
              <a:effectLst/>
              <a:latin typeface="Georgia" panose="02040502050405020303" pitchFamily="18" charset="0"/>
            </a:endParaRPr>
          </a:p>
          <a:p>
            <a:endParaRPr lang="en-US" sz="2200" b="0" i="0" dirty="0">
              <a:effectLst/>
              <a:latin typeface="Georgia" panose="02040502050405020303" pitchFamily="18" charset="0"/>
            </a:endParaRP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9FF01-EFED-0E0D-4822-24FFCE6D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1" r="21407"/>
          <a:stretch/>
        </p:blipFill>
        <p:spPr>
          <a:xfrm>
            <a:off x="5648762" y="504847"/>
            <a:ext cx="6094477" cy="607606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192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C95B2-A5E2-5255-1A59-6448D428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502920"/>
            <a:ext cx="3618530" cy="146304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latin typeface="Georgia" panose="02040502050405020303" pitchFamily="18" charset="0"/>
              </a:rPr>
              <a:t>Shapiro-Wilk Test</a:t>
            </a:r>
            <a:endParaRPr lang="en-US" sz="48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549-6D59-8EF3-B758-7615C23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52" y="706582"/>
            <a:ext cx="6928657" cy="1674744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</a:rPr>
              <a:t>Shapiro–Wilk test tests the null hypothesis that a sample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sz="2200" b="0" i="1" dirty="0">
                <a:effectLst/>
                <a:latin typeface="Arial" panose="020B0604020202020204" pitchFamily="34" charset="0"/>
              </a:rPr>
              <a:t>x</a:t>
            </a:r>
            <a:r>
              <a:rPr lang="en-US" sz="2200" b="0" i="0" baseline="-25000" dirty="0">
                <a:effectLst/>
                <a:latin typeface="Arial" panose="020B0604020202020204" pitchFamily="34" charset="0"/>
              </a:rPr>
              <a:t>1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, ..., </a:t>
            </a:r>
            <a:r>
              <a:rPr lang="en-US" sz="2200" b="0" i="1" dirty="0" err="1">
                <a:effectLst/>
                <a:latin typeface="Arial" panose="020B0604020202020204" pitchFamily="34" charset="0"/>
              </a:rPr>
              <a:t>x</a:t>
            </a:r>
            <a:r>
              <a:rPr lang="en-US" sz="2200" b="0" i="1" baseline="-25000" dirty="0" err="1">
                <a:effectLst/>
                <a:latin typeface="Arial" panose="020B0604020202020204" pitchFamily="34" charset="0"/>
              </a:rPr>
              <a:t>n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came from a </a:t>
            </a:r>
            <a:r>
              <a:rPr lang="en-US" sz="2200" dirty="0">
                <a:latin typeface="Arial" panose="020B0604020202020204" pitchFamily="34" charset="0"/>
              </a:rPr>
              <a:t>normally distributed 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population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38A00-A9FA-3C02-B4E6-9C53F727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78" y="3050214"/>
            <a:ext cx="6821586" cy="18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B4455-76C7-5621-D92E-4D470E76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b="1" i="0">
                <a:effectLst/>
                <a:latin typeface="Georgia" panose="02040502050405020303" pitchFamily="18" charset="0"/>
              </a:rPr>
              <a:t>D’Agostino-Pearson Test</a:t>
            </a:r>
            <a:endParaRPr lang="en-US" sz="37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68DA-7F7A-101F-922B-1A48FAC9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200" dirty="0">
                <a:latin typeface="Arial" panose="020B0604020202020204" pitchFamily="34" charset="0"/>
              </a:rPr>
              <a:t> goodness-of-fit 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 measure of departure from </a:t>
            </a:r>
            <a:r>
              <a:rPr lang="en-US" sz="2200" dirty="0">
                <a:latin typeface="Arial" panose="020B0604020202020204" pitchFamily="34" charset="0"/>
              </a:rPr>
              <a:t>normality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95556-52EE-F55B-D313-6702D770F12F}"/>
              </a:ext>
            </a:extLst>
          </p:cNvPr>
          <p:cNvSpPr txBox="1"/>
          <p:nvPr/>
        </p:nvSpPr>
        <p:spPr>
          <a:xfrm>
            <a:off x="883228" y="2701635"/>
            <a:ext cx="9450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</a:t>
            </a:r>
            <a:r>
              <a:rPr lang="en-US" sz="2800" dirty="0"/>
              <a:t>ased on transformations of the sample kurtosis and skewness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</a:t>
            </a:r>
            <a:r>
              <a:rPr lang="en-US" sz="2800" dirty="0"/>
              <a:t>alculate</a:t>
            </a:r>
            <a:r>
              <a:rPr lang="en-US" altLang="zh-CN" sz="2800" dirty="0"/>
              <a:t>s</a:t>
            </a:r>
            <a:r>
              <a:rPr lang="en-US" sz="2800" dirty="0"/>
              <a:t> how far each of these values differs from the value expected with a normal distribution, and computes a single P value from the sum of the squares of these discrepancies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</a:t>
            </a:r>
            <a:r>
              <a:rPr lang="en-US" sz="2800" dirty="0"/>
              <a:t>as power only against the alternatives that the distribution is skewed and/or </a:t>
            </a:r>
            <a:r>
              <a:rPr lang="en-US" sz="2800" dirty="0" err="1"/>
              <a:t>kurtic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48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EA896-4D75-229B-B9FC-7C757DFC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Georgia" panose="02040502050405020303" pitchFamily="18" charset="0"/>
              </a:rPr>
              <a:t>Kolmogorov-Smirnov Test</a:t>
            </a:r>
            <a:endParaRPr lang="en-US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2B0B1-31BD-E9BC-4FD4-21B5FEE6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90" y="3642568"/>
            <a:ext cx="10752746" cy="158602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7C4394-B659-C944-E5C0-EEAF9FA1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974" y="982998"/>
            <a:ext cx="5573464" cy="10301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DF0F2-2ECB-2A34-A6CB-30D1D632226B}"/>
              </a:ext>
            </a:extLst>
          </p:cNvPr>
          <p:cNvSpPr txBox="1"/>
          <p:nvPr/>
        </p:nvSpPr>
        <p:spPr>
          <a:xfrm>
            <a:off x="532584" y="2686124"/>
            <a:ext cx="670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Linux Libertine"/>
              </a:rPr>
              <a:t>One-sample Kolmogorov–Smirnov </a:t>
            </a:r>
            <a:r>
              <a:rPr lang="en-US" altLang="zh-CN" sz="2400" b="0" i="0" dirty="0">
                <a:effectLst/>
                <a:latin typeface="Linux Libertine"/>
              </a:rPr>
              <a:t>test</a:t>
            </a:r>
            <a:r>
              <a:rPr lang="zh-CN" altLang="en-US" sz="2400" b="0" i="0" dirty="0">
                <a:effectLst/>
                <a:latin typeface="Linux Libertine"/>
              </a:rPr>
              <a:t> </a:t>
            </a:r>
            <a:r>
              <a:rPr lang="en-US" altLang="zh-CN" sz="2400" dirty="0">
                <a:latin typeface="Linux Libertine"/>
              </a:rPr>
              <a:t>statis</a:t>
            </a:r>
            <a:r>
              <a:rPr lang="en-US" altLang="zh-CN" sz="2400" b="0" i="0" dirty="0">
                <a:effectLst/>
                <a:latin typeface="Linux Libertine"/>
              </a:rPr>
              <a:t>tic</a:t>
            </a:r>
            <a:endParaRPr lang="en-US" sz="2400" b="0" i="0" dirty="0">
              <a:effectLst/>
              <a:latin typeface="Linux Libertine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244CF-460B-CC51-5F0C-A410565CFF41}"/>
              </a:ext>
            </a:extLst>
          </p:cNvPr>
          <p:cNvSpPr txBox="1"/>
          <p:nvPr/>
        </p:nvSpPr>
        <p:spPr>
          <a:xfrm>
            <a:off x="5714107" y="774805"/>
            <a:ext cx="46807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KS test can be applied to test whether the data follow any specified distribution, not just the normal distribution</a:t>
            </a:r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4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16AA7-33DD-340F-5212-CB70120D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latin typeface="Georgia" panose="02040502050405020303" pitchFamily="18" charset="0"/>
              </a:rPr>
              <a:t>Jarque-B</a:t>
            </a:r>
            <a:r>
              <a:rPr lang="en-US" altLang="zh-CN" sz="4800" b="1" i="0">
                <a:effectLst/>
                <a:latin typeface="Georgia" panose="02040502050405020303" pitchFamily="18" charset="0"/>
              </a:rPr>
              <a:t>e</a:t>
            </a:r>
            <a:r>
              <a:rPr lang="en-US" sz="4800" b="1" i="0">
                <a:effectLst/>
                <a:latin typeface="Georgia" panose="02040502050405020303" pitchFamily="18" charset="0"/>
              </a:rPr>
              <a:t>r</a:t>
            </a:r>
            <a:r>
              <a:rPr lang="en-US" altLang="zh-CN" sz="4800" b="1" i="0">
                <a:effectLst/>
                <a:latin typeface="Georgia" panose="02040502050405020303" pitchFamily="18" charset="0"/>
              </a:rPr>
              <a:t>a</a:t>
            </a:r>
            <a:r>
              <a:rPr lang="en-US" sz="4800" b="1" i="0">
                <a:effectLst/>
                <a:latin typeface="Georgia" panose="02040502050405020303" pitchFamily="18" charset="0"/>
              </a:rPr>
              <a:t> Test</a:t>
            </a:r>
            <a:endParaRPr lang="en-US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F7F7-6661-1D3D-995B-886A9A99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688712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</a:rPr>
              <a:t>The Jarque–</a:t>
            </a:r>
            <a:r>
              <a:rPr lang="en-US" sz="2200" dirty="0" err="1">
                <a:latin typeface="Arial" panose="020B0604020202020204" pitchFamily="34" charset="0"/>
              </a:rPr>
              <a:t>Bera</a:t>
            </a:r>
            <a:r>
              <a:rPr lang="en-US" sz="2200" dirty="0">
                <a:latin typeface="Arial" panose="020B0604020202020204" pitchFamily="34" charset="0"/>
              </a:rPr>
              <a:t> test is a goodness-of-fit test of whether sample data have the skewness and kurtosis matching a normal distribution</a:t>
            </a:r>
          </a:p>
          <a:p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15E4F-F962-F446-BE6C-B7FEB4A2774B}"/>
              </a:ext>
            </a:extLst>
          </p:cNvPr>
          <p:cNvSpPr txBox="1"/>
          <p:nvPr/>
        </p:nvSpPr>
        <p:spPr>
          <a:xfrm>
            <a:off x="2010641" y="5144225"/>
            <a:ext cx="5813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sample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skewness, 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 is the sample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kurtosis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74FF9B-9A4C-971C-EBC8-3C6B9321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46" y="3118464"/>
            <a:ext cx="5003131" cy="12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CDC27-DBC5-DBCD-2974-831BE8A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57902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 dirty="0"/>
              <a:t>Power of Normality tests </a:t>
            </a:r>
            <a:br>
              <a:rPr lang="en-US" sz="4600" b="1" dirty="0"/>
            </a:br>
            <a:r>
              <a:rPr lang="en-US" sz="4600" b="1" dirty="0"/>
              <a:t>for Normal and non-normal distributions</a:t>
            </a:r>
            <a:endParaRPr lang="en-US" sz="46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CE5ED2-3A84-FF01-DADC-54ECE8EF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64" y="1893840"/>
            <a:ext cx="6006137" cy="4192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61575-4A5C-FD85-3E6E-E2ACA6D9E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78" y="1893840"/>
            <a:ext cx="6121400" cy="4155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CCD2D-F023-C42B-4B71-05228A23D758}"/>
              </a:ext>
            </a:extLst>
          </p:cNvPr>
          <p:cNvSpPr txBox="1"/>
          <p:nvPr/>
        </p:nvSpPr>
        <p:spPr>
          <a:xfrm>
            <a:off x="87564" y="6103938"/>
            <a:ext cx="118612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Reference:</a:t>
            </a:r>
            <a:r>
              <a:rPr lang="zh-CN" altLang="en-US" sz="2000" b="1" dirty="0"/>
              <a:t> </a:t>
            </a:r>
            <a:r>
              <a:rPr lang="en-US" dirty="0" err="1"/>
              <a:t>Öztuna</a:t>
            </a:r>
            <a:r>
              <a:rPr lang="en-US" dirty="0"/>
              <a:t> et al. (2006). </a:t>
            </a:r>
            <a:r>
              <a:rPr lang="en-US" i="1" dirty="0"/>
              <a:t>Investigation of four different normality tests in terms of type 1 error rate and power under 	     different distributions</a:t>
            </a:r>
            <a:r>
              <a:rPr lang="en-US" dirty="0"/>
              <a:t>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52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A632-7F7A-E1B8-E878-A6107570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53" y="375399"/>
            <a:ext cx="10515600" cy="1325563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Normality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useful?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E460-D460-8F70-416B-7EEC6CFAB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Central Limit Theorem says that as the sample size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 increases, the sample mean converges to a normal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en-US" dirty="0"/>
                  <a:t>Therefore, for many downstream methods based on the sample mean, the need to verify normality is less for larger sample sizes.</a:t>
                </a:r>
              </a:p>
              <a:p>
                <a:r>
                  <a:rPr lang="en-US" dirty="0"/>
                  <a:t>However, one criticism of the normality tests is that they show good power only when the sample size is large, when we need them the least.</a:t>
                </a:r>
              </a:p>
              <a:p>
                <a:r>
                  <a:rPr lang="en-US" dirty="0"/>
                  <a:t>We provide a simulation framework to explore the utility of the normality tests in detecting issues (inflated type-I error, loss of power) in downstream tests.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E460-D460-8F70-416B-7EEC6CFAB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1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025D9-C277-402D-B085-D13BE769F17D}"/>
                  </a:ext>
                </a:extLst>
              </p:cNvPr>
              <p:cNvSpPr txBox="1"/>
              <p:nvPr/>
            </p:nvSpPr>
            <p:spPr>
              <a:xfrm>
                <a:off x="5360973" y="2557083"/>
                <a:ext cx="29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025D9-C277-402D-B085-D13BE769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973" y="2557083"/>
                <a:ext cx="2953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02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{85EF1C02-6E0A-A641-8651-15FF3E13274C}tf10001076</Template>
  <TotalTime>5767</TotalTime>
  <Words>588</Words>
  <Application>Microsoft Macintosh PowerPoint</Application>
  <PresentationFormat>Widescreen</PresentationFormat>
  <Paragraphs>91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Linux Libertine</vt:lpstr>
      <vt:lpstr>SymbolMT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Investigation of the Ability of Normality Tests  to Detect Issues in Downstream Tests </vt:lpstr>
      <vt:lpstr>Problems of  Violation of Normality</vt:lpstr>
      <vt:lpstr>Normality Tests</vt:lpstr>
      <vt:lpstr>Shapiro-Wilk Test</vt:lpstr>
      <vt:lpstr>D’Agostino-Pearson Test</vt:lpstr>
      <vt:lpstr>Kolmogorov-Smirnov Test</vt:lpstr>
      <vt:lpstr>Jarque-Bera Test</vt:lpstr>
      <vt:lpstr>Power of Normality tests  for Normal and non-normal distributions</vt:lpstr>
      <vt:lpstr>Why Normality tests may not be very useful?</vt:lpstr>
      <vt:lpstr>Downstream Tests --- One sample t-test</vt:lpstr>
      <vt:lpstr>Chi-Square Distribution</vt:lpstr>
      <vt:lpstr>Beta Distribution</vt:lpstr>
      <vt:lpstr>Uniform Distribution</vt:lpstr>
      <vt:lpstr>Possible Solutions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Ability of Normality Tests  in Detecting Issues in Downstream Tests </dc:title>
  <dc:creator>Li, Ella</dc:creator>
  <cp:lastModifiedBy>Li, Ella</cp:lastModifiedBy>
  <cp:revision>54</cp:revision>
  <dcterms:created xsi:type="dcterms:W3CDTF">2022-10-21T19:38:47Z</dcterms:created>
  <dcterms:modified xsi:type="dcterms:W3CDTF">2022-10-31T19:11:32Z</dcterms:modified>
</cp:coreProperties>
</file>