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11</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colab.research.google.com/drive/11qzklJ-NS6z__26jCcdXD8h07pbJS2q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38068" y="2179320"/>
            <a:ext cx="3134532"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ELLAMMAL M A</a:t>
            </a:r>
            <a:endParaRPr sz="3200" dirty="0">
              <a:latin typeface="Trebuchet MS"/>
              <a:cs typeface="Trebuchet MS"/>
            </a:endParaRPr>
          </a:p>
        </p:txBody>
      </p:sp>
      <p:sp>
        <p:nvSpPr>
          <p:cNvPr id="8" name="object 8"/>
          <p:cNvSpPr txBox="1"/>
          <p:nvPr/>
        </p:nvSpPr>
        <p:spPr>
          <a:xfrm>
            <a:off x="6248400" y="2819400"/>
            <a:ext cx="3649980" cy="412934"/>
          </a:xfrm>
          <a:prstGeom prst="rect">
            <a:avLst/>
          </a:prstGeom>
        </p:spPr>
        <p:txBody>
          <a:bodyPr vert="horz" wrap="square" lIns="0" tIns="12700" rIns="0" bIns="0" rtlCol="0">
            <a:spAutoFit/>
          </a:bodyPr>
          <a:lstStyle/>
          <a:p>
            <a:pPr marL="12700">
              <a:lnSpc>
                <a:spcPct val="100000"/>
              </a:lnSpc>
              <a:spcBef>
                <a:spcPts val="100"/>
              </a:spcBef>
            </a:pPr>
            <a:r>
              <a:rPr lang="en-IN" sz="2600" b="1" dirty="0">
                <a:solidFill>
                  <a:schemeClr val="accent1">
                    <a:lumMod val="50000"/>
                  </a:schemeClr>
                </a:solidFill>
                <a:latin typeface="Times New Roman" panose="02020603050405020304" pitchFamily="18" charset="0"/>
                <a:cs typeface="Times New Roman" panose="02020603050405020304" pitchFamily="18" charset="0"/>
              </a:rPr>
              <a:t>Heart-Disease-Prediction</a:t>
            </a:r>
            <a:endParaRPr sz="2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3F068-1D7B-BCF4-AB51-746BBC3325A5}"/>
              </a:ext>
            </a:extLst>
          </p:cNvPr>
          <p:cNvSpPr txBox="1"/>
          <p:nvPr/>
        </p:nvSpPr>
        <p:spPr>
          <a:xfrm>
            <a:off x="533400" y="674400"/>
            <a:ext cx="9982200" cy="5170646"/>
          </a:xfrm>
          <a:prstGeom prst="rect">
            <a:avLst/>
          </a:prstGeom>
          <a:noFill/>
        </p:spPr>
        <p:txBody>
          <a:bodyPr wrap="square">
            <a:spAutoFit/>
          </a:bodyPr>
          <a:lstStyle/>
          <a:p>
            <a:pPr algn="l">
              <a:buFont typeface="+mj-lt"/>
              <a:buAutoNum type="arabicPeriod" startAt="5"/>
            </a:pPr>
            <a:r>
              <a:rPr lang="en-US" sz="2200" b="1" i="0" dirty="0">
                <a:solidFill>
                  <a:srgbClr val="0D0D0D"/>
                </a:solidFill>
                <a:effectLst/>
                <a:latin typeface="Times New Roman" panose="02020603050405020304" pitchFamily="18" charset="0"/>
                <a:cs typeface="Times New Roman" panose="02020603050405020304" pitchFamily="18" charset="0"/>
              </a:rPr>
              <a:t>Training: </a:t>
            </a:r>
            <a:r>
              <a:rPr lang="en-US" sz="2200" b="0" i="0" dirty="0">
                <a:solidFill>
                  <a:srgbClr val="0D0D0D"/>
                </a:solidFill>
                <a:effectLst/>
                <a:latin typeface="Times New Roman" panose="02020603050405020304" pitchFamily="18" charset="0"/>
                <a:cs typeface="Times New Roman" panose="02020603050405020304" pitchFamily="18" charset="0"/>
              </a:rPr>
              <a:t>We train the CNN model on preprocessed medical images, monitoring metrics like loss and accuracy to assess progress and validate performance on separate data.</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6.Evaluation: </a:t>
            </a:r>
            <a:r>
              <a:rPr lang="en-US" sz="2200" b="0" i="0" dirty="0">
                <a:solidFill>
                  <a:srgbClr val="0D0D0D"/>
                </a:solidFill>
                <a:effectLst/>
                <a:latin typeface="Times New Roman" panose="02020603050405020304" pitchFamily="18" charset="0"/>
                <a:cs typeface="Times New Roman" panose="02020603050405020304" pitchFamily="18" charset="0"/>
              </a:rPr>
              <a:t>Assessing the model's ability to generalize to new data, we analyze diagnostic accuracy and confusion matrices on a held-out test set post-training.</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7.Fine-tuning and Optimization: </a:t>
            </a:r>
            <a:r>
              <a:rPr lang="en-US" sz="2200" b="0" i="0" dirty="0">
                <a:solidFill>
                  <a:srgbClr val="0D0D0D"/>
                </a:solidFill>
                <a:effectLst/>
                <a:latin typeface="Times New Roman" panose="02020603050405020304" pitchFamily="18" charset="0"/>
                <a:cs typeface="Times New Roman" panose="02020603050405020304" pitchFamily="18" charset="0"/>
              </a:rPr>
              <a:t>Post-evaluation, we refine the model by adjusting hyperparameters or exploring alternative architectures to enhance diagnostic accuracy further.</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8.Model Deployment: </a:t>
            </a:r>
            <a:r>
              <a:rPr lang="en-US" sz="2200" b="0" i="0" dirty="0">
                <a:solidFill>
                  <a:srgbClr val="0D0D0D"/>
                </a:solidFill>
                <a:effectLst/>
                <a:latin typeface="Times New Roman" panose="02020603050405020304" pitchFamily="18" charset="0"/>
                <a:cs typeface="Times New Roman" panose="02020603050405020304" pitchFamily="18" charset="0"/>
              </a:rPr>
              <a:t>With satisfactory performance, we integrate the model into our heart disease prediction system, providing real-time diagnostic assistance for healthcare professionals.</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769265" y="5881633"/>
            <a:ext cx="827012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4"/>
              </a:rPr>
              <a:t>Demo Link</a:t>
            </a:r>
            <a:endParaRPr lang="en-IN" sz="2000" dirty="0">
              <a:latin typeface="Trebuchet MS"/>
              <a:cs typeface="Trebuchet MS"/>
            </a:endParaRPr>
          </a:p>
        </p:txBody>
      </p:sp>
      <p:pic>
        <p:nvPicPr>
          <p:cNvPr id="4" name="Picture 3">
            <a:extLst>
              <a:ext uri="{FF2B5EF4-FFF2-40B4-BE49-F238E27FC236}">
                <a16:creationId xmlns:a16="http://schemas.microsoft.com/office/drawing/2014/main" id="{8691D2C3-0C36-F605-A326-AAA0D057AF37}"/>
              </a:ext>
            </a:extLst>
          </p:cNvPr>
          <p:cNvPicPr>
            <a:picLocks noChangeAspect="1"/>
          </p:cNvPicPr>
          <p:nvPr/>
        </p:nvPicPr>
        <p:blipFill>
          <a:blip r:embed="rId5"/>
          <a:stretch>
            <a:fillRect/>
          </a:stretch>
        </p:blipFill>
        <p:spPr>
          <a:xfrm>
            <a:off x="399001" y="1526368"/>
            <a:ext cx="4505325" cy="3439496"/>
          </a:xfrm>
          <a:prstGeom prst="rect">
            <a:avLst/>
          </a:prstGeom>
        </p:spPr>
      </p:pic>
      <p:pic>
        <p:nvPicPr>
          <p:cNvPr id="10" name="Picture 9">
            <a:extLst>
              <a:ext uri="{FF2B5EF4-FFF2-40B4-BE49-F238E27FC236}">
                <a16:creationId xmlns:a16="http://schemas.microsoft.com/office/drawing/2014/main" id="{FB8625D5-A600-A216-C0FD-C98094019541}"/>
              </a:ext>
            </a:extLst>
          </p:cNvPr>
          <p:cNvPicPr>
            <a:picLocks noChangeAspect="1"/>
          </p:cNvPicPr>
          <p:nvPr/>
        </p:nvPicPr>
        <p:blipFill>
          <a:blip r:embed="rId6"/>
          <a:stretch>
            <a:fillRect/>
          </a:stretch>
        </p:blipFill>
        <p:spPr>
          <a:xfrm>
            <a:off x="4904326" y="1507806"/>
            <a:ext cx="4849274" cy="34580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9070" y="0"/>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aphicFrame>
        <p:nvGraphicFramePr>
          <p:cNvPr id="23" name="Table 22">
            <a:extLst>
              <a:ext uri="{FF2B5EF4-FFF2-40B4-BE49-F238E27FC236}">
                <a16:creationId xmlns:a16="http://schemas.microsoft.com/office/drawing/2014/main" id="{7ECCDF9F-A7E5-54ED-4272-1383AAE7D9B0}"/>
              </a:ext>
            </a:extLst>
          </p:cNvPr>
          <p:cNvGraphicFramePr>
            <a:graphicFrameLocks noGrp="1"/>
          </p:cNvGraphicFramePr>
          <p:nvPr>
            <p:extLst>
              <p:ext uri="{D42A27DB-BD31-4B8C-83A1-F6EECF244321}">
                <p14:modId xmlns:p14="http://schemas.microsoft.com/office/powerpoint/2010/main" val="4214661818"/>
              </p:ext>
            </p:extLst>
          </p:nvPr>
        </p:nvGraphicFramePr>
        <p:xfrm>
          <a:off x="1495542" y="1190138"/>
          <a:ext cx="8128000" cy="64008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309527675"/>
                    </a:ext>
                  </a:extLst>
                </a:gridCol>
              </a:tblGrid>
              <a:tr h="370840">
                <a:tc>
                  <a:txBody>
                    <a:bodyPr/>
                    <a:lstStyle/>
                    <a:p>
                      <a:r>
                        <a:rPr lang="en-IN" sz="3600" b="1" dirty="0">
                          <a:solidFill>
                            <a:schemeClr val="accent1">
                              <a:lumMod val="50000"/>
                            </a:schemeClr>
                          </a:solidFill>
                          <a:latin typeface="Times New Roman" panose="02020603050405020304" pitchFamily="18" charset="0"/>
                          <a:cs typeface="Times New Roman" panose="02020603050405020304" pitchFamily="18" charset="0"/>
                        </a:rPr>
                        <a:t>Heart-Disease-Prediction Using CNN</a:t>
                      </a:r>
                    </a:p>
                  </a:txBody>
                  <a:tcPr/>
                </a:tc>
                <a:extLst>
                  <a:ext uri="{0D108BD9-81ED-4DB2-BD59-A6C34878D82A}">
                    <a16:rowId xmlns:a16="http://schemas.microsoft.com/office/drawing/2014/main" val="2597082733"/>
                  </a:ext>
                </a:extLst>
              </a:tr>
            </a:tbl>
          </a:graphicData>
        </a:graphic>
      </p:graphicFrame>
      <p:sp>
        <p:nvSpPr>
          <p:cNvPr id="25" name="TextBox 24">
            <a:extLst>
              <a:ext uri="{FF2B5EF4-FFF2-40B4-BE49-F238E27FC236}">
                <a16:creationId xmlns:a16="http://schemas.microsoft.com/office/drawing/2014/main" id="{FE44B46A-E161-260D-D37A-249F0FFE6B20}"/>
              </a:ext>
            </a:extLst>
          </p:cNvPr>
          <p:cNvSpPr txBox="1"/>
          <p:nvPr/>
        </p:nvSpPr>
        <p:spPr>
          <a:xfrm>
            <a:off x="1365483" y="2135689"/>
            <a:ext cx="8042835" cy="341632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develop a heart disease prediction system using CNNs to analyze medical images and diagnose heart conditions. </a:t>
            </a:r>
          </a:p>
          <a:p>
            <a:pPr marL="342900" indent="-342900">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It involves designing CNN architectures tailored for medical imaging, optimizing hyperparameters for accuracy, and training the model with diverse patient data.</a:t>
            </a:r>
          </a:p>
          <a:p>
            <a:pPr marL="342900" indent="-342900">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The goal is to create a reliable and efficient system capable of accurately diagnosing heart diseases, facilitating timely interventions and personalized healthcare.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160399" y="1380753"/>
            <a:ext cx="6956043" cy="4524315"/>
          </a:xfrm>
          <a:prstGeom prst="rect">
            <a:avLst/>
          </a:prstGeom>
          <a:noFill/>
        </p:spPr>
        <p:txBody>
          <a:bodyPr wrap="square" rtlCol="0">
            <a:spAutoFit/>
          </a:bodyPr>
          <a:lstStyle/>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Project Overview</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End users</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Solution and its Value Proposition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The Wow in a Solution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Modelling</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834072" y="1640241"/>
            <a:ext cx="7922196" cy="3985706"/>
          </a:xfrm>
          <a:prstGeom prst="rect">
            <a:avLst/>
          </a:prstGeom>
          <a:noFill/>
        </p:spPr>
        <p:txBody>
          <a:bodyPr wrap="square">
            <a:spAutoFit/>
          </a:bodyPr>
          <a:lstStyle/>
          <a:p>
            <a:r>
              <a:rPr lang="en-US" sz="2300" b="0" i="0" dirty="0">
                <a:solidFill>
                  <a:srgbClr val="0D0D0D"/>
                </a:solidFill>
                <a:effectLst/>
                <a:latin typeface="Times New Roman" panose="02020603050405020304" pitchFamily="18" charset="0"/>
                <a:cs typeface="Times New Roman" panose="02020603050405020304" pitchFamily="18" charset="0"/>
              </a:rPr>
              <a:t>Develop a deep learning model utilizing Convolutional Neural Networks (CNNs) to accurately predict heart diseases from medical images in a dataset curated from diverse sources. The objective is to create a diagnostic system capable of effectively identifying various heart conditions, such as arrhythmias, coronary artery disease, and heart failure, with high accuracy. The model should accommodate variations in imaging modalities, patient demographics, and disease manifestations, ensuring robust performance across different clinical scenarios. The evaluation metric will be diagnostic accuracy, quantifying the percentage of correctly predicted heart diseases in an independent test dataset.</a:t>
            </a: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4524315"/>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D0D0D"/>
                </a:solidFill>
                <a:effectLst/>
                <a:latin typeface="Söhne"/>
              </a:rPr>
              <a:t>This project focuses on developing a heart disease prediction system utilizing Convolutional Neural Networks (CNNs) to analyze medical images. </a:t>
            </a:r>
          </a:p>
          <a:p>
            <a:pPr marL="342900" indent="-342900">
              <a:buFont typeface="Arial" panose="020B0604020202020204" pitchFamily="34" charset="0"/>
              <a:buChar char="•"/>
            </a:pPr>
            <a:r>
              <a:rPr lang="en-US" sz="2400" b="0" i="0" dirty="0">
                <a:solidFill>
                  <a:srgbClr val="0D0D0D"/>
                </a:solidFill>
                <a:effectLst/>
                <a:latin typeface="Söhne"/>
              </a:rPr>
              <a:t>The steps include preprocessing data, designing and training the CNN model, evaluating its performance, and deploying it for clinical use. </a:t>
            </a:r>
          </a:p>
          <a:p>
            <a:pPr marL="342900" indent="-342900">
              <a:buFont typeface="Arial" panose="020B0604020202020204" pitchFamily="34" charset="0"/>
              <a:buChar char="•"/>
            </a:pPr>
            <a:r>
              <a:rPr lang="en-US" sz="2400" b="0" i="0" dirty="0">
                <a:solidFill>
                  <a:srgbClr val="0D0D0D"/>
                </a:solidFill>
                <a:effectLst/>
                <a:latin typeface="Söhne"/>
              </a:rPr>
              <a:t>The aim is to achieve high accuracy in diagnosing various heart conditions, ensuring robustness to imaging variations and patient demographics. </a:t>
            </a:r>
          </a:p>
          <a:p>
            <a:pPr marL="342900" indent="-342900">
              <a:buFont typeface="Arial" panose="020B0604020202020204" pitchFamily="34" charset="0"/>
              <a:buChar char="•"/>
            </a:pPr>
            <a:r>
              <a:rPr lang="en-US" sz="2400" b="0" i="0" dirty="0">
                <a:solidFill>
                  <a:srgbClr val="0D0D0D"/>
                </a:solidFill>
                <a:effectLst/>
                <a:latin typeface="Söhne"/>
              </a:rPr>
              <a:t>Standard machine learning practices such as data augmentation, model experimentation, and deployment with a user-friendly interface will be employed.</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25778" y="-7635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166656"/>
            <a:ext cx="8954252" cy="5186035"/>
          </a:xfrm>
          <a:prstGeom prst="rect">
            <a:avLst/>
          </a:prstGeom>
          <a:noFill/>
        </p:spPr>
        <p:txBody>
          <a:bodyPr wrap="square">
            <a:spAutoFit/>
          </a:bodyPr>
          <a:lstStyle/>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Patients</a:t>
            </a:r>
            <a:r>
              <a:rPr lang="en-US" sz="2200" b="0" i="0" dirty="0">
                <a:solidFill>
                  <a:srgbClr val="0D0D0D"/>
                </a:solidFill>
                <a:effectLst/>
                <a:latin typeface="Times New Roman" panose="02020603050405020304" pitchFamily="18" charset="0"/>
                <a:cs typeface="Times New Roman" panose="02020603050405020304" pitchFamily="18" charset="0"/>
              </a:rPr>
              <a:t>: Individuals seeking early detection and diagnosis of heart diseases for personal health management.</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Healthcare Professionals</a:t>
            </a:r>
            <a:r>
              <a:rPr lang="en-US" sz="2200" b="0" i="0" dirty="0">
                <a:solidFill>
                  <a:srgbClr val="0D0D0D"/>
                </a:solidFill>
                <a:effectLst/>
                <a:latin typeface="Times New Roman" panose="02020603050405020304" pitchFamily="18" charset="0"/>
                <a:cs typeface="Times New Roman" panose="02020603050405020304" pitchFamily="18" charset="0"/>
              </a:rPr>
              <a:t>: Doctors, cardiologists, and medical practitioners using the system as a diagnostic aid for making informed decisions about patient care.</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Medical Researchers</a:t>
            </a:r>
            <a:r>
              <a:rPr lang="en-US" sz="2200" b="0" i="0" dirty="0">
                <a:solidFill>
                  <a:srgbClr val="0D0D0D"/>
                </a:solidFill>
                <a:effectLst/>
                <a:latin typeface="Times New Roman" panose="02020603050405020304" pitchFamily="18" charset="0"/>
                <a:cs typeface="Times New Roman" panose="02020603050405020304" pitchFamily="18" charset="0"/>
              </a:rPr>
              <a:t>: Professionals conducting studies or clinical trials related to heart diseases, utilizing the system to analyze and interpret medical imaging data.</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Healthcare Institutions</a:t>
            </a:r>
            <a:r>
              <a:rPr lang="en-US" sz="2200" b="0" i="0" dirty="0">
                <a:solidFill>
                  <a:srgbClr val="0D0D0D"/>
                </a:solidFill>
                <a:effectLst/>
                <a:latin typeface="Times New Roman" panose="02020603050405020304" pitchFamily="18" charset="0"/>
                <a:cs typeface="Times New Roman" panose="02020603050405020304" pitchFamily="18" charset="0"/>
              </a:rPr>
              <a:t>: Hospitals, clinics, and medical centers integrating the system into their diagnostic workflows to improve accuracy and efficiency in diagnosing heart conditions.</a:t>
            </a: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Healthcare Technology Companies</a:t>
            </a:r>
            <a:r>
              <a:rPr lang="en-US" sz="2200" b="0" i="0" dirty="0">
                <a:solidFill>
                  <a:srgbClr val="0D0D0D"/>
                </a:solidFill>
                <a:effectLst/>
                <a:latin typeface="Times New Roman" panose="02020603050405020304" pitchFamily="18" charset="0"/>
                <a:cs typeface="Times New Roman" panose="02020603050405020304" pitchFamily="18" charset="0"/>
              </a:rPr>
              <a:t>: Organizations developing and providing healthcare technology solutions, incorporating the system into their products or services for improved patient care and outcomes.</a:t>
            </a:r>
          </a:p>
          <a:p>
            <a:pPr marL="285750" indent="-285750">
              <a:buFont typeface="Arial" panose="020B0604020202020204" pitchFamily="34" charset="0"/>
              <a:buChar char="•"/>
            </a:pPr>
            <a:endParaRPr lang="en-IN"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152512"/>
          </a:xfrm>
          <a:prstGeom prst="rect">
            <a:avLst/>
          </a:prstGeom>
        </p:spPr>
        <p:txBody>
          <a:bodyPr vert="horz" wrap="square" lIns="0" tIns="485775" rIns="0" bIns="0" rtlCol="0">
            <a:spAutoFit/>
          </a:bodyPr>
          <a:lstStyle/>
          <a:p>
            <a:pPr marL="12700">
              <a:lnSpc>
                <a:spcPct val="100000"/>
              </a:lnSpc>
              <a:spcBef>
                <a:spcPts val="105"/>
              </a:spcBef>
            </a:pPr>
            <a:r>
              <a:rPr lang="en-IN" sz="3200" spc="-10" dirty="0"/>
              <a:t>SOLUTION</a:t>
            </a:r>
            <a:r>
              <a:rPr lang="en-IN" sz="3200" spc="-345" dirty="0"/>
              <a:t>:</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366793" y="1028669"/>
            <a:ext cx="10778743" cy="1107996"/>
          </a:xfrm>
          <a:prstGeom prst="rect">
            <a:avLst/>
          </a:prstGeom>
          <a:noFill/>
        </p:spPr>
        <p:txBody>
          <a:bodyPr wrap="square">
            <a:spAutoFit/>
          </a:bodyPr>
          <a:lstStyle/>
          <a:p>
            <a:r>
              <a:rPr lang="en-IN" sz="2200" b="0" i="0" dirty="0">
                <a:solidFill>
                  <a:srgbClr val="0D0D0D"/>
                </a:solidFill>
                <a:effectLst/>
                <a:latin typeface="Söhne"/>
              </a:rPr>
              <a:t> </a:t>
            </a:r>
            <a:r>
              <a:rPr lang="en-IN" sz="2200" b="0" i="0" dirty="0">
                <a:solidFill>
                  <a:srgbClr val="0D0D0D"/>
                </a:solidFill>
                <a:effectLst/>
                <a:latin typeface="Times New Roman" panose="02020603050405020304" pitchFamily="18" charset="0"/>
                <a:cs typeface="Times New Roman" panose="02020603050405020304" pitchFamily="18" charset="0"/>
              </a:rPr>
              <a:t>A Convolutional Neural Network (CNN) based heart disease prediction system capable of accurately diagnosing various heart conditions from medical images, offering robust performance across diverse patient demographics and imaging modalities.</a:t>
            </a:r>
            <a:endParaRPr lang="en-IN" sz="2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213505" y="2286000"/>
            <a:ext cx="6106332" cy="584775"/>
          </a:xfrm>
          <a:prstGeom prst="rect">
            <a:avLst/>
          </a:prstGeom>
          <a:noFill/>
        </p:spPr>
        <p:txBody>
          <a:bodyPr wrap="square">
            <a:spAutoFit/>
          </a:bodyPr>
          <a:lstStyle/>
          <a:p>
            <a:r>
              <a:rPr lang="en-IN" sz="3200" b="1" spc="-10" dirty="0">
                <a:solidFill>
                  <a:prstClr val="black"/>
                </a:solidFill>
                <a:latin typeface="Trebuchet MS"/>
                <a:ea typeface="+mj-ea"/>
              </a:rPr>
              <a:t>VALUE PROPOSITION</a:t>
            </a:r>
            <a:r>
              <a:rPr kumimoji="0" lang="en-IN" sz="3200" b="1" i="0" u="none" strike="noStrike" kern="0" cap="none" spc="-345" normalizeH="0" baseline="0" noProof="0" dirty="0">
                <a:ln>
                  <a:noFill/>
                </a:ln>
                <a:solidFill>
                  <a:prstClr val="black"/>
                </a:solidFill>
                <a:effectLst/>
                <a:uLnTx/>
                <a:uFillTx/>
                <a:latin typeface="Trebuchet MS"/>
                <a:ea typeface="+mj-ea"/>
              </a:rPr>
              <a:t>:</a:t>
            </a:r>
            <a:endParaRPr lang="en-IN"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381000" y="2870775"/>
            <a:ext cx="10210800" cy="3477875"/>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1. Accuracy: </a:t>
            </a:r>
            <a:r>
              <a:rPr lang="en-US" sz="2200" dirty="0">
                <a:latin typeface="Times New Roman" panose="02020603050405020304" pitchFamily="18" charset="0"/>
                <a:cs typeface="Times New Roman" panose="02020603050405020304" pitchFamily="18" charset="0"/>
              </a:rPr>
              <a:t>Our CNN-based heart disease prediction system ensures precise and reliable diagnoses across a spectrum of cardiac conditions.</a:t>
            </a:r>
          </a:p>
          <a:p>
            <a:r>
              <a:rPr lang="en-US" sz="2200" b="1" dirty="0">
                <a:latin typeface="Times New Roman" panose="02020603050405020304" pitchFamily="18" charset="0"/>
                <a:cs typeface="Times New Roman" panose="02020603050405020304" pitchFamily="18" charset="0"/>
              </a:rPr>
              <a:t>2. Efficiency: </a:t>
            </a:r>
            <a:r>
              <a:rPr lang="en-US" sz="2200" dirty="0">
                <a:latin typeface="Times New Roman" panose="02020603050405020304" pitchFamily="18" charset="0"/>
                <a:cs typeface="Times New Roman" panose="02020603050405020304" pitchFamily="18" charset="0"/>
              </a:rPr>
              <a:t>Swift and accurate predictions expedite diagnosis, aiding healthcare professionals in timely interventions and patient care.</a:t>
            </a:r>
          </a:p>
          <a:p>
            <a:r>
              <a:rPr lang="en-US" sz="2200" b="1" dirty="0">
                <a:latin typeface="Times New Roman" panose="02020603050405020304" pitchFamily="18" charset="0"/>
                <a:cs typeface="Times New Roman" panose="02020603050405020304" pitchFamily="18" charset="0"/>
              </a:rPr>
              <a:t>3. Versatility: </a:t>
            </a:r>
            <a:r>
              <a:rPr lang="en-US" sz="2200" dirty="0">
                <a:latin typeface="Times New Roman" panose="02020603050405020304" pitchFamily="18" charset="0"/>
                <a:cs typeface="Times New Roman" panose="02020603050405020304" pitchFamily="18" charset="0"/>
              </a:rPr>
              <a:t>Seamlessly integrates into diverse clinical settings, accommodating various imaging modalities and patient demographics.</a:t>
            </a:r>
          </a:p>
          <a:p>
            <a:r>
              <a:rPr lang="en-US" sz="2200" b="1" dirty="0">
                <a:latin typeface="Times New Roman" panose="02020603050405020304" pitchFamily="18" charset="0"/>
                <a:cs typeface="Times New Roman" panose="02020603050405020304" pitchFamily="18" charset="0"/>
              </a:rPr>
              <a:t>4. Automation: </a:t>
            </a:r>
            <a:r>
              <a:rPr lang="en-US" sz="2200" dirty="0">
                <a:latin typeface="Times New Roman" panose="02020603050405020304" pitchFamily="18" charset="0"/>
                <a:cs typeface="Times New Roman" panose="02020603050405020304" pitchFamily="18" charset="0"/>
              </a:rPr>
              <a:t>Automates diagnostic processes, reducing manual workload and optimizing resource allocation in healthcare facilities.</a:t>
            </a:r>
          </a:p>
          <a:p>
            <a:r>
              <a:rPr lang="en-US" sz="2200" b="1" dirty="0">
                <a:latin typeface="Times New Roman" panose="02020603050405020304" pitchFamily="18" charset="0"/>
                <a:cs typeface="Times New Roman" panose="02020603050405020304" pitchFamily="18" charset="0"/>
              </a:rPr>
              <a:t>5. Accessibility: </a:t>
            </a:r>
            <a:r>
              <a:rPr lang="en-US" sz="2200" dirty="0">
                <a:latin typeface="Times New Roman" panose="02020603050405020304" pitchFamily="18" charset="0"/>
                <a:cs typeface="Times New Roman" panose="02020603050405020304" pitchFamily="18" charset="0"/>
              </a:rPr>
              <a:t>Democratizes access to advanced cardiac diagnostic tools, benefiting healthcare providers, researchers, and patients alike.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64334" y="108505"/>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482415" y="1152512"/>
            <a:ext cx="9271185" cy="5170646"/>
          </a:xfrm>
          <a:prstGeom prst="rect">
            <a:avLst/>
          </a:prstGeom>
          <a:noFill/>
        </p:spPr>
        <p:txBody>
          <a:bodyPr wrap="square">
            <a:spAutoFit/>
          </a:bodyPr>
          <a:lstStyle/>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Exceptional Accuracy: </a:t>
            </a:r>
            <a:r>
              <a:rPr lang="en-US" sz="2200" dirty="0">
                <a:latin typeface="Times New Roman" panose="02020603050405020304" pitchFamily="18" charset="0"/>
                <a:cs typeface="Times New Roman" panose="02020603050405020304" pitchFamily="18" charset="0"/>
              </a:rPr>
              <a:t>Our CNN-based heart disease prediction system achieves unmatched precision in diagnosing various cardiac conditions, employing advanced algorithms and deep learning techniques.</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Blazing Efficiency: </a:t>
            </a:r>
            <a:r>
              <a:rPr lang="en-US" sz="2200" dirty="0">
                <a:latin typeface="Times New Roman" panose="02020603050405020304" pitchFamily="18" charset="0"/>
                <a:cs typeface="Times New Roman" panose="02020603050405020304" pitchFamily="18" charset="0"/>
              </a:rPr>
              <a:t>Leveraging optimized architectures and parallel processing, our system swiftly analyzes medical images, significantly reducing diagnostic turnaround times.</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Versatile Integration: </a:t>
            </a:r>
            <a:r>
              <a:rPr lang="en-US" sz="2200" dirty="0">
                <a:latin typeface="Times New Roman" panose="02020603050405020304" pitchFamily="18" charset="0"/>
                <a:cs typeface="Times New Roman" panose="02020603050405020304" pitchFamily="18" charset="0"/>
              </a:rPr>
              <a:t>Seamlessly integrating into diverse healthcare systems and workflows, our solution adapts to different clinical settings and patient populations with ease.</a:t>
            </a:r>
          </a:p>
          <a:p>
            <a:endParaRPr lang="en-US" sz="2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Automated Streamlining: </a:t>
            </a:r>
            <a:r>
              <a:rPr lang="en-US" sz="2200" dirty="0">
                <a:latin typeface="Times New Roman" panose="02020603050405020304" pitchFamily="18" charset="0"/>
                <a:cs typeface="Times New Roman" panose="02020603050405020304" pitchFamily="18" charset="0"/>
              </a:rPr>
              <a:t>By automating diagnostic processes, our system minimizes manual effort for healthcare professionals, streamlining operations and enhancing efficiency in cardiac care delivery.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6010AAB4-DE00-B7F4-6F91-E675972D5EAF}"/>
              </a:ext>
            </a:extLst>
          </p:cNvPr>
          <p:cNvSpPr txBox="1"/>
          <p:nvPr/>
        </p:nvSpPr>
        <p:spPr>
          <a:xfrm>
            <a:off x="527241" y="1005697"/>
            <a:ext cx="10368977" cy="5170646"/>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In the modeling phase of our heart disease prediction solution: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1. Architecture Design: </a:t>
            </a:r>
            <a:r>
              <a:rPr lang="en-US" sz="2200" dirty="0">
                <a:latin typeface="Times New Roman" panose="02020603050405020304" pitchFamily="18" charset="0"/>
                <a:cs typeface="Times New Roman" panose="02020603050405020304" pitchFamily="18" charset="0"/>
              </a:rPr>
              <a:t>We meticulously design the CNN architecture, optimizing layers, filters, and activations for accurate heart disease diagnosis from medical images.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Hyperparameter Tuning</a:t>
            </a:r>
            <a:r>
              <a:rPr lang="en-US" sz="2200" dirty="0">
                <a:latin typeface="Times New Roman" panose="02020603050405020304" pitchFamily="18" charset="0"/>
                <a:cs typeface="Times New Roman" panose="02020603050405020304" pitchFamily="18" charset="0"/>
              </a:rPr>
              <a:t>: Through rigorous experimentation, we fine-tune parameters like learning rate and batch size to enhance the model's diagnostic accuracy and generalization.</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Data Augmentation: </a:t>
            </a:r>
            <a:r>
              <a:rPr lang="en-US" sz="2200" dirty="0">
                <a:latin typeface="Times New Roman" panose="02020603050405020304" pitchFamily="18" charset="0"/>
                <a:cs typeface="Times New Roman" panose="02020603050405020304" pitchFamily="18" charset="0"/>
              </a:rPr>
              <a:t>We augment the dataset with techniques like rotation and scaling to diversify training samples, improving the model's robustness to variations in imaging and patient demographics.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Regularization: </a:t>
            </a:r>
            <a:r>
              <a:rPr lang="en-US" sz="2200" dirty="0">
                <a:latin typeface="Times New Roman" panose="02020603050405020304" pitchFamily="18" charset="0"/>
                <a:cs typeface="Times New Roman" panose="02020603050405020304" pitchFamily="18" charset="0"/>
              </a:rPr>
              <a:t>Integrating dropout layers and weight decay, we mitigate overfitting, ensuring the model generalizes well to unseen cases for reliable diagnosis.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957</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SOLUTION:   </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TAMILSELVAN M A</dc:creator>
  <cp:lastModifiedBy>TAMILSELVAN M A</cp:lastModifiedBy>
  <cp:revision>3</cp:revision>
  <dcterms:created xsi:type="dcterms:W3CDTF">2024-04-03T15:53:18Z</dcterms:created>
  <dcterms:modified xsi:type="dcterms:W3CDTF">2024-04-04T16:19:07Z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