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89" r:id="rId21"/>
    <p:sldId id="290" r:id="rId22"/>
    <p:sldId id="328" r:id="rId23"/>
    <p:sldId id="291" r:id="rId24"/>
    <p:sldId id="329" r:id="rId25"/>
    <p:sldId id="280" r:id="rId2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89"/>
            <p14:sldId id="290"/>
            <p14:sldId id="328"/>
            <p14:sldId id="291"/>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7" d="100"/>
          <a:sy n="67" d="100"/>
        </p:scale>
        <p:origin x="2045" y="67"/>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20/04/2020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a:t>
            </a:r>
            <a:r>
              <a:rPr lang="en-GB" dirty="0" err="1"/>
              <a:t>signfied</a:t>
            </a:r>
            <a:r>
              <a:rPr lang="en-GB" dirty="0"/>
              <a:t>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 figure” command tells LaTeX you’re about to use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 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 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and text in columns 2 and 3 to be centred within those columns.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line by line, with lines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You may also use the “</a:t>
            </a:r>
            <a:r>
              <a:rPr lang="en-GB" dirty="0" err="1"/>
              <a:t>eqref</a:t>
            </a:r>
            <a:r>
              <a:rPr lang="en-GB" dirty="0"/>
              <a:t>” command to cause the reference to have the same appearance as the equation number, but this isn’t mandatory and you may use the “ref” command even for equations.</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chose to make a dedicated title page in many </a:t>
            </a:r>
            <a:r>
              <a:rPr lang="en-GB" dirty="0" err="1"/>
              <a:t>documentclasses</a:t>
            </a:r>
            <a:r>
              <a:rPr lang="en-GB" dirty="0"/>
              <a:t> in LaTeX. This is done using the “begin </a:t>
            </a:r>
            <a:r>
              <a:rPr lang="en-GB" dirty="0" err="1"/>
              <a:t>titlepage</a:t>
            </a:r>
            <a:r>
              <a:rPr lang="en-GB" dirty="0"/>
              <a:t>” and “end </a:t>
            </a:r>
            <a:r>
              <a:rPr lang="en-GB" dirty="0" err="1"/>
              <a:t>titlepage</a:t>
            </a:r>
            <a:r>
              <a:rPr lang="en-GB" dirty="0"/>
              <a:t>” commands which will create a new page. Many of the formatting specifications you make within the </a:t>
            </a:r>
            <a:r>
              <a:rPr lang="en-GB" dirty="0" err="1"/>
              <a:t>titlepage</a:t>
            </a:r>
            <a:r>
              <a:rPr lang="en-GB" dirty="0"/>
              <a:t> will not affect the rest of your document outside of the </a:t>
            </a:r>
            <a:r>
              <a:rPr lang="en-GB" dirty="0" err="1"/>
              <a:t>titelpage</a:t>
            </a:r>
            <a:r>
              <a:rPr lang="en-GB" dirty="0"/>
              <a:t>.</a:t>
            </a:r>
          </a:p>
          <a:p>
            <a:endParaRPr lang="en-GB" dirty="0"/>
          </a:p>
          <a:p>
            <a:r>
              <a:rPr lang="en-GB" dirty="0"/>
              <a:t>You may wish to control the alignment of text within your </a:t>
            </a:r>
            <a:r>
              <a:rPr lang="en-GB" dirty="0" err="1"/>
              <a:t>titlepage</a:t>
            </a:r>
            <a:r>
              <a:rPr lang="en-GB" dirty="0"/>
              <a:t> and this can be achieved via the “</a:t>
            </a:r>
            <a:r>
              <a:rPr lang="en-GB" dirty="0" err="1"/>
              <a:t>flushleft</a:t>
            </a:r>
            <a:r>
              <a:rPr lang="en-GB" dirty="0"/>
              <a:t>”, “centre” and “</a:t>
            </a:r>
            <a:r>
              <a:rPr lang="en-GB" dirty="0" err="1"/>
              <a:t>flushright</a:t>
            </a:r>
            <a:r>
              <a:rPr lang="en-GB" dirty="0"/>
              <a:t>” environments. You could also use the “</a:t>
            </a:r>
            <a:r>
              <a:rPr lang="en-GB" dirty="0" err="1"/>
              <a:t>centering</a:t>
            </a:r>
            <a:r>
              <a:rPr lang="en-GB" dirty="0"/>
              <a:t>” command as you did with figures earlier to force everything to be centred. You can also use the “</a:t>
            </a:r>
            <a:r>
              <a:rPr lang="en-GB" dirty="0" err="1"/>
              <a:t>includegraphics</a:t>
            </a:r>
            <a:r>
              <a:rPr lang="en-GB" dirty="0"/>
              <a:t>” command. Note that this doesn’t create a figure with associated figure number as it’s not inside a “figure” environment. You may also find the “today” command useful for forcing today’s date to be present. This will be updated each time you recompile your pdf. You can use the “</a:t>
            </a:r>
            <a:r>
              <a:rPr lang="en-GB" dirty="0" err="1"/>
              <a:t>vspace</a:t>
            </a:r>
            <a:r>
              <a:rPr lang="en-GB" dirty="0"/>
              <a:t>” command to manually specify the vertical distance between items on the page.</a:t>
            </a:r>
          </a:p>
          <a:p>
            <a:endParaRPr lang="en-GB" dirty="0"/>
          </a:p>
          <a:p>
            <a:r>
              <a:rPr lang="en-GB" dirty="0"/>
              <a:t>I’ve deliberately made this </a:t>
            </a:r>
            <a:r>
              <a:rPr lang="en-GB" dirty="0" err="1"/>
              <a:t>titlepage</a:t>
            </a:r>
            <a:r>
              <a:rPr lang="en-GB" dirty="0"/>
              <a:t> a bit ugly in order to show off different features you might want to use. Now, you can try and make your own </a:t>
            </a:r>
            <a:r>
              <a:rPr lang="en-GB" dirty="0" err="1"/>
              <a:t>titlepage</a:t>
            </a:r>
            <a:r>
              <a:rPr lang="en-GB" dirty="0"/>
              <a:t> using some of these components. Remember you can use underlining, bolding, italics and different sized text as well.</a:t>
            </a:r>
          </a:p>
          <a:p>
            <a:endParaRPr lang="en-GB" dirty="0"/>
          </a:p>
          <a:p>
            <a:r>
              <a:rPr lang="en-GB" dirty="0"/>
              <a:t>Overleaf example: https://www.overleaf.com/read/bbsgxykdmvpb</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795592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tool you’re using), read the error message, edit the </a:t>
            </a:r>
            <a:r>
              <a:rPr lang="en-GB" dirty="0" err="1"/>
              <a:t>fileto</a:t>
            </a:r>
            <a:r>
              <a:rPr lang="en-GB" dirty="0"/>
              <a:t>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you should all have installed on your machines as per the pre-course instructions.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will always include a declaration of the </a:t>
            </a:r>
            <a:r>
              <a:rPr lang="en-GB" dirty="0" err="1"/>
              <a:t>documentclas</a:t>
            </a:r>
            <a:r>
              <a:rPr lang="en-GB" dirty="0"/>
              <a:t>. This tells LaTeX what type of document you are creating, which enables certain features and help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section.</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20/04/2020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books.org/wiki/LaTeX" TargetMode="External"/><Relationship Id="rId3" Type="http://schemas.openxmlformats.org/officeDocument/2006/relationships/image" Target="../media/image17.jpg"/><Relationship Id="rId7" Type="http://schemas.openxmlformats.org/officeDocument/2006/relationships/hyperlink" Target="https://www.overleaf.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stackexchange.com/" TargetMode="External"/><Relationship Id="rId11" Type="http://schemas.openxmlformats.org/officeDocument/2006/relationships/hyperlink" Target="http://detexify.kirelabs.org/classify.html" TargetMode="External"/><Relationship Id="rId5" Type="http://schemas.openxmlformats.org/officeDocument/2006/relationships/hyperlink" Target="https://www.google.com/" TargetMode="External"/><Relationship Id="rId10" Type="http://schemas.openxmlformats.org/officeDocument/2006/relationships/hyperlink" Target="https://www.codecogs.com/eqnedit.php" TargetMode="External"/><Relationship Id="rId4" Type="http://schemas.openxmlformats.org/officeDocument/2006/relationships/hyperlink" Target="https://ifsm300group.wikispaces.com/Funny+Stories+from+a+tech+support+guy+on+computer+stupidities" TargetMode="External"/><Relationship Id="rId9" Type="http://schemas.openxmlformats.org/officeDocument/2006/relationships/hyperlink" Target="https://www.tablesgenerator.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bit.ly/computingdatascience192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a:t>Chris </a:t>
            </a:r>
            <a:r>
              <a:rPr lang="en-GB" dirty="0"/>
              <a:t>Cooling</a:t>
            </a:r>
          </a:p>
          <a:p>
            <a:r>
              <a:rPr lang="en-GB" sz="2400" dirty="0"/>
              <a:t>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r>
              <a:rPr lang="en-GB" sz="2500" dirty="0">
                <a:solidFill>
                  <a:schemeClr val="tx2">
                    <a:lumMod val="50000"/>
                    <a:lumOff val="50000"/>
                  </a:schemeClr>
                </a:solidFill>
              </a:rPr>
              <a:t>}</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3416320"/>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a:t>
            </a:r>
            <a:r>
              <a:rPr lang="en-GB" sz="2400" dirty="0" err="1"/>
              <a:t>c</a:t>
            </a:r>
            <a:r>
              <a:rPr lang="en-GB" sz="2400" dirty="0"/>
              <a:t> }    </a:t>
            </a:r>
          </a:p>
          <a:p>
            <a:r>
              <a:rPr lang="en-GB" sz="2400" dirty="0"/>
              <a:t>      	&amp;  X  &amp;  Y  </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A	&amp;  </a:t>
            </a:r>
            <a:r>
              <a:rPr lang="en-GB" sz="2400" dirty="0" err="1"/>
              <a:t>ax</a:t>
            </a:r>
            <a:r>
              <a:rPr lang="en-GB" sz="2400" dirty="0"/>
              <a:t>  &amp; ay  </a:t>
            </a:r>
            <a:r>
              <a:rPr lang="en-GB" sz="2400" dirty="0">
                <a:solidFill>
                  <a:schemeClr val="accent1">
                    <a:lumMod val="60000"/>
                    <a:lumOff val="40000"/>
                  </a:schemeClr>
                </a:solidFill>
              </a:rPr>
              <a:t>\\ </a:t>
            </a:r>
          </a:p>
          <a:p>
            <a:r>
              <a:rPr lang="en-GB" sz="2400" dirty="0"/>
              <a:t>    B	&amp;  </a:t>
            </a:r>
            <a:r>
              <a:rPr lang="en-GB" sz="2400" dirty="0" err="1"/>
              <a:t>bx</a:t>
            </a:r>
            <a:r>
              <a:rPr lang="en-GB" sz="2400" dirty="0"/>
              <a:t>  &amp; by </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  </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pic>
        <p:nvPicPr>
          <p:cNvPr id="8" name="Picture 7">
            <a:extLst>
              <a:ext uri="{FF2B5EF4-FFF2-40B4-BE49-F238E27FC236}">
                <a16:creationId xmlns:a16="http://schemas.microsoft.com/office/drawing/2014/main" id="{3E8941E6-38B3-4FBC-8113-81501DC267E6}"/>
              </a:ext>
            </a:extLst>
          </p:cNvPr>
          <p:cNvPicPr>
            <a:picLocks noChangeAspect="1"/>
          </p:cNvPicPr>
          <p:nvPr/>
        </p:nvPicPr>
        <p:blipFill>
          <a:blip r:embed="rId3"/>
          <a:stretch>
            <a:fillRect/>
          </a:stretch>
        </p:blipFill>
        <p:spPr>
          <a:xfrm>
            <a:off x="4980795" y="2078341"/>
            <a:ext cx="3939630" cy="2701318"/>
          </a:xfrm>
          <a:prstGeom prst="rect">
            <a:avLst/>
          </a:prstGeom>
        </p:spPr>
      </p:pic>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401205"/>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p>
          <a:p>
            <a:br>
              <a:rPr lang="en-GB" sz="2000" dirty="0"/>
            </a:br>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p:txBody>
      </p:sp>
      <p:pic>
        <p:nvPicPr>
          <p:cNvPr id="4" name="Picture 3">
            <a:extLst>
              <a:ext uri="{FF2B5EF4-FFF2-40B4-BE49-F238E27FC236}">
                <a16:creationId xmlns:a16="http://schemas.microsoft.com/office/drawing/2014/main" id="{B8020C96-50B4-4565-A113-837AB0F4BBA9}"/>
              </a:ext>
            </a:extLst>
          </p:cNvPr>
          <p:cNvPicPr>
            <a:picLocks noChangeAspect="1"/>
          </p:cNvPicPr>
          <p:nvPr/>
        </p:nvPicPr>
        <p:blipFill>
          <a:blip r:embed="rId3"/>
          <a:stretch>
            <a:fillRect/>
          </a:stretch>
        </p:blipFill>
        <p:spPr>
          <a:xfrm>
            <a:off x="4630602" y="2990627"/>
            <a:ext cx="4425687" cy="2108498"/>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
        <p:nvSpPr>
          <p:cNvPr id="4" name="TextBox 3">
            <a:extLst>
              <a:ext uri="{FF2B5EF4-FFF2-40B4-BE49-F238E27FC236}">
                <a16:creationId xmlns:a16="http://schemas.microsoft.com/office/drawing/2014/main" id="{F3312C14-06E7-46C7-BF4D-2073D7393C80}"/>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Making a Title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620973" y="1406503"/>
            <a:ext cx="3843447" cy="5078313"/>
          </a:xfrm>
          <a:prstGeom prst="rect">
            <a:avLst/>
          </a:prstGeom>
        </p:spPr>
        <p:txBody>
          <a:bodyPr wrap="square">
            <a:spAutoFit/>
          </a:bodyPr>
          <a:lstStyle/>
          <a:p>
            <a:r>
              <a:rPr lang="en-GB" dirty="0">
                <a:solidFill>
                  <a:schemeClr val="tx2">
                    <a:lumMod val="50000"/>
                    <a:lumOff val="50000"/>
                  </a:schemeClr>
                </a:solidFill>
              </a:rPr>
              <a:t>\begin</a:t>
            </a:r>
            <a:r>
              <a:rPr lang="en-GB" dirty="0"/>
              <a:t>{</a:t>
            </a:r>
            <a:r>
              <a:rPr lang="en-GB" dirty="0" err="1">
                <a:solidFill>
                  <a:schemeClr val="accent4">
                    <a:lumMod val="75000"/>
                  </a:schemeClr>
                </a:solidFill>
              </a:rPr>
              <a:t>titlepage</a:t>
            </a:r>
            <a:r>
              <a:rPr lang="en-GB" dirty="0"/>
              <a:t>}</a:t>
            </a:r>
          </a:p>
          <a:p>
            <a:endParaRPr lang="en-GB" dirty="0"/>
          </a:p>
          <a:p>
            <a:r>
              <a:rPr lang="en-GB" dirty="0">
                <a:solidFill>
                  <a:schemeClr val="tx2">
                    <a:lumMod val="50000"/>
                    <a:lumOff val="50000"/>
                  </a:schemeClr>
                </a:solidFill>
              </a:rPr>
              <a:t>\begin</a:t>
            </a:r>
            <a:r>
              <a:rPr lang="en-GB" dirty="0"/>
              <a:t>{</a:t>
            </a:r>
            <a:r>
              <a:rPr lang="en-GB" dirty="0" err="1">
                <a:solidFill>
                  <a:schemeClr val="accent4">
                    <a:lumMod val="75000"/>
                  </a:schemeClr>
                </a:solidFill>
              </a:rPr>
              <a:t>flushright</a:t>
            </a:r>
            <a:r>
              <a:rPr lang="en-GB" dirty="0"/>
              <a:t>}</a:t>
            </a:r>
          </a:p>
          <a:p>
            <a:r>
              <a:rPr lang="en-GB" dirty="0"/>
              <a:t>right</a:t>
            </a:r>
          </a:p>
          <a:p>
            <a:r>
              <a:rPr lang="en-GB" dirty="0">
                <a:solidFill>
                  <a:schemeClr val="tx2">
                    <a:lumMod val="50000"/>
                    <a:lumOff val="50000"/>
                  </a:schemeClr>
                </a:solidFill>
              </a:rPr>
              <a:t>\end</a:t>
            </a:r>
            <a:r>
              <a:rPr lang="en-GB" dirty="0"/>
              <a:t>{</a:t>
            </a:r>
            <a:r>
              <a:rPr lang="en-GB" dirty="0" err="1">
                <a:solidFill>
                  <a:schemeClr val="accent4">
                    <a:lumMod val="75000"/>
                  </a:schemeClr>
                </a:solidFill>
              </a:rPr>
              <a:t>flushright</a:t>
            </a:r>
            <a:r>
              <a:rPr lang="en-GB" dirty="0"/>
              <a:t>}</a:t>
            </a:r>
          </a:p>
          <a:p>
            <a:r>
              <a:rPr lang="en-GB" dirty="0">
                <a:solidFill>
                  <a:schemeClr val="tx2">
                    <a:lumMod val="50000"/>
                    <a:lumOff val="50000"/>
                  </a:schemeClr>
                </a:solidFill>
              </a:rPr>
              <a:t>\</a:t>
            </a:r>
            <a:r>
              <a:rPr lang="en-GB" dirty="0" err="1">
                <a:solidFill>
                  <a:schemeClr val="tx2">
                    <a:lumMod val="50000"/>
                    <a:lumOff val="50000"/>
                  </a:schemeClr>
                </a:solidFill>
              </a:rPr>
              <a:t>vspace</a:t>
            </a:r>
            <a:r>
              <a:rPr lang="en-GB" dirty="0"/>
              <a:t>{5cm}</a:t>
            </a:r>
          </a:p>
          <a:p>
            <a:r>
              <a:rPr lang="en-GB" dirty="0">
                <a:solidFill>
                  <a:schemeClr val="tx2">
                    <a:lumMod val="50000"/>
                    <a:lumOff val="50000"/>
                  </a:schemeClr>
                </a:solidFill>
              </a:rPr>
              <a:t>\</a:t>
            </a:r>
            <a:r>
              <a:rPr lang="en-GB" dirty="0" err="1">
                <a:solidFill>
                  <a:schemeClr val="tx2">
                    <a:lumMod val="50000"/>
                    <a:lumOff val="50000"/>
                  </a:schemeClr>
                </a:solidFill>
              </a:rPr>
              <a:t>includegraphics</a:t>
            </a:r>
            <a:r>
              <a:rPr lang="en-GB" dirty="0"/>
              <a:t>[width=5cm]{</a:t>
            </a:r>
            <a:r>
              <a:rPr lang="en-GB" dirty="0" err="1"/>
              <a:t>Cat_Box</a:t>
            </a:r>
            <a:r>
              <a:rPr lang="en-GB" dirty="0"/>
              <a:t>}</a:t>
            </a:r>
          </a:p>
          <a:p>
            <a:r>
              <a:rPr lang="en-GB" dirty="0">
                <a:solidFill>
                  <a:schemeClr val="tx2">
                    <a:lumMod val="50000"/>
                    <a:lumOff val="50000"/>
                  </a:schemeClr>
                </a:solidFill>
              </a:rPr>
              <a:t>\begin</a:t>
            </a:r>
            <a:r>
              <a:rPr lang="en-GB" dirty="0"/>
              <a:t>{</a:t>
            </a:r>
            <a:r>
              <a:rPr lang="en-GB" dirty="0" err="1">
                <a:solidFill>
                  <a:schemeClr val="accent4">
                    <a:lumMod val="75000"/>
                  </a:schemeClr>
                </a:solidFill>
              </a:rPr>
              <a:t>center</a:t>
            </a:r>
            <a:r>
              <a:rPr lang="en-GB" dirty="0"/>
              <a:t>}</a:t>
            </a:r>
          </a:p>
          <a:p>
            <a:r>
              <a:rPr lang="en-GB" dirty="0" err="1"/>
              <a:t>center</a:t>
            </a:r>
            <a:endParaRPr lang="en-GB" dirty="0"/>
          </a:p>
          <a:p>
            <a:r>
              <a:rPr lang="en-GB" dirty="0">
                <a:solidFill>
                  <a:schemeClr val="tx2">
                    <a:lumMod val="50000"/>
                    <a:lumOff val="50000"/>
                  </a:schemeClr>
                </a:solidFill>
              </a:rPr>
              <a:t>\end</a:t>
            </a:r>
            <a:r>
              <a:rPr lang="en-GB" dirty="0"/>
              <a:t>{</a:t>
            </a:r>
            <a:r>
              <a:rPr lang="en-GB" dirty="0" err="1">
                <a:solidFill>
                  <a:schemeClr val="accent4">
                    <a:lumMod val="75000"/>
                  </a:schemeClr>
                </a:solidFill>
              </a:rPr>
              <a:t>center</a:t>
            </a:r>
            <a:r>
              <a:rPr lang="en-GB" dirty="0"/>
              <a:t>}</a:t>
            </a:r>
          </a:p>
          <a:p>
            <a:endParaRPr lang="en-GB" dirty="0">
              <a:solidFill>
                <a:schemeClr val="tx2">
                  <a:lumMod val="50000"/>
                  <a:lumOff val="50000"/>
                </a:schemeClr>
              </a:solidFill>
            </a:endParaRPr>
          </a:p>
          <a:p>
            <a:r>
              <a:rPr lang="en-GB" dirty="0">
                <a:solidFill>
                  <a:schemeClr val="tx2">
                    <a:lumMod val="50000"/>
                    <a:lumOff val="50000"/>
                  </a:schemeClr>
                </a:solidFill>
              </a:rPr>
              <a:t>\begin</a:t>
            </a:r>
            <a:r>
              <a:rPr lang="en-GB" dirty="0"/>
              <a:t>{</a:t>
            </a:r>
            <a:r>
              <a:rPr lang="en-GB" dirty="0" err="1">
                <a:solidFill>
                  <a:schemeClr val="accent4">
                    <a:lumMod val="75000"/>
                  </a:schemeClr>
                </a:solidFill>
              </a:rPr>
              <a:t>flushleft</a:t>
            </a:r>
            <a:r>
              <a:rPr lang="en-GB" dirty="0"/>
              <a:t>}</a:t>
            </a:r>
          </a:p>
          <a:p>
            <a:r>
              <a:rPr lang="en-GB" dirty="0"/>
              <a:t>left</a:t>
            </a:r>
          </a:p>
          <a:p>
            <a:r>
              <a:rPr lang="en-GB" dirty="0">
                <a:solidFill>
                  <a:schemeClr val="tx2">
                    <a:lumMod val="50000"/>
                    <a:lumOff val="50000"/>
                  </a:schemeClr>
                </a:solidFill>
              </a:rPr>
              <a:t>\end</a:t>
            </a:r>
            <a:r>
              <a:rPr lang="en-GB" dirty="0"/>
              <a:t>{</a:t>
            </a:r>
            <a:r>
              <a:rPr lang="en-GB" dirty="0" err="1">
                <a:solidFill>
                  <a:schemeClr val="accent4">
                    <a:lumMod val="75000"/>
                  </a:schemeClr>
                </a:solidFill>
              </a:rPr>
              <a:t>flushleft</a:t>
            </a:r>
            <a:r>
              <a:rPr lang="en-GB" dirty="0"/>
              <a:t>}</a:t>
            </a:r>
          </a:p>
          <a:p>
            <a:endParaRPr lang="en-GB" dirty="0">
              <a:solidFill>
                <a:schemeClr val="tx2">
                  <a:lumMod val="50000"/>
                  <a:lumOff val="50000"/>
                </a:schemeClr>
              </a:solidFill>
            </a:endParaRPr>
          </a:p>
          <a:p>
            <a:r>
              <a:rPr lang="en-GB" dirty="0">
                <a:solidFill>
                  <a:schemeClr val="accent1"/>
                </a:solidFill>
              </a:rPr>
              <a:t>\today</a:t>
            </a:r>
          </a:p>
          <a:p>
            <a:r>
              <a:rPr lang="en-GB" dirty="0">
                <a:solidFill>
                  <a:schemeClr val="tx2">
                    <a:lumMod val="50000"/>
                    <a:lumOff val="50000"/>
                  </a:schemeClr>
                </a:solidFill>
              </a:rPr>
              <a:t>\end</a:t>
            </a:r>
            <a:r>
              <a:rPr lang="en-GB" dirty="0"/>
              <a:t>{</a:t>
            </a:r>
            <a:r>
              <a:rPr lang="en-GB" dirty="0" err="1">
                <a:solidFill>
                  <a:schemeClr val="accent4">
                    <a:lumMod val="75000"/>
                  </a:schemeClr>
                </a:solidFill>
              </a:rPr>
              <a:t>titlepage</a:t>
            </a:r>
            <a:r>
              <a:rPr lang="en-GB" dirty="0"/>
              <a:t>}</a:t>
            </a:r>
          </a:p>
        </p:txBody>
      </p:sp>
      <p:pic>
        <p:nvPicPr>
          <p:cNvPr id="14" name="Picture 13">
            <a:extLst>
              <a:ext uri="{FF2B5EF4-FFF2-40B4-BE49-F238E27FC236}">
                <a16:creationId xmlns:a16="http://schemas.microsoft.com/office/drawing/2014/main" id="{C9909296-7A96-4628-82EF-A4C6F3DFB9C8}"/>
              </a:ext>
            </a:extLst>
          </p:cNvPr>
          <p:cNvPicPr>
            <a:picLocks noChangeAspect="1"/>
          </p:cNvPicPr>
          <p:nvPr/>
        </p:nvPicPr>
        <p:blipFill>
          <a:blip r:embed="rId3"/>
          <a:stretch>
            <a:fillRect/>
          </a:stretch>
        </p:blipFill>
        <p:spPr>
          <a:xfrm>
            <a:off x="5002392" y="1431085"/>
            <a:ext cx="3684408" cy="5053731"/>
          </a:xfrm>
          <a:prstGeom prst="rect">
            <a:avLst/>
          </a:prstGeom>
        </p:spPr>
      </p:pic>
      <p:sp>
        <p:nvSpPr>
          <p:cNvPr id="6" name="TextBox 5">
            <a:extLst>
              <a:ext uri="{FF2B5EF4-FFF2-40B4-BE49-F238E27FC236}">
                <a16:creationId xmlns:a16="http://schemas.microsoft.com/office/drawing/2014/main" id="{3A91B9AD-3C5E-47C0-B69F-91AD9FD2B7F0}"/>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91561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95582" y="2233493"/>
            <a:ext cx="4248418" cy="4624507"/>
          </a:xfrm>
          <a:prstGeom prst="rect">
            <a:avLst/>
          </a:prstGeom>
        </p:spPr>
      </p:pic>
      <p:sp>
        <p:nvSpPr>
          <p:cNvPr id="6" name="TextBox 5">
            <a:extLst>
              <a:ext uri="{FF2B5EF4-FFF2-40B4-BE49-F238E27FC236}">
                <a16:creationId xmlns:a16="http://schemas.microsoft.com/office/drawing/2014/main" id="{AECABD07-43E4-4B9D-9B24-AB9E83B2215F}"/>
              </a:ext>
            </a:extLst>
          </p:cNvPr>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5"/>
              </a:rPr>
              <a:t>Google</a:t>
            </a:r>
            <a:endParaRPr lang="en-GB" sz="3000" dirty="0"/>
          </a:p>
          <a:p>
            <a:pPr marL="457200" indent="-457200">
              <a:buFont typeface="Arial" panose="020B0604020202020204" pitchFamily="34" charset="0"/>
              <a:buChar char="•"/>
            </a:pPr>
            <a:r>
              <a:rPr lang="en-GB" sz="3000" dirty="0">
                <a:hlinkClick r:id="rId6"/>
              </a:rPr>
              <a:t>Stack Exchange</a:t>
            </a:r>
            <a:endParaRPr lang="en-GB" sz="3000" dirty="0"/>
          </a:p>
          <a:p>
            <a:pPr marL="457200" indent="-457200">
              <a:buFont typeface="Arial" panose="020B0604020202020204" pitchFamily="34" charset="0"/>
              <a:buChar char="•"/>
            </a:pPr>
            <a:r>
              <a:rPr lang="en-GB" sz="3000" dirty="0">
                <a:hlinkClick r:id="rId7"/>
              </a:rPr>
              <a:t>Overleaf</a:t>
            </a:r>
            <a:endParaRPr lang="en-GB" sz="3000" dirty="0"/>
          </a:p>
          <a:p>
            <a:pPr marL="457200" indent="-457200">
              <a:buFont typeface="Arial" panose="020B0604020202020204" pitchFamily="34" charset="0"/>
              <a:buChar char="•"/>
            </a:pPr>
            <a:r>
              <a:rPr lang="en-GB" sz="3000" dirty="0" err="1">
                <a:hlinkClick r:id="rId8"/>
              </a:rPr>
              <a:t>Wikibook</a:t>
            </a:r>
            <a:endParaRPr lang="en-GB" sz="3000" dirty="0"/>
          </a:p>
          <a:p>
            <a:pPr marL="457200" indent="-457200">
              <a:buFont typeface="Arial" panose="020B0604020202020204" pitchFamily="34" charset="0"/>
              <a:buChar char="•"/>
            </a:pPr>
            <a:r>
              <a:rPr lang="en-GB" sz="3000" dirty="0">
                <a:hlinkClick r:id="rId9"/>
              </a:rPr>
              <a:t>Table Maker</a:t>
            </a:r>
            <a:endParaRPr lang="en-GB" sz="3000" dirty="0"/>
          </a:p>
          <a:p>
            <a:pPr marL="457200" indent="-457200">
              <a:buFont typeface="Arial" panose="020B0604020202020204" pitchFamily="34" charset="0"/>
              <a:buChar char="•"/>
            </a:pPr>
            <a:r>
              <a:rPr lang="en-GB" sz="3000" dirty="0">
                <a:hlinkClick r:id="rId10"/>
              </a:rPr>
              <a:t>Equation Editor</a:t>
            </a:r>
            <a:endParaRPr lang="en-GB" sz="3000" dirty="0"/>
          </a:p>
          <a:p>
            <a:pPr marL="457200" indent="-457200">
              <a:buFont typeface="Arial" panose="020B0604020202020204" pitchFamily="34" charset="0"/>
              <a:buChar char="•"/>
            </a:pPr>
            <a:r>
              <a:rPr lang="en-GB" sz="3000" dirty="0">
                <a:hlinkClick r:id="rId11"/>
              </a:rPr>
              <a:t>Detexify</a:t>
            </a:r>
            <a:endParaRPr lang="en-GB" sz="3000" dirty="0"/>
          </a:p>
          <a:p>
            <a:endParaRPr lang="en-GB" sz="3000" dirty="0"/>
          </a:p>
          <a:p>
            <a:endParaRPr lang="en-GB" sz="3000" dirty="0"/>
          </a:p>
        </p:txBody>
      </p:sp>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dirty="0">
                <a:hlinkClick r:id="rId3"/>
              </a:rPr>
              <a:t>http://bit.ly/computingdatascience1920</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endParaRPr lang="en-US" sz="2400" dirty="0"/>
          </a:p>
          <a:p>
            <a:pPr fontAlgn="base">
              <a:spcBef>
                <a:spcPts val="600"/>
              </a:spcBef>
              <a:spcAft>
                <a:spcPts val="600"/>
              </a:spcAft>
            </a:pPr>
            <a:r>
              <a:rPr lang="en-US" sz="2400" dirty="0"/>
              <a:t>Why would I use it?</a:t>
            </a:r>
          </a:p>
          <a:p>
            <a:pPr fontAlgn="base">
              <a:spcBef>
                <a:spcPts val="600"/>
              </a:spcBef>
              <a:spcAft>
                <a:spcPts val="600"/>
              </a:spcAft>
            </a:pPr>
            <a:r>
              <a:rPr lang="en-US" sz="2400" dirty="0"/>
              <a:t>How do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21143</TotalTime>
  <Words>5103</Words>
  <Application>Microsoft Office PowerPoint</Application>
  <PresentationFormat>On-screen Show (4:3)</PresentationFormat>
  <Paragraphs>338</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Making a Title</vt:lpstr>
      <vt:lpstr>LaTeX Errors</vt:lpstr>
      <vt:lpstr>Online Tools</vt:lpstr>
      <vt:lpstr>Journal Submission</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325</cp:revision>
  <cp:lastPrinted>2017-04-21T16:42:54Z</cp:lastPrinted>
  <dcterms:created xsi:type="dcterms:W3CDTF">2014-10-29T16:03:49Z</dcterms:created>
  <dcterms:modified xsi:type="dcterms:W3CDTF">2020-04-20T15:39:37Z</dcterms:modified>
</cp:coreProperties>
</file>