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5" r:id="rId15"/>
    <p:sldId id="306" r:id="rId16"/>
    <p:sldId id="307" r:id="rId17"/>
    <p:sldId id="308" r:id="rId18"/>
    <p:sldId id="309" r:id="rId19"/>
    <p:sldId id="310" r:id="rId20"/>
    <p:sldId id="311" r:id="rId21"/>
    <p:sldId id="329" r:id="rId22"/>
    <p:sldId id="320" r:id="rId23"/>
    <p:sldId id="312" r:id="rId24"/>
    <p:sldId id="316" r:id="rId25"/>
    <p:sldId id="315" r:id="rId26"/>
    <p:sldId id="317" r:id="rId27"/>
    <p:sldId id="313" r:id="rId28"/>
    <p:sldId id="318" r:id="rId29"/>
    <p:sldId id="314" r:id="rId30"/>
    <p:sldId id="286" r:id="rId31"/>
    <p:sldId id="319" r:id="rId32"/>
    <p:sldId id="321" r:id="rId33"/>
    <p:sldId id="322" r:id="rId34"/>
    <p:sldId id="323" r:id="rId35"/>
    <p:sldId id="326" r:id="rId36"/>
    <p:sldId id="325" r:id="rId37"/>
    <p:sldId id="327" r:id="rId38"/>
    <p:sldId id="330" r:id="rId39"/>
    <p:sldId id="328" r:id="rId40"/>
    <p:sldId id="280" r:id="rId41"/>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5"/>
            <p14:sldId id="306"/>
            <p14:sldId id="307"/>
            <p14:sldId id="308"/>
            <p14:sldId id="309"/>
            <p14:sldId id="310"/>
            <p14:sldId id="311"/>
            <p14:sldId id="329"/>
            <p14:sldId id="320"/>
            <p14:sldId id="312"/>
            <p14:sldId id="316"/>
            <p14:sldId id="315"/>
            <p14:sldId id="317"/>
            <p14:sldId id="313"/>
            <p14:sldId id="318"/>
            <p14:sldId id="314"/>
            <p14:sldId id="286"/>
            <p14:sldId id="319"/>
            <p14:sldId id="321"/>
            <p14:sldId id="322"/>
            <p14:sldId id="323"/>
            <p14:sldId id="326"/>
            <p14:sldId id="325"/>
            <p14:sldId id="327"/>
            <p14:sldId id="330"/>
            <p14:sldId id="328"/>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79766" autoAdjust="0"/>
  </p:normalViewPr>
  <p:slideViewPr>
    <p:cSldViewPr snapToGrid="0" snapToObjects="1">
      <p:cViewPr varScale="1">
        <p:scale>
          <a:sx n="68" d="100"/>
          <a:sy n="68" d="100"/>
        </p:scale>
        <p:origin x="1949" y="8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20/05/2020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The include graphics command allows us to include the Imperial College logo. The “\</a:t>
            </a:r>
            <a:r>
              <a:rPr lang="en-GB" dirty="0" err="1"/>
              <a:t>vfill</a:t>
            </a:r>
            <a:r>
              <a:rPr lang="en-GB" dirty="0"/>
              <a:t>” command at the beginning and end of the page inserts vertical space which LaTeX will stretch to fill the vertical space.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Declaration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br>
              <a:rPr lang="en-GB" dirty="0"/>
            </a:br>
            <a:r>
              <a:rPr lang="en-GB" dirty="0"/>
              <a:t>Note that here we’ve used the filename “</a:t>
            </a:r>
            <a:r>
              <a:rPr lang="en-GB" sz="1200" dirty="0"/>
              <a:t>example-image-a”. This will use a default image to display. This can be useful for typesetting a document without having images to use. Your pdf will also compile quicker than if an external image is used.</a:t>
            </a:r>
          </a:p>
          <a:p>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a:t>
            </a:r>
            <a:r>
              <a:rPr lang="en-GB" dirty="0" err="1"/>
              <a:t>fo</a:t>
            </a:r>
            <a:r>
              <a:rPr lang="en-GB" dirty="0"/>
              <a:t>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endParaRPr lang="en-GB" dirty="0"/>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7 and 8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just under half of the width of the text. Within the curly brackets following the “\</a:t>
            </a:r>
            <a:r>
              <a:rPr lang="en-GB" dirty="0" err="1"/>
              <a:t>subfloat</a:t>
            </a:r>
            <a:r>
              <a:rPr lang="en-GB" dirty="0"/>
              <a:t>” command we also give each individual subfigure a label so we can reference it later. </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a:p>
            <a:endParaRPr lang="en-GB" dirty="0"/>
          </a:p>
          <a:p>
            <a:r>
              <a:rPr lang="en-GB" dirty="0"/>
              <a:t>Break for section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a:t>
            </a:r>
            <a:r>
              <a:rPr lang="en-GB" dirty="0" err="1"/>
              <a:t>seaparating</a:t>
            </a:r>
            <a:r>
              <a:rPr lang="en-GB" dirty="0"/>
              <a:t>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a:t>
            </a:r>
            <a:r>
              <a:rPr lang="en-GB"/>
              <a:t>for section 11 of Task Sheet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40</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obliged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Using the “</a:t>
            </a:r>
            <a:r>
              <a:rPr lang="en-GB" dirty="0" err="1"/>
              <a:t>blindtext</a:t>
            </a:r>
            <a:r>
              <a:rPr lang="en-GB" dirty="0"/>
              <a:t>” package and the “</a:t>
            </a:r>
            <a:r>
              <a:rPr lang="en-GB" dirty="0" err="1"/>
              <a:t>blindtext</a:t>
            </a:r>
            <a:r>
              <a:rPr lang="en-GB" dirty="0"/>
              <a:t>[X]” command to insert “X” copies of the “lorem ipsum…” nonsense text to check how your page looks. If you don’t have this package already installed, you may need to install it.</a:t>
            </a:r>
          </a:p>
          <a:p>
            <a:endParaRPr lang="en-GB" dirty="0"/>
          </a:p>
          <a:p>
            <a:r>
              <a:rPr lang="en-GB" dirty="0"/>
              <a:t>The geometry package gives you more control over the set up of the page including margins.</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example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0.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Submission-Checklist-for-Imperial-College-Degrees.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r>
              <a:rPr lang="en-GB" sz="2400" dirty="0"/>
              <a:t>May be achieved using the </a:t>
            </a:r>
            <a:r>
              <a:rPr lang="en-GB" sz="2400" dirty="0" err="1">
                <a:solidFill>
                  <a:schemeClr val="tx2">
                    <a:lumMod val="50000"/>
                    <a:lumOff val="50000"/>
                  </a:schemeClr>
                </a:solidFill>
              </a:rPr>
              <a:t>setpsace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doublespacing</a:t>
            </a:r>
            <a:r>
              <a:rPr lang="en-GB" sz="2400" dirty="0">
                <a:solidFill>
                  <a:schemeClr val="tx2">
                    <a:lumMod val="50000"/>
                    <a:lumOff val="50000"/>
                  </a:schemeClr>
                </a:solidFill>
              </a:rPr>
              <a:t> </a:t>
            </a:r>
            <a:r>
              <a:rPr lang="en-GB" sz="2400" dirty="0"/>
              <a:t>or</a:t>
            </a:r>
            <a:r>
              <a:rPr lang="en-GB" sz="2400" dirty="0">
                <a:solidFill>
                  <a:schemeClr val="tx2">
                    <a:lumMod val="50000"/>
                    <a:lumOff val="50000"/>
                  </a:schemeClr>
                </a:solidFill>
              </a:rPr>
              <a:t> \</a:t>
            </a:r>
            <a:r>
              <a:rPr lang="en-GB" sz="2400" dirty="0" err="1">
                <a:solidFill>
                  <a:schemeClr val="tx2">
                    <a:lumMod val="50000"/>
                    <a:lumOff val="50000"/>
                  </a:schemeClr>
                </a:solidFill>
              </a:rPr>
              <a:t>onehalfspacing</a:t>
            </a:r>
            <a:r>
              <a:rPr lang="en-GB" sz="2400" dirty="0">
                <a:solidFill>
                  <a:schemeClr val="tx2">
                    <a:lumMod val="50000"/>
                    <a:lumOff val="50000"/>
                  </a:schemeClr>
                </a:solidFill>
              </a:rPr>
              <a:t> </a:t>
            </a:r>
            <a:r>
              <a:rPr lang="en-GB" sz="2400" dirty="0"/>
              <a:t>commands</a:t>
            </a:r>
          </a:p>
          <a:p>
            <a:r>
              <a:rPr lang="en-GB" sz="2400" dirty="0"/>
              <a:t>Or, use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092B134A-C00B-4A08-8450-5E4C933B151D}"/>
              </a:ext>
            </a:extLst>
          </p:cNvPr>
          <p:cNvPicPr>
            <a:picLocks noChangeAspect="1"/>
          </p:cNvPicPr>
          <p:nvPr/>
        </p:nvPicPr>
        <p:blipFill>
          <a:blip r:embed="rId3"/>
          <a:stretch>
            <a:fillRect/>
          </a:stretch>
        </p:blipFill>
        <p:spPr>
          <a:xfrm>
            <a:off x="4737249" y="1913469"/>
            <a:ext cx="3802406" cy="3031061"/>
          </a:xfrm>
          <a:prstGeom prst="rect">
            <a:avLst/>
          </a:prstGeom>
        </p:spPr>
      </p:pic>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6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614" y="4314045"/>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1807064" y="4162040"/>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Declaration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declaration of originality in your own words [Section 7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8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Must be at start of thesis</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*{Declaration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{example-image-a}</a:t>
            </a:r>
          </a:p>
          <a:p>
            <a:pPr marL="0" indent="0">
              <a:buNone/>
            </a:pPr>
            <a:r>
              <a:rPr lang="en-GB" sz="2000" dirty="0">
                <a:solidFill>
                  <a:schemeClr val="tx2">
                    <a:lumMod val="50000"/>
                    <a:lumOff val="50000"/>
                  </a:schemeClr>
                </a:solidFill>
              </a:rPr>
              <a:t>\caption</a:t>
            </a:r>
            <a:r>
              <a:rPr lang="en-GB" sz="2000" dirty="0"/>
              <a:t>{A Figure in an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6667B02E-EF7C-4128-9EEC-AC101BB469A6}"/>
              </a:ext>
            </a:extLst>
          </p:cNvPr>
          <p:cNvPicPr>
            <a:picLocks noChangeAspect="1"/>
          </p:cNvPicPr>
          <p:nvPr/>
        </p:nvPicPr>
        <p:blipFill>
          <a:blip r:embed="rId3"/>
          <a:stretch>
            <a:fillRect/>
          </a:stretch>
        </p:blipFill>
        <p:spPr>
          <a:xfrm>
            <a:off x="4983246" y="2649976"/>
            <a:ext cx="3690486" cy="2975686"/>
          </a:xfrm>
          <a:prstGeom prst="rect">
            <a:avLst/>
          </a:prstGeom>
        </p:spPr>
      </p:pic>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2E19C8C3-86AB-4B77-AF62-93E75F11DE42}"/>
              </a:ext>
            </a:extLst>
          </p:cNvPr>
          <p:cNvPicPr>
            <a:picLocks noChangeAspect="1"/>
          </p:cNvPicPr>
          <p:nvPr/>
        </p:nvPicPr>
        <p:blipFill>
          <a:blip r:embed="rId3"/>
          <a:stretch>
            <a:fillRect/>
          </a:stretch>
        </p:blipFill>
        <p:spPr>
          <a:xfrm>
            <a:off x="4995347" y="2785241"/>
            <a:ext cx="3916202" cy="2708496"/>
          </a:xfrm>
          <a:prstGeom prst="rect">
            <a:avLst/>
          </a:prstGeom>
        </p:spPr>
      </p:pic>
      <p:sp>
        <p:nvSpPr>
          <p:cNvPr id="6" name="TextBox 5">
            <a:extLst>
              <a:ext uri="{FF2B5EF4-FFF2-40B4-BE49-F238E27FC236}">
                <a16:creationId xmlns:a16="http://schemas.microsoft.com/office/drawing/2014/main" id="{B1A6920F-E40D-4947-85C4-DA0E3BEA57C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usepackage</a:t>
            </a:r>
            <a:r>
              <a:rPr lang="en-GB" sz="1400" dirty="0"/>
              <a:t>{</a:t>
            </a:r>
            <a:r>
              <a:rPr lang="en-GB" sz="1400" dirty="0" err="1">
                <a:solidFill>
                  <a:schemeClr val="tx2">
                    <a:lumMod val="50000"/>
                    <a:lumOff val="50000"/>
                  </a:schemeClr>
                </a:solidFill>
              </a:rPr>
              <a:t>subfig</a:t>
            </a:r>
            <a:r>
              <a:rPr lang="en-GB" sz="1400" dirty="0">
                <a:solidFill>
                  <a:schemeClr val="tx2">
                    <a:lumMod val="50000"/>
                    <a:lumOff val="50000"/>
                  </a:schemeClr>
                </a:solidFill>
              </a:rPr>
              <a:t>, </a:t>
            </a:r>
            <a:r>
              <a:rPr lang="en-GB" sz="1400" dirty="0" err="1">
                <a:solidFill>
                  <a:schemeClr val="tx2">
                    <a:lumMod val="50000"/>
                    <a:lumOff val="50000"/>
                  </a:schemeClr>
                </a:solidFill>
              </a:rPr>
              <a:t>graphicx</a:t>
            </a:r>
            <a:r>
              <a:rPr lang="en-GB" sz="1400" dirty="0"/>
              <a:t>}</a:t>
            </a:r>
            <a:br>
              <a:rPr lang="en-GB" sz="1400" dirty="0"/>
            </a:b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document</a:t>
            </a:r>
            <a:r>
              <a:rPr lang="en-GB" sz="1400" dirty="0"/>
              <a:t>}</a:t>
            </a:r>
          </a:p>
          <a:p>
            <a:pPr marL="0" indent="0">
              <a:buNone/>
            </a:pP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figure</a:t>
            </a:r>
            <a:r>
              <a:rPr lang="en-GB" sz="1400" dirty="0"/>
              <a:t>}</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centering</a:t>
            </a:r>
            <a:endParaRPr lang="en-GB" sz="1400" dirty="0">
              <a:solidFill>
                <a:schemeClr val="tx2">
                  <a:lumMod val="50000"/>
                  <a:lumOff val="50000"/>
                </a:schemeClr>
              </a:solidFill>
            </a:endParaRP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first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figure_1</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second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figure_2</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accent1">
                    <a:lumMod val="60000"/>
                    <a:lumOff val="40000"/>
                  </a:schemeClr>
                </a:solidFill>
              </a:rPr>
              <a:t>\\</a:t>
            </a:r>
            <a:r>
              <a:rPr lang="en-GB" sz="1400" dirty="0"/>
              <a:t> </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third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figure_3</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fourth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figure_4</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a:t>
            </a:r>
          </a:p>
          <a:p>
            <a:pPr marL="0" indent="0">
              <a:buNone/>
            </a:pPr>
            <a:r>
              <a:rPr lang="en-GB" sz="1400" dirty="0">
                <a:solidFill>
                  <a:schemeClr val="tx2">
                    <a:lumMod val="50000"/>
                    <a:lumOff val="50000"/>
                  </a:schemeClr>
                </a:solidFill>
              </a:rPr>
              <a:t>\caption</a:t>
            </a:r>
            <a:r>
              <a:rPr lang="en-GB" sz="1400" dirty="0"/>
              <a:t>{Some figures}</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figures</a:t>
            </a:r>
            <a:r>
              <a:rPr lang="en-GB" sz="1400" dirty="0"/>
              <a:t>}</a:t>
            </a:r>
          </a:p>
          <a:p>
            <a:pPr marL="0" indent="0">
              <a:buNone/>
            </a:pPr>
            <a:r>
              <a:rPr lang="en-GB" sz="1400" dirty="0">
                <a:solidFill>
                  <a:schemeClr val="tx2">
                    <a:lumMod val="50000"/>
                    <a:lumOff val="50000"/>
                  </a:schemeClr>
                </a:solidFill>
              </a:rPr>
              <a:t>\end</a:t>
            </a:r>
            <a:r>
              <a:rPr lang="en-GB" sz="1400" dirty="0"/>
              <a:t>{</a:t>
            </a:r>
            <a:r>
              <a:rPr lang="en-GB" sz="1400" dirty="0">
                <a:solidFill>
                  <a:schemeClr val="accent4">
                    <a:lumMod val="75000"/>
                  </a:schemeClr>
                </a:solidFill>
              </a:rPr>
              <a:t>figure</a:t>
            </a:r>
            <a:r>
              <a:rPr lang="en-GB" sz="1400" dirty="0"/>
              <a:t>}</a:t>
            </a:r>
          </a:p>
          <a:p>
            <a:pPr marL="0" indent="0">
              <a:buNone/>
            </a:pPr>
            <a:endParaRPr lang="en-GB" sz="1400" dirty="0"/>
          </a:p>
          <a:p>
            <a:pPr marL="0" indent="0">
              <a:buNone/>
            </a:pP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figure_2</a:t>
            </a:r>
            <a:r>
              <a:rPr lang="en-GB" sz="1400" dirty="0"/>
              <a:t>} is part of </a:t>
            </a: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figures</a:t>
            </a:r>
            <a:r>
              <a:rPr lang="en-GB" sz="1400" dirty="0"/>
              <a:t>}.</a:t>
            </a:r>
            <a:endParaRPr lang="en-GB" sz="1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70711CC9-D756-4B86-B22D-8651D4DB96E1}"/>
              </a:ext>
            </a:extLst>
          </p:cNvPr>
          <p:cNvPicPr>
            <a:picLocks noChangeAspect="1"/>
          </p:cNvPicPr>
          <p:nvPr/>
        </p:nvPicPr>
        <p:blipFill>
          <a:blip r:embed="rId3"/>
          <a:stretch>
            <a:fillRect/>
          </a:stretch>
        </p:blipFill>
        <p:spPr>
          <a:xfrm>
            <a:off x="4692692" y="1619774"/>
            <a:ext cx="4331752" cy="4527464"/>
          </a:xfrm>
          <a:prstGeom prst="rect">
            <a:avLst/>
          </a:prstGeom>
        </p:spPr>
      </p:pic>
      <p:sp>
        <p:nvSpPr>
          <p:cNvPr id="6" name="TextBox 5">
            <a:extLst>
              <a:ext uri="{FF2B5EF4-FFF2-40B4-BE49-F238E27FC236}">
                <a16:creationId xmlns:a16="http://schemas.microsoft.com/office/drawing/2014/main" id="{CF904172-DE3A-4AA5-B8AB-6E4C4800BE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{\diff}[2]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
        <p:nvSpPr>
          <p:cNvPr id="7" name="TextBox 6">
            <a:extLst>
              <a:ext uri="{FF2B5EF4-FFF2-40B4-BE49-F238E27FC236}">
                <a16:creationId xmlns:a16="http://schemas.microsoft.com/office/drawing/2014/main" id="{EC86ED1F-9D44-4C7A-B259-5FF5082C26A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You must use A4 paper [Section 2/3 of checklist]</a:t>
            </a:r>
          </a:p>
          <a:p>
            <a:pPr fontAlgn="base">
              <a:spcBef>
                <a:spcPts val="600"/>
              </a:spcBef>
              <a:spcAft>
                <a:spcPts val="600"/>
              </a:spcAft>
            </a:pPr>
            <a:r>
              <a:rPr lang="en-GB" sz="2400" dirty="0"/>
              <a:t>Recommended double-sided over 100 pages, single-sided under 100 pages [Section 3 of Checklist]</a:t>
            </a:r>
          </a:p>
          <a:p>
            <a:pPr fontAlgn="base">
              <a:spcBef>
                <a:spcPts val="600"/>
              </a:spcBef>
              <a:spcAft>
                <a:spcPts val="600"/>
              </a:spcAft>
            </a:pPr>
            <a:r>
              <a:rPr lang="en-GB" sz="2400" dirty="0"/>
              <a:t>All pages to be sequentially numbered in Arabic numerals including title page [Section 5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twosided</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Margins must be at least 1cm [Checklist section 4]</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38147" y="342900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19714</TotalTime>
  <Words>7120</Words>
  <Application>Microsoft Office PowerPoint</Application>
  <PresentationFormat>On-screen Show (4:3)</PresentationFormat>
  <Paragraphs>480</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Declaration of Originality</vt:lpstr>
      <vt:lpstr>Copyright Declaration</vt:lpstr>
      <vt:lpstr>Abstract</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Graphics Path</vt:lpstr>
      <vt:lpstr>Subfigures</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377</cp:revision>
  <cp:lastPrinted>2017-04-21T16:42:54Z</cp:lastPrinted>
  <dcterms:created xsi:type="dcterms:W3CDTF">2014-10-29T16:03:49Z</dcterms:created>
  <dcterms:modified xsi:type="dcterms:W3CDTF">2020-05-20T16:06:25Z</dcterms:modified>
</cp:coreProperties>
</file>