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66" r:id="rId3"/>
    <p:sldId id="301" r:id="rId4"/>
    <p:sldId id="302" r:id="rId5"/>
    <p:sldId id="303" r:id="rId6"/>
    <p:sldId id="272" r:id="rId7"/>
    <p:sldId id="306" r:id="rId8"/>
    <p:sldId id="307" r:id="rId9"/>
    <p:sldId id="286" r:id="rId10"/>
    <p:sldId id="282"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01" autoAdjust="0"/>
  </p:normalViewPr>
  <p:slideViewPr>
    <p:cSldViewPr snapToGrid="0" showGuides="1">
      <p:cViewPr varScale="1">
        <p:scale>
          <a:sx n="107" d="100"/>
          <a:sy n="107" d="100"/>
        </p:scale>
        <p:origin x="696" y="11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2023-11-15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2023-11-15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vaandmed.eesti.ee/datasets/tallinna-aadresside-tabelid-asumite-kaupa"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pPr algn="ctr"/>
            <a:br>
              <a:rPr lang="et-EE" dirty="0"/>
            </a:br>
            <a:br>
              <a:rPr lang="et-EE" dirty="0"/>
            </a:br>
            <a:r>
              <a:rPr lang="et-EE" dirty="0"/>
              <a:t>Project2023</a:t>
            </a:r>
            <a:br>
              <a:rPr lang="et-EE" dirty="0"/>
            </a:br>
            <a:r>
              <a:rPr lang="en-US" dirty="0"/>
              <a:t>T</a:t>
            </a:r>
            <a:r>
              <a:rPr lang="et-EE" dirty="0" err="1"/>
              <a:t>änavanimed</a:t>
            </a:r>
            <a:r>
              <a:rPr lang="et-EE" dirty="0"/>
              <a:t> [TALLINN]</a:t>
            </a:r>
            <a:br>
              <a:rPr lang="et-EE" dirty="0"/>
            </a:br>
            <a:br>
              <a:rPr lang="et-EE" dirty="0"/>
            </a:br>
            <a:endParaRPr lang="en-US"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0" y="168910"/>
            <a:ext cx="11891963" cy="6300788"/>
          </a:xfrm>
        </p:spPr>
      </p:pic>
      <p:sp>
        <p:nvSpPr>
          <p:cNvPr id="2" name="Title 8">
            <a:extLst>
              <a:ext uri="{FF2B5EF4-FFF2-40B4-BE49-F238E27FC236}">
                <a16:creationId xmlns:a16="http://schemas.microsoft.com/office/drawing/2014/main" id="{9C27E597-BABA-0DC3-319F-F59662B6B0D7}"/>
              </a:ext>
            </a:extLst>
          </p:cNvPr>
          <p:cNvSpPr txBox="1">
            <a:spLocks/>
          </p:cNvSpPr>
          <p:nvPr/>
        </p:nvSpPr>
        <p:spPr>
          <a:xfrm>
            <a:off x="300037" y="1379684"/>
            <a:ext cx="3004454" cy="755649"/>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t-EE" dirty="0">
                <a:solidFill>
                  <a:schemeClr val="bg1"/>
                </a:solidFill>
              </a:rPr>
              <a:t>Kuhu edasi</a:t>
            </a:r>
            <a:endParaRPr lang="en-US" dirty="0">
              <a:solidFill>
                <a:schemeClr val="bg1"/>
              </a:solidFill>
            </a:endParaRPr>
          </a:p>
        </p:txBody>
      </p:sp>
    </p:spTree>
    <p:extLst>
      <p:ext uri="{BB962C8B-B14F-4D97-AF65-F5344CB8AC3E}">
        <p14:creationId xmlns:p14="http://schemas.microsoft.com/office/powerpoint/2010/main" val="19607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t-EE" dirty="0"/>
              <a:t>Kuhu edasi</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71476" y="2610680"/>
            <a:ext cx="5582064" cy="518457"/>
          </a:xfrm>
        </p:spPr>
        <p:txBody>
          <a:bodyPr/>
          <a:lstStyle/>
          <a:p>
            <a:r>
              <a:rPr lang="et-EE" dirty="0"/>
              <a:t>Kuhu võiks edasi arendada antud uuringut:</a:t>
            </a:r>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371475" y="3176172"/>
            <a:ext cx="11147425" cy="3405806"/>
          </a:xfrm>
        </p:spPr>
        <p:txBody>
          <a:bodyPr>
            <a:normAutofit/>
          </a:bodyPr>
          <a:lstStyle/>
          <a:p>
            <a:r>
              <a:rPr lang="et-EE" sz="1600" dirty="0"/>
              <a:t>Kui leiaks eesti keele nimisõnade andmebaasi, kus oleksid kõik käänded (meil oleks omastavat vaja) olemas, siis saaksime võrrelda, kui palju on juba kasutusel ja kui palju veel vabu ja kasutamata. </a:t>
            </a:r>
          </a:p>
          <a:p>
            <a:r>
              <a:rPr lang="et-EE" sz="1600" dirty="0"/>
              <a:t>Kui sellist andmebaasi ei ole, siis võiks selle luua. Et teha eesti keele nimisõnade andmebaas, kus sõnad on juba valmis 14 käändes käänatud. Kindlasti aitab see eesti keele masinõppele ka kaasa.</a:t>
            </a:r>
            <a:endParaRPr lang="en-US" dirty="0"/>
          </a:p>
          <a:p>
            <a:r>
              <a:rPr lang="et-EE" dirty="0"/>
              <a:t>Võib proovida masinõpet ja siis lasta genereerida teatud arvu (25/50/100) sõnu ning kontrollida, kas need on juba olemas/kasutusel ja kui ei ole, siis inimfaktoriga need läbi töötada ning mõelda, kas need sobiksid uuteks tänava nimedeks.</a:t>
            </a:r>
          </a:p>
          <a:p>
            <a:r>
              <a:rPr lang="et-EE" dirty="0"/>
              <a:t>Võib antud uuringut teostada mõnes muus omavalitsuses.</a:t>
            </a:r>
          </a:p>
          <a:p>
            <a:r>
              <a:rPr lang="et-EE" dirty="0"/>
              <a:t>Võib antud uuringut laiendada tervele Eestile, sellisel juhul ei tohiks ilmselt valimist välja arvata korduvat sõna, kui kordused esinevad eri omavalitsustes.</a:t>
            </a:r>
            <a:endParaRPr lang="en-US" dirty="0"/>
          </a:p>
        </p:txBody>
      </p:sp>
    </p:spTree>
    <p:extLst>
      <p:ext uri="{BB962C8B-B14F-4D97-AF65-F5344CB8AC3E}">
        <p14:creationId xmlns:p14="http://schemas.microsoft.com/office/powerpoint/2010/main" val="364204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908183"/>
            <a:ext cx="5272764" cy="3723248"/>
          </a:xfrm>
        </p:spPr>
        <p:txBody>
          <a:bodyPr/>
          <a:lstStyle/>
          <a:p>
            <a:pPr marL="0" indent="0">
              <a:buNone/>
            </a:pPr>
            <a:r>
              <a:rPr lang="et-EE" b="1" dirty="0"/>
              <a:t>Võtsime uurida kas tänavanimedes on nii öelda kuldne reegel, mis täht või tähed peavad esinema.</a:t>
            </a:r>
            <a:br>
              <a:rPr lang="et-EE" b="1" dirty="0"/>
            </a:br>
            <a:br>
              <a:rPr lang="et-EE" b="1" dirty="0"/>
            </a:br>
            <a:r>
              <a:rPr lang="et-EE" b="1" dirty="0"/>
              <a:t>Teame ju küll ütlust, et ühes õiges poisslapse nimes peab alati olema „R“ täht.</a:t>
            </a:r>
            <a:br>
              <a:rPr lang="et-EE" b="1" dirty="0"/>
            </a:br>
            <a:br>
              <a:rPr lang="et-EE" b="1" dirty="0"/>
            </a:br>
            <a:endParaRPr lang="en-US"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2" name="Picture Placeholder 5">
            <a:extLst>
              <a:ext uri="{FF2B5EF4-FFF2-40B4-BE49-F238E27FC236}">
                <a16:creationId xmlns:a16="http://schemas.microsoft.com/office/drawing/2014/main" id="{A6D880FE-1A31-0E5B-4631-E673C5D71C18}"/>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32894" y="817157"/>
            <a:ext cx="5351127" cy="6081785"/>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908183"/>
            <a:ext cx="5272764" cy="3723248"/>
          </a:xfrm>
        </p:spPr>
        <p:txBody>
          <a:bodyPr>
            <a:normAutofit lnSpcReduction="10000"/>
          </a:bodyPr>
          <a:lstStyle/>
          <a:p>
            <a:pPr marL="0" indent="0">
              <a:buNone/>
            </a:pPr>
            <a:r>
              <a:rPr lang="et-EE" b="1" dirty="0"/>
              <a:t>Kitsendasime oma uuringut Tallinna </a:t>
            </a:r>
            <a:r>
              <a:rPr lang="et-EE" b="1" dirty="0" err="1"/>
              <a:t>tanavanimedele</a:t>
            </a:r>
            <a:r>
              <a:rPr lang="et-EE" b="1" dirty="0"/>
              <a:t>, sest vastav andmebaas oli kergesti leitav.</a:t>
            </a:r>
          </a:p>
          <a:p>
            <a:pPr marL="0" indent="0">
              <a:buNone/>
            </a:pPr>
            <a:endParaRPr lang="et-EE" b="1" dirty="0"/>
          </a:p>
          <a:p>
            <a:pPr marL="0" indent="0">
              <a:buNone/>
            </a:pPr>
            <a:r>
              <a:rPr lang="et-EE" b="1" dirty="0"/>
              <a:t>Kasutasime andmebaasi</a:t>
            </a:r>
          </a:p>
          <a:p>
            <a:r>
              <a:rPr lang="en-US" dirty="0">
                <a:hlinkClick r:id="rId2"/>
              </a:rPr>
              <a:t>https://avaandmed.eesti.ee/datasets/tallinna-aadresside-tabelid-asumite-kaupa</a:t>
            </a:r>
            <a:endParaRPr lang="en-US" dirty="0"/>
          </a:p>
          <a:p>
            <a:r>
              <a:rPr lang="en-US" dirty="0"/>
              <a:t>Ja </a:t>
            </a:r>
            <a:r>
              <a:rPr lang="en-US" dirty="0" err="1"/>
              <a:t>veelgi</a:t>
            </a:r>
            <a:r>
              <a:rPr lang="en-US" dirty="0"/>
              <a:t> </a:t>
            </a:r>
            <a:r>
              <a:rPr lang="en-US" dirty="0" err="1"/>
              <a:t>täpsemalt</a:t>
            </a:r>
            <a:r>
              <a:rPr lang="en-US" dirty="0"/>
              <a:t> </a:t>
            </a:r>
            <a:r>
              <a:rPr lang="en-US" dirty="0" err="1"/>
              <a:t>valime</a:t>
            </a:r>
            <a:r>
              <a:rPr lang="en-US" dirty="0"/>
              <a:t> </a:t>
            </a:r>
            <a:r>
              <a:rPr lang="en-US" dirty="0" err="1"/>
              <a:t>sealt</a:t>
            </a:r>
            <a:r>
              <a:rPr lang="en-US" dirty="0"/>
              <a:t> "</a:t>
            </a:r>
            <a:r>
              <a:rPr lang="en-US" dirty="0" err="1"/>
              <a:t>Tallinna</a:t>
            </a:r>
            <a:r>
              <a:rPr lang="en-US" dirty="0"/>
              <a:t> </a:t>
            </a:r>
            <a:r>
              <a:rPr lang="en-US" dirty="0" err="1"/>
              <a:t>aadresside</a:t>
            </a:r>
            <a:r>
              <a:rPr lang="en-US" dirty="0"/>
              <a:t> </a:t>
            </a:r>
            <a:r>
              <a:rPr lang="en-US" dirty="0" err="1"/>
              <a:t>tabelid</a:t>
            </a:r>
            <a:r>
              <a:rPr lang="en-US" dirty="0"/>
              <a:t> </a:t>
            </a:r>
            <a:r>
              <a:rPr lang="en-US" dirty="0" err="1"/>
              <a:t>asumite</a:t>
            </a:r>
            <a:r>
              <a:rPr lang="en-US" dirty="0"/>
              <a:t> </a:t>
            </a:r>
            <a:r>
              <a:rPr lang="en-US" dirty="0" err="1"/>
              <a:t>kaupa</a:t>
            </a:r>
            <a:r>
              <a:rPr lang="en-US" dirty="0"/>
              <a:t> 29.11.2015 10 MB (XLSX)" </a:t>
            </a:r>
            <a:r>
              <a:rPr lang="en-US" dirty="0" err="1"/>
              <a:t>ehk</a:t>
            </a:r>
            <a:r>
              <a:rPr lang="en-US" dirty="0"/>
              <a:t> "aadressid20151129.xlsx":</a:t>
            </a:r>
            <a:br>
              <a:rPr lang="et-EE" b="1" dirty="0"/>
            </a:br>
            <a:br>
              <a:rPr lang="et-EE" b="1" dirty="0"/>
            </a:br>
            <a:endParaRPr lang="en-US"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 name="Picture Placeholder 5">
            <a:extLst>
              <a:ext uri="{FF2B5EF4-FFF2-40B4-BE49-F238E27FC236}">
                <a16:creationId xmlns:a16="http://schemas.microsoft.com/office/drawing/2014/main" id="{A6D880FE-1A31-0E5B-4631-E673C5D71C1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1032894" y="817157"/>
            <a:ext cx="5351127" cy="6081785"/>
          </a:xfrm>
          <a:prstGeom prst="rect">
            <a:avLst/>
          </a:prstGeom>
        </p:spPr>
      </p:pic>
    </p:spTree>
    <p:extLst>
      <p:ext uri="{BB962C8B-B14F-4D97-AF65-F5344CB8AC3E}">
        <p14:creationId xmlns:p14="http://schemas.microsoft.com/office/powerpoint/2010/main" val="35492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908183"/>
            <a:ext cx="5272764" cy="3723248"/>
          </a:xfrm>
        </p:spPr>
        <p:txBody>
          <a:bodyPr>
            <a:normAutofit fontScale="92500" lnSpcReduction="10000"/>
          </a:bodyPr>
          <a:lstStyle/>
          <a:p>
            <a:pPr marL="0" indent="0">
              <a:buNone/>
            </a:pPr>
            <a:r>
              <a:rPr lang="et-EE" b="1" dirty="0"/>
              <a:t>Esialgselt oli meil </a:t>
            </a:r>
            <a:r>
              <a:rPr lang="fi-FI" b="1" dirty="0"/>
              <a:t>272'075 </a:t>
            </a:r>
            <a:r>
              <a:rPr lang="fi-FI" b="1" dirty="0" err="1"/>
              <a:t>kirjet</a:t>
            </a:r>
            <a:r>
              <a:rPr lang="fi-FI" b="1" dirty="0"/>
              <a:t>.</a:t>
            </a:r>
            <a:r>
              <a:rPr lang="et-EE" b="1" dirty="0"/>
              <a:t> Aga iga tänava kohta olid korduskirjed koos majanumbritega, näiteks:</a:t>
            </a:r>
            <a:br>
              <a:rPr lang="et-EE" b="1" dirty="0"/>
            </a:br>
            <a:r>
              <a:rPr lang="et-EE" b="1" dirty="0"/>
              <a:t>Aia 1</a:t>
            </a:r>
            <a:br>
              <a:rPr lang="et-EE" b="1" dirty="0"/>
            </a:br>
            <a:r>
              <a:rPr lang="et-EE" b="1" dirty="0"/>
              <a:t>Aia 2</a:t>
            </a:r>
            <a:br>
              <a:rPr lang="et-EE" b="1" dirty="0"/>
            </a:br>
            <a:r>
              <a:rPr lang="et-EE" b="1" dirty="0"/>
              <a:t>Aia 3</a:t>
            </a:r>
            <a:br>
              <a:rPr lang="et-EE" b="1" dirty="0"/>
            </a:br>
            <a:r>
              <a:rPr lang="et-EE" b="1" dirty="0"/>
              <a:t>jne</a:t>
            </a:r>
            <a:br>
              <a:rPr lang="et-EE" b="1" dirty="0"/>
            </a:br>
            <a:endParaRPr lang="et-EE" b="1" dirty="0"/>
          </a:p>
          <a:p>
            <a:pPr marL="0" indent="0">
              <a:buNone/>
            </a:pPr>
            <a:r>
              <a:rPr lang="et-EE" b="1" dirty="0"/>
              <a:t>Kuna me soovisime igat tänavanime kohelda võrdse kaaluga teise suhtes (mitte eristada tänavaid nende tegeliku pikkuse või selle alusel, mitu maja sinna tänasel päeval juba ehitatud on), siis viskasime korduvad kirjed välja.</a:t>
            </a:r>
          </a:p>
          <a:p>
            <a:pPr marL="0" indent="0">
              <a:buNone/>
            </a:pPr>
            <a:br>
              <a:rPr lang="et-EE" b="1" dirty="0"/>
            </a:br>
            <a:r>
              <a:rPr lang="et-EE" b="1" dirty="0"/>
              <a:t>Ja alles jäi meile ainult 1470 kirjet.</a:t>
            </a:r>
            <a:endParaRPr lang="en-US"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2" name="Picture Placeholder 5">
            <a:extLst>
              <a:ext uri="{FF2B5EF4-FFF2-40B4-BE49-F238E27FC236}">
                <a16:creationId xmlns:a16="http://schemas.microsoft.com/office/drawing/2014/main" id="{A6D880FE-1A31-0E5B-4631-E673C5D71C18}"/>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32894" y="817157"/>
            <a:ext cx="5351127" cy="6081785"/>
          </a:xfrm>
          <a:prstGeom prst="rect">
            <a:avLst/>
          </a:prstGeom>
        </p:spPr>
      </p:pic>
    </p:spTree>
    <p:extLst>
      <p:ext uri="{BB962C8B-B14F-4D97-AF65-F5344CB8AC3E}">
        <p14:creationId xmlns:p14="http://schemas.microsoft.com/office/powerpoint/2010/main" val="68159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463553" y="1150107"/>
            <a:ext cx="5728447" cy="5334000"/>
          </a:xfrm>
        </p:spPr>
        <p:txBody>
          <a:bodyPr>
            <a:normAutofit/>
          </a:bodyPr>
          <a:lstStyle/>
          <a:p>
            <a:pPr marL="0" indent="0">
              <a:lnSpc>
                <a:spcPct val="120000"/>
              </a:lnSpc>
              <a:spcBef>
                <a:spcPts val="0"/>
              </a:spcBef>
              <a:buNone/>
            </a:pPr>
            <a:r>
              <a:rPr lang="et-EE" b="1" dirty="0"/>
              <a:t>Puhastamise käigus kustutasime sellised laiendid nagu:</a:t>
            </a:r>
          </a:p>
          <a:p>
            <a:pPr marL="0" indent="0">
              <a:lnSpc>
                <a:spcPct val="120000"/>
              </a:lnSpc>
              <a:spcBef>
                <a:spcPts val="0"/>
              </a:spcBef>
              <a:buNone/>
            </a:pPr>
            <a:endParaRPr lang="et-EE" b="1" dirty="0"/>
          </a:p>
          <a:p>
            <a:pPr marL="0" indent="0">
              <a:lnSpc>
                <a:spcPct val="120000"/>
              </a:lnSpc>
              <a:spcBef>
                <a:spcPts val="0"/>
              </a:spcBef>
              <a:buNone/>
            </a:pPr>
            <a:endParaRPr lang="et-EE" b="1" dirty="0"/>
          </a:p>
          <a:p>
            <a:pPr marL="0" indent="0">
              <a:lnSpc>
                <a:spcPct val="120000"/>
              </a:lnSpc>
              <a:spcBef>
                <a:spcPts val="0"/>
              </a:spcBef>
              <a:buNone/>
            </a:pPr>
            <a:endParaRPr lang="et-EE" b="1" dirty="0"/>
          </a:p>
          <a:p>
            <a:pPr marL="0" indent="0">
              <a:lnSpc>
                <a:spcPct val="120000"/>
              </a:lnSpc>
              <a:spcBef>
                <a:spcPts val="0"/>
              </a:spcBef>
              <a:buNone/>
            </a:pPr>
            <a:br>
              <a:rPr lang="et-EE" b="1" dirty="0"/>
            </a:br>
            <a:endParaRPr lang="et-EE" b="1" dirty="0"/>
          </a:p>
          <a:p>
            <a:pPr marL="0" indent="0">
              <a:lnSpc>
                <a:spcPct val="120000"/>
              </a:lnSpc>
              <a:spcBef>
                <a:spcPts val="0"/>
              </a:spcBef>
              <a:buNone/>
            </a:pPr>
            <a:endParaRPr lang="en-US"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2" name="Picture Placeholder 5">
            <a:extLst>
              <a:ext uri="{FF2B5EF4-FFF2-40B4-BE49-F238E27FC236}">
                <a16:creationId xmlns:a16="http://schemas.microsoft.com/office/drawing/2014/main" id="{A6D880FE-1A31-0E5B-4631-E673C5D71C18}"/>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907387" y="776215"/>
            <a:ext cx="5351127" cy="6081785"/>
          </a:xfrm>
          <a:prstGeom prst="rect">
            <a:avLst/>
          </a:prstGeom>
        </p:spPr>
      </p:pic>
      <p:graphicFrame>
        <p:nvGraphicFramePr>
          <p:cNvPr id="3" name="Table 2">
            <a:extLst>
              <a:ext uri="{FF2B5EF4-FFF2-40B4-BE49-F238E27FC236}">
                <a16:creationId xmlns:a16="http://schemas.microsoft.com/office/drawing/2014/main" id="{B25A868F-8740-3ECD-0D7C-9669D2119A17}"/>
              </a:ext>
            </a:extLst>
          </p:cNvPr>
          <p:cNvGraphicFramePr>
            <a:graphicFrameLocks noGrp="1"/>
          </p:cNvGraphicFramePr>
          <p:nvPr>
            <p:extLst>
              <p:ext uri="{D42A27DB-BD31-4B8C-83A1-F6EECF244321}">
                <p14:modId xmlns:p14="http://schemas.microsoft.com/office/powerpoint/2010/main" val="1252516471"/>
              </p:ext>
            </p:extLst>
          </p:nvPr>
        </p:nvGraphicFramePr>
        <p:xfrm>
          <a:off x="7267488" y="2211542"/>
          <a:ext cx="4120575" cy="3690493"/>
        </p:xfrm>
        <a:graphic>
          <a:graphicData uri="http://schemas.openxmlformats.org/drawingml/2006/table">
            <a:tbl>
              <a:tblPr firstRow="1" bandRow="1">
                <a:tableStyleId>{5C22544A-7EE6-4342-B048-85BDC9FD1C3A}</a:tableStyleId>
              </a:tblPr>
              <a:tblGrid>
                <a:gridCol w="1373525">
                  <a:extLst>
                    <a:ext uri="{9D8B030D-6E8A-4147-A177-3AD203B41FA5}">
                      <a16:colId xmlns:a16="http://schemas.microsoft.com/office/drawing/2014/main" val="2985437676"/>
                    </a:ext>
                  </a:extLst>
                </a:gridCol>
                <a:gridCol w="1373525">
                  <a:extLst>
                    <a:ext uri="{9D8B030D-6E8A-4147-A177-3AD203B41FA5}">
                      <a16:colId xmlns:a16="http://schemas.microsoft.com/office/drawing/2014/main" val="1959271606"/>
                    </a:ext>
                  </a:extLst>
                </a:gridCol>
                <a:gridCol w="1373525">
                  <a:extLst>
                    <a:ext uri="{9D8B030D-6E8A-4147-A177-3AD203B41FA5}">
                      <a16:colId xmlns:a16="http://schemas.microsoft.com/office/drawing/2014/main" val="676997138"/>
                    </a:ext>
                  </a:extLst>
                </a:gridCol>
              </a:tblGrid>
              <a:tr h="3233770">
                <a:tc>
                  <a:txBody>
                    <a:bodyPr/>
                    <a:lstStyle/>
                    <a:p>
                      <a:pPr marL="0" indent="0">
                        <a:lnSpc>
                          <a:spcPct val="120000"/>
                        </a:lnSpc>
                        <a:spcBef>
                          <a:spcPts val="0"/>
                        </a:spcBef>
                        <a:buNone/>
                      </a:pPr>
                      <a:r>
                        <a:rPr lang="et-EE" b="1" dirty="0">
                          <a:solidFill>
                            <a:schemeClr val="tx1"/>
                          </a:solidFill>
                        </a:rPr>
                        <a:t>aas</a:t>
                      </a:r>
                      <a:br>
                        <a:rPr lang="et-EE" b="1" dirty="0">
                          <a:solidFill>
                            <a:schemeClr val="tx1"/>
                          </a:solidFill>
                        </a:rPr>
                      </a:br>
                      <a:r>
                        <a:rPr lang="et-EE" b="1" dirty="0">
                          <a:solidFill>
                            <a:schemeClr val="tx1"/>
                          </a:solidFill>
                        </a:rPr>
                        <a:t>aed</a:t>
                      </a:r>
                    </a:p>
                    <a:p>
                      <a:pPr marL="0" indent="0">
                        <a:lnSpc>
                          <a:spcPct val="120000"/>
                        </a:lnSpc>
                        <a:spcBef>
                          <a:spcPts val="0"/>
                        </a:spcBef>
                        <a:buNone/>
                      </a:pPr>
                      <a:r>
                        <a:rPr lang="et-EE" b="1" dirty="0">
                          <a:solidFill>
                            <a:schemeClr val="tx1"/>
                          </a:solidFill>
                        </a:rPr>
                        <a:t>allee</a:t>
                      </a:r>
                    </a:p>
                    <a:p>
                      <a:pPr marL="0" indent="0">
                        <a:lnSpc>
                          <a:spcPct val="120000"/>
                        </a:lnSpc>
                        <a:spcBef>
                          <a:spcPts val="0"/>
                        </a:spcBef>
                        <a:buNone/>
                      </a:pPr>
                      <a:r>
                        <a:rPr lang="et-EE" b="1" dirty="0">
                          <a:solidFill>
                            <a:schemeClr val="tx1"/>
                          </a:solidFill>
                        </a:rPr>
                        <a:t>haljak</a:t>
                      </a:r>
                    </a:p>
                    <a:p>
                      <a:pPr marL="0" indent="0">
                        <a:lnSpc>
                          <a:spcPct val="120000"/>
                        </a:lnSpc>
                        <a:spcBef>
                          <a:spcPts val="0"/>
                        </a:spcBef>
                        <a:buNone/>
                      </a:pPr>
                      <a:r>
                        <a:rPr lang="et-EE" b="1" dirty="0">
                          <a:solidFill>
                            <a:schemeClr val="tx1"/>
                          </a:solidFill>
                        </a:rPr>
                        <a:t>jalg</a:t>
                      </a:r>
                    </a:p>
                    <a:p>
                      <a:pPr marL="0" indent="0">
                        <a:lnSpc>
                          <a:spcPct val="120000"/>
                        </a:lnSpc>
                        <a:spcBef>
                          <a:spcPts val="0"/>
                        </a:spcBef>
                        <a:buNone/>
                      </a:pPr>
                      <a:r>
                        <a:rPr lang="et-EE" b="1" dirty="0">
                          <a:solidFill>
                            <a:schemeClr val="tx1"/>
                          </a:solidFill>
                        </a:rPr>
                        <a:t>järv</a:t>
                      </a:r>
                    </a:p>
                    <a:p>
                      <a:pPr marL="0" indent="0">
                        <a:lnSpc>
                          <a:spcPct val="120000"/>
                        </a:lnSpc>
                        <a:spcBef>
                          <a:spcPts val="0"/>
                        </a:spcBef>
                        <a:buNone/>
                      </a:pPr>
                      <a:r>
                        <a:rPr lang="et-EE" b="1" dirty="0">
                          <a:solidFill>
                            <a:schemeClr val="tx1"/>
                          </a:solidFill>
                        </a:rPr>
                        <a:t>kael</a:t>
                      </a:r>
                    </a:p>
                    <a:p>
                      <a:pPr marL="0" indent="0">
                        <a:lnSpc>
                          <a:spcPct val="120000"/>
                        </a:lnSpc>
                        <a:spcBef>
                          <a:spcPts val="0"/>
                        </a:spcBef>
                        <a:buNone/>
                      </a:pPr>
                      <a:r>
                        <a:rPr lang="et-EE" b="1" dirty="0">
                          <a:solidFill>
                            <a:schemeClr val="tx1"/>
                          </a:solidFill>
                        </a:rPr>
                        <a:t>käik</a:t>
                      </a:r>
                    </a:p>
                    <a:p>
                      <a:pPr marL="0" indent="0">
                        <a:lnSpc>
                          <a:spcPct val="120000"/>
                        </a:lnSpc>
                        <a:spcBef>
                          <a:spcPts val="0"/>
                        </a:spcBef>
                        <a:buNone/>
                      </a:pPr>
                      <a:r>
                        <a:rPr lang="et-EE" b="1" dirty="0">
                          <a:solidFill>
                            <a:schemeClr val="tx1"/>
                          </a:solidFill>
                        </a:rPr>
                        <a:t>liivakarjäär</a:t>
                      </a:r>
                    </a:p>
                    <a:p>
                      <a:pPr marL="0" marR="0" lvl="0" indent="0" algn="l" defTabSz="914400" rtl="0" eaLnBrk="1" fontAlgn="auto" latinLnBrk="0" hangingPunct="1">
                        <a:lnSpc>
                          <a:spcPct val="120000"/>
                        </a:lnSpc>
                        <a:spcBef>
                          <a:spcPts val="0"/>
                        </a:spcBef>
                        <a:spcAft>
                          <a:spcPts val="0"/>
                        </a:spcAft>
                        <a:buClrTx/>
                        <a:buSzTx/>
                        <a:buFontTx/>
                        <a:buNone/>
                        <a:tabLst/>
                        <a:defRPr/>
                      </a:pPr>
                      <a:r>
                        <a:rPr lang="et-EE" b="1" dirty="0">
                          <a:solidFill>
                            <a:schemeClr val="tx1"/>
                          </a:solidFill>
                        </a:rPr>
                        <a:t>maantee</a:t>
                      </a:r>
                    </a:p>
                    <a:p>
                      <a:pPr marL="0" indent="0">
                        <a:lnSpc>
                          <a:spcPct val="120000"/>
                        </a:lnSpc>
                        <a:spcBef>
                          <a:spcPts val="0"/>
                        </a:spcBef>
                        <a:buNone/>
                      </a:pPr>
                      <a:endParaRPr lang="et-EE" b="1" dirty="0">
                        <a:solidFill>
                          <a:schemeClr val="tx1"/>
                        </a:solidFill>
                      </a:endParaRPr>
                    </a:p>
                  </a:txBody>
                  <a:tcPr>
                    <a:noFill/>
                  </a:tcPr>
                </a:tc>
                <a:tc>
                  <a:txBody>
                    <a:bodyPr/>
                    <a:lstStyle/>
                    <a:p>
                      <a:pPr marL="0" indent="0">
                        <a:lnSpc>
                          <a:spcPct val="120000"/>
                        </a:lnSpc>
                        <a:spcBef>
                          <a:spcPts val="0"/>
                        </a:spcBef>
                        <a:buNone/>
                      </a:pPr>
                      <a:r>
                        <a:rPr lang="et-EE" b="1" dirty="0">
                          <a:solidFill>
                            <a:schemeClr val="tx1"/>
                          </a:solidFill>
                        </a:rPr>
                        <a:t>mnt</a:t>
                      </a:r>
                    </a:p>
                    <a:p>
                      <a:pPr marL="0" indent="0">
                        <a:lnSpc>
                          <a:spcPct val="120000"/>
                        </a:lnSpc>
                        <a:spcBef>
                          <a:spcPts val="0"/>
                        </a:spcBef>
                        <a:buNone/>
                      </a:pPr>
                      <a:r>
                        <a:rPr lang="et-EE" b="1" dirty="0">
                          <a:solidFill>
                            <a:schemeClr val="tx1"/>
                          </a:solidFill>
                        </a:rPr>
                        <a:t>ots</a:t>
                      </a:r>
                    </a:p>
                    <a:p>
                      <a:pPr marL="0" indent="0">
                        <a:lnSpc>
                          <a:spcPct val="120000"/>
                        </a:lnSpc>
                        <a:spcBef>
                          <a:spcPts val="0"/>
                        </a:spcBef>
                        <a:buNone/>
                      </a:pPr>
                      <a:r>
                        <a:rPr lang="et-EE" b="1" dirty="0">
                          <a:solidFill>
                            <a:schemeClr val="tx1"/>
                          </a:solidFill>
                        </a:rPr>
                        <a:t>õu</a:t>
                      </a:r>
                    </a:p>
                    <a:p>
                      <a:pPr marL="0" indent="0">
                        <a:lnSpc>
                          <a:spcPct val="120000"/>
                        </a:lnSpc>
                        <a:spcBef>
                          <a:spcPts val="0"/>
                        </a:spcBef>
                        <a:buNone/>
                      </a:pPr>
                      <a:r>
                        <a:rPr lang="et-EE" b="1" dirty="0">
                          <a:solidFill>
                            <a:schemeClr val="tx1"/>
                          </a:solidFill>
                        </a:rPr>
                        <a:t>park</a:t>
                      </a:r>
                    </a:p>
                    <a:p>
                      <a:pPr marL="0" indent="0">
                        <a:lnSpc>
                          <a:spcPct val="120000"/>
                        </a:lnSpc>
                        <a:spcBef>
                          <a:spcPts val="0"/>
                        </a:spcBef>
                        <a:buNone/>
                      </a:pPr>
                      <a:r>
                        <a:rPr lang="et-EE" b="1" dirty="0">
                          <a:solidFill>
                            <a:schemeClr val="tx1"/>
                          </a:solidFill>
                        </a:rPr>
                        <a:t>plats</a:t>
                      </a:r>
                    </a:p>
                    <a:p>
                      <a:pPr marL="0" indent="0">
                        <a:lnSpc>
                          <a:spcPct val="120000"/>
                        </a:lnSpc>
                        <a:spcBef>
                          <a:spcPts val="0"/>
                        </a:spcBef>
                        <a:buNone/>
                      </a:pPr>
                      <a:r>
                        <a:rPr lang="et-EE" b="1" dirty="0">
                          <a:solidFill>
                            <a:schemeClr val="tx1"/>
                          </a:solidFill>
                        </a:rPr>
                        <a:t>põik</a:t>
                      </a:r>
                    </a:p>
                    <a:p>
                      <a:pPr marL="0" indent="0">
                        <a:lnSpc>
                          <a:spcPct val="120000"/>
                        </a:lnSpc>
                        <a:spcBef>
                          <a:spcPts val="0"/>
                        </a:spcBef>
                        <a:buNone/>
                      </a:pPr>
                      <a:r>
                        <a:rPr lang="et-EE" b="1" dirty="0">
                          <a:solidFill>
                            <a:schemeClr val="tx1"/>
                          </a:solidFill>
                        </a:rPr>
                        <a:t>pst</a:t>
                      </a:r>
                    </a:p>
                    <a:p>
                      <a:pPr marL="0" indent="0">
                        <a:lnSpc>
                          <a:spcPct val="120000"/>
                        </a:lnSpc>
                        <a:spcBef>
                          <a:spcPts val="0"/>
                        </a:spcBef>
                        <a:buNone/>
                      </a:pPr>
                      <a:r>
                        <a:rPr lang="et-EE" b="1" dirty="0">
                          <a:solidFill>
                            <a:schemeClr val="tx1"/>
                          </a:solidFill>
                        </a:rPr>
                        <a:t>puiestee</a:t>
                      </a:r>
                    </a:p>
                    <a:p>
                      <a:pPr marL="0" indent="0">
                        <a:lnSpc>
                          <a:spcPct val="120000"/>
                        </a:lnSpc>
                        <a:spcBef>
                          <a:spcPts val="0"/>
                        </a:spcBef>
                        <a:buNone/>
                      </a:pPr>
                      <a:r>
                        <a:rPr lang="et-EE" b="1" dirty="0">
                          <a:solidFill>
                            <a:schemeClr val="tx1"/>
                          </a:solidFill>
                        </a:rPr>
                        <a:t>puiestik</a:t>
                      </a:r>
                    </a:p>
                    <a:p>
                      <a:pPr marL="0" indent="0">
                        <a:lnSpc>
                          <a:spcPct val="120000"/>
                        </a:lnSpc>
                        <a:spcBef>
                          <a:spcPts val="0"/>
                        </a:spcBef>
                        <a:buNone/>
                      </a:pPr>
                      <a:r>
                        <a:rPr lang="et-EE" b="1" dirty="0">
                          <a:solidFill>
                            <a:schemeClr val="tx1"/>
                          </a:solidFill>
                        </a:rPr>
                        <a:t>raudteejaam</a:t>
                      </a:r>
                    </a:p>
                    <a:p>
                      <a:endParaRPr lang="en-US" dirty="0">
                        <a:solidFill>
                          <a:schemeClr val="tx1"/>
                        </a:solidFill>
                      </a:endParaRPr>
                    </a:p>
                  </a:txBody>
                  <a:tcPr>
                    <a:noFill/>
                  </a:tcPr>
                </a:tc>
                <a:tc>
                  <a:txBody>
                    <a:bodyPr/>
                    <a:lstStyle/>
                    <a:p>
                      <a:pPr marL="0" indent="0">
                        <a:lnSpc>
                          <a:spcPct val="120000"/>
                        </a:lnSpc>
                        <a:spcBef>
                          <a:spcPts val="0"/>
                        </a:spcBef>
                        <a:buNone/>
                      </a:pPr>
                      <a:r>
                        <a:rPr lang="et-EE" b="1" dirty="0">
                          <a:solidFill>
                            <a:schemeClr val="tx1"/>
                          </a:solidFill>
                        </a:rPr>
                        <a:t>saar</a:t>
                      </a:r>
                    </a:p>
                    <a:p>
                      <a:pPr marL="0" indent="0">
                        <a:lnSpc>
                          <a:spcPct val="120000"/>
                        </a:lnSpc>
                        <a:spcBef>
                          <a:spcPts val="0"/>
                        </a:spcBef>
                        <a:buNone/>
                      </a:pPr>
                      <a:r>
                        <a:rPr lang="et-EE" b="1" dirty="0">
                          <a:solidFill>
                            <a:schemeClr val="tx1"/>
                          </a:solidFill>
                        </a:rPr>
                        <a:t>tänav</a:t>
                      </a:r>
                    </a:p>
                    <a:p>
                      <a:pPr marL="0" indent="0">
                        <a:lnSpc>
                          <a:spcPct val="120000"/>
                        </a:lnSpc>
                        <a:spcBef>
                          <a:spcPts val="0"/>
                        </a:spcBef>
                        <a:buNone/>
                      </a:pPr>
                      <a:r>
                        <a:rPr lang="et-EE" b="1" dirty="0">
                          <a:solidFill>
                            <a:schemeClr val="tx1"/>
                          </a:solidFill>
                        </a:rPr>
                        <a:t>tee</a:t>
                      </a:r>
                    </a:p>
                    <a:p>
                      <a:pPr marL="0" indent="0">
                        <a:lnSpc>
                          <a:spcPct val="120000"/>
                        </a:lnSpc>
                        <a:spcBef>
                          <a:spcPts val="0"/>
                        </a:spcBef>
                        <a:buNone/>
                      </a:pPr>
                      <a:r>
                        <a:rPr lang="et-EE" b="1" dirty="0">
                          <a:solidFill>
                            <a:schemeClr val="tx1"/>
                          </a:solidFill>
                        </a:rPr>
                        <a:t>tiik</a:t>
                      </a:r>
                    </a:p>
                    <a:p>
                      <a:pPr marL="0" indent="0">
                        <a:lnSpc>
                          <a:spcPct val="120000"/>
                        </a:lnSpc>
                        <a:spcBef>
                          <a:spcPts val="0"/>
                        </a:spcBef>
                        <a:buNone/>
                      </a:pPr>
                      <a:r>
                        <a:rPr lang="et-EE" b="1" dirty="0">
                          <a:solidFill>
                            <a:schemeClr val="tx1"/>
                          </a:solidFill>
                        </a:rPr>
                        <a:t>tn</a:t>
                      </a:r>
                    </a:p>
                    <a:p>
                      <a:pPr marL="0" indent="0">
                        <a:lnSpc>
                          <a:spcPct val="120000"/>
                        </a:lnSpc>
                        <a:spcBef>
                          <a:spcPts val="0"/>
                        </a:spcBef>
                        <a:buNone/>
                      </a:pPr>
                      <a:r>
                        <a:rPr lang="et-EE" b="1" dirty="0">
                          <a:solidFill>
                            <a:schemeClr val="tx1"/>
                          </a:solidFill>
                        </a:rPr>
                        <a:t>turg</a:t>
                      </a:r>
                    </a:p>
                    <a:p>
                      <a:pPr marL="0" indent="0">
                        <a:lnSpc>
                          <a:spcPct val="120000"/>
                        </a:lnSpc>
                        <a:spcBef>
                          <a:spcPts val="0"/>
                        </a:spcBef>
                        <a:buNone/>
                      </a:pPr>
                      <a:r>
                        <a:rPr lang="et-EE" b="1" dirty="0" err="1">
                          <a:solidFill>
                            <a:schemeClr val="tx1"/>
                          </a:solidFill>
                        </a:rPr>
                        <a:t>umbtänav</a:t>
                      </a:r>
                      <a:endParaRPr lang="et-EE" b="1" dirty="0">
                        <a:solidFill>
                          <a:schemeClr val="tx1"/>
                        </a:solidFill>
                      </a:endParaRPr>
                    </a:p>
                    <a:p>
                      <a:pPr marL="0" indent="0">
                        <a:lnSpc>
                          <a:spcPct val="120000"/>
                        </a:lnSpc>
                        <a:spcBef>
                          <a:spcPts val="0"/>
                        </a:spcBef>
                        <a:buNone/>
                      </a:pPr>
                      <a:r>
                        <a:rPr lang="et-EE" b="1" dirty="0">
                          <a:solidFill>
                            <a:schemeClr val="tx1"/>
                          </a:solidFill>
                        </a:rPr>
                        <a:t>vaateplats</a:t>
                      </a:r>
                    </a:p>
                    <a:p>
                      <a:pPr marL="0" indent="0">
                        <a:lnSpc>
                          <a:spcPct val="120000"/>
                        </a:lnSpc>
                        <a:spcBef>
                          <a:spcPts val="0"/>
                        </a:spcBef>
                        <a:buNone/>
                      </a:pPr>
                      <a:r>
                        <a:rPr lang="et-EE" b="1" dirty="0">
                          <a:solidFill>
                            <a:schemeClr val="tx1"/>
                          </a:solidFill>
                        </a:rPr>
                        <a:t>väljak</a:t>
                      </a:r>
                      <a:endParaRPr lang="en-US" dirty="0">
                        <a:solidFill>
                          <a:schemeClr val="tx1"/>
                        </a:solidFill>
                      </a:endParaRPr>
                    </a:p>
                  </a:txBody>
                  <a:tcPr>
                    <a:noFill/>
                  </a:tcPr>
                </a:tc>
                <a:extLst>
                  <a:ext uri="{0D108BD9-81ED-4DB2-BD59-A6C34878D82A}">
                    <a16:rowId xmlns:a16="http://schemas.microsoft.com/office/drawing/2014/main" val="2408733450"/>
                  </a:ext>
                </a:extLst>
              </a:tr>
            </a:tbl>
          </a:graphicData>
        </a:graphic>
      </p:graphicFrame>
    </p:spTree>
    <p:extLst>
      <p:ext uri="{BB962C8B-B14F-4D97-AF65-F5344CB8AC3E}">
        <p14:creationId xmlns:p14="http://schemas.microsoft.com/office/powerpoint/2010/main" val="32339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6</a:t>
            </a:fld>
            <a:endParaRPr lang="en-US" dirty="0"/>
          </a:p>
        </p:txBody>
      </p:sp>
      <p:graphicFrame>
        <p:nvGraphicFramePr>
          <p:cNvPr id="9" name="Table 8">
            <a:extLst>
              <a:ext uri="{FF2B5EF4-FFF2-40B4-BE49-F238E27FC236}">
                <a16:creationId xmlns:a16="http://schemas.microsoft.com/office/drawing/2014/main" id="{8C907F13-8CE1-3217-82CF-580E2C7C547F}"/>
              </a:ext>
            </a:extLst>
          </p:cNvPr>
          <p:cNvGraphicFramePr>
            <a:graphicFrameLocks noGrp="1"/>
          </p:cNvGraphicFramePr>
          <p:nvPr>
            <p:extLst>
              <p:ext uri="{D42A27DB-BD31-4B8C-83A1-F6EECF244321}">
                <p14:modId xmlns:p14="http://schemas.microsoft.com/office/powerpoint/2010/main" val="300104381"/>
              </p:ext>
            </p:extLst>
          </p:nvPr>
        </p:nvGraphicFramePr>
        <p:xfrm>
          <a:off x="558235" y="3760237"/>
          <a:ext cx="11333727" cy="1420996"/>
        </p:xfrm>
        <a:graphic>
          <a:graphicData uri="http://schemas.openxmlformats.org/drawingml/2006/table">
            <a:tbl>
              <a:tblPr>
                <a:tableStyleId>{5C22544A-7EE6-4342-B048-85BDC9FD1C3A}</a:tableStyleId>
              </a:tblPr>
              <a:tblGrid>
                <a:gridCol w="1024767">
                  <a:extLst>
                    <a:ext uri="{9D8B030D-6E8A-4147-A177-3AD203B41FA5}">
                      <a16:colId xmlns:a16="http://schemas.microsoft.com/office/drawing/2014/main" val="3408394137"/>
                    </a:ext>
                  </a:extLst>
                </a:gridCol>
                <a:gridCol w="322155">
                  <a:extLst>
                    <a:ext uri="{9D8B030D-6E8A-4147-A177-3AD203B41FA5}">
                      <a16:colId xmlns:a16="http://schemas.microsoft.com/office/drawing/2014/main" val="3337397879"/>
                    </a:ext>
                  </a:extLst>
                </a:gridCol>
                <a:gridCol w="322155">
                  <a:extLst>
                    <a:ext uri="{9D8B030D-6E8A-4147-A177-3AD203B41FA5}">
                      <a16:colId xmlns:a16="http://schemas.microsoft.com/office/drawing/2014/main" val="3645599402"/>
                    </a:ext>
                  </a:extLst>
                </a:gridCol>
                <a:gridCol w="322155">
                  <a:extLst>
                    <a:ext uri="{9D8B030D-6E8A-4147-A177-3AD203B41FA5}">
                      <a16:colId xmlns:a16="http://schemas.microsoft.com/office/drawing/2014/main" val="3437176515"/>
                    </a:ext>
                  </a:extLst>
                </a:gridCol>
                <a:gridCol w="322155">
                  <a:extLst>
                    <a:ext uri="{9D8B030D-6E8A-4147-A177-3AD203B41FA5}">
                      <a16:colId xmlns:a16="http://schemas.microsoft.com/office/drawing/2014/main" val="1557376649"/>
                    </a:ext>
                  </a:extLst>
                </a:gridCol>
                <a:gridCol w="322155">
                  <a:extLst>
                    <a:ext uri="{9D8B030D-6E8A-4147-A177-3AD203B41FA5}">
                      <a16:colId xmlns:a16="http://schemas.microsoft.com/office/drawing/2014/main" val="305895763"/>
                    </a:ext>
                  </a:extLst>
                </a:gridCol>
                <a:gridCol w="322155">
                  <a:extLst>
                    <a:ext uri="{9D8B030D-6E8A-4147-A177-3AD203B41FA5}">
                      <a16:colId xmlns:a16="http://schemas.microsoft.com/office/drawing/2014/main" val="753304480"/>
                    </a:ext>
                  </a:extLst>
                </a:gridCol>
                <a:gridCol w="322155">
                  <a:extLst>
                    <a:ext uri="{9D8B030D-6E8A-4147-A177-3AD203B41FA5}">
                      <a16:colId xmlns:a16="http://schemas.microsoft.com/office/drawing/2014/main" val="2555614373"/>
                    </a:ext>
                  </a:extLst>
                </a:gridCol>
                <a:gridCol w="322155">
                  <a:extLst>
                    <a:ext uri="{9D8B030D-6E8A-4147-A177-3AD203B41FA5}">
                      <a16:colId xmlns:a16="http://schemas.microsoft.com/office/drawing/2014/main" val="2824949000"/>
                    </a:ext>
                  </a:extLst>
                </a:gridCol>
                <a:gridCol w="322155">
                  <a:extLst>
                    <a:ext uri="{9D8B030D-6E8A-4147-A177-3AD203B41FA5}">
                      <a16:colId xmlns:a16="http://schemas.microsoft.com/office/drawing/2014/main" val="914499156"/>
                    </a:ext>
                  </a:extLst>
                </a:gridCol>
                <a:gridCol w="322155">
                  <a:extLst>
                    <a:ext uri="{9D8B030D-6E8A-4147-A177-3AD203B41FA5}">
                      <a16:colId xmlns:a16="http://schemas.microsoft.com/office/drawing/2014/main" val="2091484007"/>
                    </a:ext>
                  </a:extLst>
                </a:gridCol>
                <a:gridCol w="322155">
                  <a:extLst>
                    <a:ext uri="{9D8B030D-6E8A-4147-A177-3AD203B41FA5}">
                      <a16:colId xmlns:a16="http://schemas.microsoft.com/office/drawing/2014/main" val="953414845"/>
                    </a:ext>
                  </a:extLst>
                </a:gridCol>
                <a:gridCol w="322155">
                  <a:extLst>
                    <a:ext uri="{9D8B030D-6E8A-4147-A177-3AD203B41FA5}">
                      <a16:colId xmlns:a16="http://schemas.microsoft.com/office/drawing/2014/main" val="3891986101"/>
                    </a:ext>
                  </a:extLst>
                </a:gridCol>
                <a:gridCol w="322155">
                  <a:extLst>
                    <a:ext uri="{9D8B030D-6E8A-4147-A177-3AD203B41FA5}">
                      <a16:colId xmlns:a16="http://schemas.microsoft.com/office/drawing/2014/main" val="520484731"/>
                    </a:ext>
                  </a:extLst>
                </a:gridCol>
                <a:gridCol w="322155">
                  <a:extLst>
                    <a:ext uri="{9D8B030D-6E8A-4147-A177-3AD203B41FA5}">
                      <a16:colId xmlns:a16="http://schemas.microsoft.com/office/drawing/2014/main" val="2376881866"/>
                    </a:ext>
                  </a:extLst>
                </a:gridCol>
                <a:gridCol w="322155">
                  <a:extLst>
                    <a:ext uri="{9D8B030D-6E8A-4147-A177-3AD203B41FA5}">
                      <a16:colId xmlns:a16="http://schemas.microsoft.com/office/drawing/2014/main" val="1813818395"/>
                    </a:ext>
                  </a:extLst>
                </a:gridCol>
                <a:gridCol w="322155">
                  <a:extLst>
                    <a:ext uri="{9D8B030D-6E8A-4147-A177-3AD203B41FA5}">
                      <a16:colId xmlns:a16="http://schemas.microsoft.com/office/drawing/2014/main" val="3817582232"/>
                    </a:ext>
                  </a:extLst>
                </a:gridCol>
                <a:gridCol w="322155">
                  <a:extLst>
                    <a:ext uri="{9D8B030D-6E8A-4147-A177-3AD203B41FA5}">
                      <a16:colId xmlns:a16="http://schemas.microsoft.com/office/drawing/2014/main" val="3994928988"/>
                    </a:ext>
                  </a:extLst>
                </a:gridCol>
                <a:gridCol w="322155">
                  <a:extLst>
                    <a:ext uri="{9D8B030D-6E8A-4147-A177-3AD203B41FA5}">
                      <a16:colId xmlns:a16="http://schemas.microsoft.com/office/drawing/2014/main" val="1859528405"/>
                    </a:ext>
                  </a:extLst>
                </a:gridCol>
                <a:gridCol w="322155">
                  <a:extLst>
                    <a:ext uri="{9D8B030D-6E8A-4147-A177-3AD203B41FA5}">
                      <a16:colId xmlns:a16="http://schemas.microsoft.com/office/drawing/2014/main" val="1325131905"/>
                    </a:ext>
                  </a:extLst>
                </a:gridCol>
                <a:gridCol w="322155">
                  <a:extLst>
                    <a:ext uri="{9D8B030D-6E8A-4147-A177-3AD203B41FA5}">
                      <a16:colId xmlns:a16="http://schemas.microsoft.com/office/drawing/2014/main" val="2695679234"/>
                    </a:ext>
                  </a:extLst>
                </a:gridCol>
                <a:gridCol w="322155">
                  <a:extLst>
                    <a:ext uri="{9D8B030D-6E8A-4147-A177-3AD203B41FA5}">
                      <a16:colId xmlns:a16="http://schemas.microsoft.com/office/drawing/2014/main" val="1517594527"/>
                    </a:ext>
                  </a:extLst>
                </a:gridCol>
                <a:gridCol w="322155">
                  <a:extLst>
                    <a:ext uri="{9D8B030D-6E8A-4147-A177-3AD203B41FA5}">
                      <a16:colId xmlns:a16="http://schemas.microsoft.com/office/drawing/2014/main" val="699876129"/>
                    </a:ext>
                  </a:extLst>
                </a:gridCol>
                <a:gridCol w="322155">
                  <a:extLst>
                    <a:ext uri="{9D8B030D-6E8A-4147-A177-3AD203B41FA5}">
                      <a16:colId xmlns:a16="http://schemas.microsoft.com/office/drawing/2014/main" val="1621569688"/>
                    </a:ext>
                  </a:extLst>
                </a:gridCol>
                <a:gridCol w="322155">
                  <a:extLst>
                    <a:ext uri="{9D8B030D-6E8A-4147-A177-3AD203B41FA5}">
                      <a16:colId xmlns:a16="http://schemas.microsoft.com/office/drawing/2014/main" val="3635820979"/>
                    </a:ext>
                  </a:extLst>
                </a:gridCol>
                <a:gridCol w="322155">
                  <a:extLst>
                    <a:ext uri="{9D8B030D-6E8A-4147-A177-3AD203B41FA5}">
                      <a16:colId xmlns:a16="http://schemas.microsoft.com/office/drawing/2014/main" val="1807007441"/>
                    </a:ext>
                  </a:extLst>
                </a:gridCol>
                <a:gridCol w="322155">
                  <a:extLst>
                    <a:ext uri="{9D8B030D-6E8A-4147-A177-3AD203B41FA5}">
                      <a16:colId xmlns:a16="http://schemas.microsoft.com/office/drawing/2014/main" val="4283404087"/>
                    </a:ext>
                  </a:extLst>
                </a:gridCol>
                <a:gridCol w="322155">
                  <a:extLst>
                    <a:ext uri="{9D8B030D-6E8A-4147-A177-3AD203B41FA5}">
                      <a16:colId xmlns:a16="http://schemas.microsoft.com/office/drawing/2014/main" val="642592749"/>
                    </a:ext>
                  </a:extLst>
                </a:gridCol>
                <a:gridCol w="322155">
                  <a:extLst>
                    <a:ext uri="{9D8B030D-6E8A-4147-A177-3AD203B41FA5}">
                      <a16:colId xmlns:a16="http://schemas.microsoft.com/office/drawing/2014/main" val="594911741"/>
                    </a:ext>
                  </a:extLst>
                </a:gridCol>
                <a:gridCol w="322155">
                  <a:extLst>
                    <a:ext uri="{9D8B030D-6E8A-4147-A177-3AD203B41FA5}">
                      <a16:colId xmlns:a16="http://schemas.microsoft.com/office/drawing/2014/main" val="1883311460"/>
                    </a:ext>
                  </a:extLst>
                </a:gridCol>
                <a:gridCol w="322155">
                  <a:extLst>
                    <a:ext uri="{9D8B030D-6E8A-4147-A177-3AD203B41FA5}">
                      <a16:colId xmlns:a16="http://schemas.microsoft.com/office/drawing/2014/main" val="1434279188"/>
                    </a:ext>
                  </a:extLst>
                </a:gridCol>
                <a:gridCol w="322155">
                  <a:extLst>
                    <a:ext uri="{9D8B030D-6E8A-4147-A177-3AD203B41FA5}">
                      <a16:colId xmlns:a16="http://schemas.microsoft.com/office/drawing/2014/main" val="359547009"/>
                    </a:ext>
                  </a:extLst>
                </a:gridCol>
                <a:gridCol w="322155">
                  <a:extLst>
                    <a:ext uri="{9D8B030D-6E8A-4147-A177-3AD203B41FA5}">
                      <a16:colId xmlns:a16="http://schemas.microsoft.com/office/drawing/2014/main" val="1113341568"/>
                    </a:ext>
                  </a:extLst>
                </a:gridCol>
              </a:tblGrid>
              <a:tr h="302462">
                <a:tc>
                  <a:txBody>
                    <a:bodyPr/>
                    <a:lstStyle/>
                    <a:p>
                      <a:pPr algn="ctr" fontAlgn="ctr"/>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A</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B</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C</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D</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E</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F</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G</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H</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I</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J</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K</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L</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M</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N</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O</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P</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Q</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R</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S</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Š</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Z</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Ž</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T</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U</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V</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W</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Õ</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Ä</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Ö</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Ü</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X</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Y</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489890"/>
                  </a:ext>
                </a:extLst>
              </a:tr>
              <a:tr h="559267">
                <a:tc>
                  <a:txBody>
                    <a:bodyPr/>
                    <a:lstStyle/>
                    <a:p>
                      <a:pPr algn="l" fontAlgn="ctr"/>
                      <a:r>
                        <a:rPr lang="en-US" sz="1200" b="1" u="none" strike="noStrike">
                          <a:effectLst/>
                        </a:rPr>
                        <a:t>Koos kordustega</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1396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96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183</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914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8</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127</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190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1087</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146</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620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653</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381</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404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308</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258</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607</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564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2</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384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688</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341</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130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197</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23</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58</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2771945"/>
                  </a:ext>
                </a:extLst>
              </a:tr>
              <a:tr h="559267">
                <a:tc>
                  <a:txBody>
                    <a:bodyPr/>
                    <a:lstStyle/>
                    <a:p>
                      <a:pPr algn="l" fontAlgn="ctr"/>
                      <a:r>
                        <a:rPr lang="en-US" sz="1200" b="1" u="none" strike="noStrike">
                          <a:effectLst/>
                        </a:rPr>
                        <a:t>Kordused eemaldatud</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907</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93</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181</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670</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8</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126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186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811</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146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540</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546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346</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331</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223</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244</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564</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493</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0</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4</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a:effectLst/>
                        </a:rPr>
                        <a:t>2</a:t>
                      </a:r>
                      <a:endParaRPr lang="en-US" sz="1200" b="1" i="0" u="none" strike="noStrike">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357</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549</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319</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124</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172</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15</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50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rPr>
                        <a:t>0</a:t>
                      </a:r>
                      <a:endParaRPr lang="en-US" sz="1200" b="1" i="0" u="none" strike="noStrike" dirty="0">
                        <a:solidFill>
                          <a:srgbClr val="000000"/>
                        </a:solidFill>
                        <a:effectLst/>
                        <a:latin typeface="Calibri" panose="020F0502020204030204" pitchFamily="34" charset="0"/>
                      </a:endParaRPr>
                    </a:p>
                  </a:txBody>
                  <a:tcPr marL="8324" marR="8324" marT="83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470305"/>
                  </a:ext>
                </a:extLst>
              </a:tr>
            </a:tbl>
          </a:graphicData>
        </a:graphic>
      </p:graphicFrame>
      <p:sp>
        <p:nvSpPr>
          <p:cNvPr id="10" name="Title 4">
            <a:extLst>
              <a:ext uri="{FF2B5EF4-FFF2-40B4-BE49-F238E27FC236}">
                <a16:creationId xmlns:a16="http://schemas.microsoft.com/office/drawing/2014/main" id="{50BB37AF-2169-B3CF-EA11-3F9A1696E0AE}"/>
              </a:ext>
            </a:extLst>
          </p:cNvPr>
          <p:cNvSpPr>
            <a:spLocks noGrp="1"/>
          </p:cNvSpPr>
          <p:nvPr>
            <p:ph type="title"/>
          </p:nvPr>
        </p:nvSpPr>
        <p:spPr>
          <a:xfrm>
            <a:off x="184944" y="2913904"/>
            <a:ext cx="11520487" cy="758824"/>
          </a:xfrm>
        </p:spPr>
        <p:txBody>
          <a:bodyPr>
            <a:normAutofit fontScale="90000"/>
          </a:bodyPr>
          <a:lstStyle/>
          <a:p>
            <a:r>
              <a:rPr lang="et-EE" dirty="0">
                <a:solidFill>
                  <a:schemeClr val="tx1"/>
                </a:solidFill>
              </a:rPr>
              <a:t>Tähtede esinemissagedus</a:t>
            </a:r>
            <a:endParaRPr lang="en-US" dirty="0">
              <a:solidFill>
                <a:schemeClr val="tx1"/>
              </a:solidFill>
            </a:endParaRPr>
          </a:p>
        </p:txBody>
      </p:sp>
      <p:sp>
        <p:nvSpPr>
          <p:cNvPr id="11" name="TextBox 10">
            <a:extLst>
              <a:ext uri="{FF2B5EF4-FFF2-40B4-BE49-F238E27FC236}">
                <a16:creationId xmlns:a16="http://schemas.microsoft.com/office/drawing/2014/main" id="{7D2F436C-0212-018F-49FB-5209DF1873F3}"/>
              </a:ext>
            </a:extLst>
          </p:cNvPr>
          <p:cNvSpPr txBox="1"/>
          <p:nvPr/>
        </p:nvSpPr>
        <p:spPr>
          <a:xfrm>
            <a:off x="3164542" y="5619092"/>
            <a:ext cx="6257365" cy="369332"/>
          </a:xfrm>
          <a:prstGeom prst="rect">
            <a:avLst/>
          </a:prstGeom>
          <a:noFill/>
        </p:spPr>
        <p:txBody>
          <a:bodyPr wrap="square" rtlCol="0">
            <a:spAutoFit/>
          </a:bodyPr>
          <a:lstStyle/>
          <a:p>
            <a:r>
              <a:rPr lang="et-EE" b="1" dirty="0"/>
              <a:t>Meeldetuletuseks, et meil jäi ainult 1470 unikaalset kirjet.</a:t>
            </a:r>
            <a:endParaRPr lang="en-US" dirty="0"/>
          </a:p>
        </p:txBody>
      </p:sp>
    </p:spTree>
    <p:extLst>
      <p:ext uri="{BB962C8B-B14F-4D97-AF65-F5344CB8AC3E}">
        <p14:creationId xmlns:p14="http://schemas.microsoft.com/office/powerpoint/2010/main" val="346288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D00E32-7CF2-EBDB-BB24-7BDB666A3253}"/>
              </a:ext>
            </a:extLst>
          </p:cNvPr>
          <p:cNvPicPr>
            <a:picLocks noChangeAspect="1"/>
          </p:cNvPicPr>
          <p:nvPr/>
        </p:nvPicPr>
        <p:blipFill>
          <a:blip r:embed="rId2"/>
          <a:stretch>
            <a:fillRect/>
          </a:stretch>
        </p:blipFill>
        <p:spPr>
          <a:xfrm>
            <a:off x="5433733" y="394579"/>
            <a:ext cx="5655609" cy="2953739"/>
          </a:xfrm>
          <a:prstGeom prst="rect">
            <a:avLst/>
          </a:prstGeom>
        </p:spPr>
      </p:pic>
      <p:pic>
        <p:nvPicPr>
          <p:cNvPr id="5" name="Picture 4">
            <a:extLst>
              <a:ext uri="{FF2B5EF4-FFF2-40B4-BE49-F238E27FC236}">
                <a16:creationId xmlns:a16="http://schemas.microsoft.com/office/drawing/2014/main" id="{E227D8EE-9D2A-A27F-1943-5C99D26AAB1C}"/>
              </a:ext>
            </a:extLst>
          </p:cNvPr>
          <p:cNvPicPr>
            <a:picLocks noChangeAspect="1"/>
          </p:cNvPicPr>
          <p:nvPr/>
        </p:nvPicPr>
        <p:blipFill>
          <a:blip r:embed="rId3"/>
          <a:stretch>
            <a:fillRect/>
          </a:stretch>
        </p:blipFill>
        <p:spPr>
          <a:xfrm>
            <a:off x="5433733" y="3580163"/>
            <a:ext cx="5655609" cy="2990125"/>
          </a:xfrm>
          <a:prstGeom prst="rect">
            <a:avLst/>
          </a:prstGeom>
        </p:spPr>
      </p:pic>
      <p:sp>
        <p:nvSpPr>
          <p:cNvPr id="7" name="Content Placeholder 6">
            <a:extLst>
              <a:ext uri="{FF2B5EF4-FFF2-40B4-BE49-F238E27FC236}">
                <a16:creationId xmlns:a16="http://schemas.microsoft.com/office/drawing/2014/main" id="{577E2EDD-1BA6-55EB-E65B-66B87E58ABE2}"/>
              </a:ext>
            </a:extLst>
          </p:cNvPr>
          <p:cNvSpPr txBox="1">
            <a:spLocks/>
          </p:cNvSpPr>
          <p:nvPr/>
        </p:nvSpPr>
        <p:spPr>
          <a:xfrm>
            <a:off x="1696796" y="1294427"/>
            <a:ext cx="3142800" cy="230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t-EE" dirty="0">
                <a:solidFill>
                  <a:schemeClr val="bg1"/>
                </a:solidFill>
              </a:rPr>
              <a:t>Näeme, et nii tähtede korduva esinemise</a:t>
            </a:r>
            <a:endParaRPr lang="en-US" dirty="0">
              <a:solidFill>
                <a:schemeClr val="bg1"/>
              </a:solidFill>
            </a:endParaRPr>
          </a:p>
        </p:txBody>
      </p:sp>
      <p:sp>
        <p:nvSpPr>
          <p:cNvPr id="8" name="Content Placeholder 6">
            <a:extLst>
              <a:ext uri="{FF2B5EF4-FFF2-40B4-BE49-F238E27FC236}">
                <a16:creationId xmlns:a16="http://schemas.microsoft.com/office/drawing/2014/main" id="{AC85F637-0313-84E6-C615-28918F6C65C3}"/>
              </a:ext>
            </a:extLst>
          </p:cNvPr>
          <p:cNvSpPr txBox="1">
            <a:spLocks/>
          </p:cNvSpPr>
          <p:nvPr/>
        </p:nvSpPr>
        <p:spPr>
          <a:xfrm>
            <a:off x="1696796" y="3923326"/>
            <a:ext cx="3142800" cy="230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t-EE" dirty="0">
                <a:solidFill>
                  <a:schemeClr val="bg1"/>
                </a:solidFill>
              </a:rPr>
              <a:t>Kui ka korduvate esinemiste väljajätmise puhul, on pilt suhteliselt sarnane</a:t>
            </a:r>
            <a:endParaRPr lang="en-US" dirty="0">
              <a:solidFill>
                <a:schemeClr val="bg1"/>
              </a:solidFill>
            </a:endParaRPr>
          </a:p>
        </p:txBody>
      </p:sp>
    </p:spTree>
    <p:extLst>
      <p:ext uri="{BB962C8B-B14F-4D97-AF65-F5344CB8AC3E}">
        <p14:creationId xmlns:p14="http://schemas.microsoft.com/office/powerpoint/2010/main" val="347457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77E2EDD-1BA6-55EB-E65B-66B87E58ABE2}"/>
              </a:ext>
            </a:extLst>
          </p:cNvPr>
          <p:cNvSpPr txBox="1">
            <a:spLocks/>
          </p:cNvSpPr>
          <p:nvPr/>
        </p:nvSpPr>
        <p:spPr>
          <a:xfrm>
            <a:off x="1102658" y="483853"/>
            <a:ext cx="3916232" cy="230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t-EE" dirty="0">
                <a:solidFill>
                  <a:schemeClr val="bg1"/>
                </a:solidFill>
              </a:rPr>
              <a:t>Ja kui sätime enim esinenud tähed graafiku keskele, siis näeme, et meil esineb normaaljaotus</a:t>
            </a:r>
            <a:endParaRPr lang="en-US" dirty="0">
              <a:solidFill>
                <a:schemeClr val="bg1"/>
              </a:solidFill>
            </a:endParaRPr>
          </a:p>
        </p:txBody>
      </p:sp>
      <p:sp>
        <p:nvSpPr>
          <p:cNvPr id="8" name="Content Placeholder 6">
            <a:extLst>
              <a:ext uri="{FF2B5EF4-FFF2-40B4-BE49-F238E27FC236}">
                <a16:creationId xmlns:a16="http://schemas.microsoft.com/office/drawing/2014/main" id="{AC85F637-0313-84E6-C615-28918F6C65C3}"/>
              </a:ext>
            </a:extLst>
          </p:cNvPr>
          <p:cNvSpPr txBox="1">
            <a:spLocks/>
          </p:cNvSpPr>
          <p:nvPr/>
        </p:nvSpPr>
        <p:spPr>
          <a:xfrm>
            <a:off x="968188" y="3896432"/>
            <a:ext cx="3898302" cy="230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t-EE" dirty="0">
                <a:solidFill>
                  <a:schemeClr val="bg1"/>
                </a:solidFill>
              </a:rPr>
              <a:t>Ja normaaljaotus kehtib ka siis, kui vaatleme tähe esinemist sõnas, visates välja samas sõnas korduvalt esinevad tähed.</a:t>
            </a:r>
            <a:endParaRPr lang="en-US" dirty="0">
              <a:solidFill>
                <a:schemeClr val="bg1"/>
              </a:solidFill>
            </a:endParaRPr>
          </a:p>
        </p:txBody>
      </p:sp>
      <p:pic>
        <p:nvPicPr>
          <p:cNvPr id="4" name="Picture 3">
            <a:extLst>
              <a:ext uri="{FF2B5EF4-FFF2-40B4-BE49-F238E27FC236}">
                <a16:creationId xmlns:a16="http://schemas.microsoft.com/office/drawing/2014/main" id="{3B24E14E-4695-822A-4552-7BBAD62210CD}"/>
              </a:ext>
            </a:extLst>
          </p:cNvPr>
          <p:cNvPicPr>
            <a:picLocks noChangeAspect="1"/>
          </p:cNvPicPr>
          <p:nvPr/>
        </p:nvPicPr>
        <p:blipFill>
          <a:blip r:embed="rId2"/>
          <a:stretch>
            <a:fillRect/>
          </a:stretch>
        </p:blipFill>
        <p:spPr>
          <a:xfrm>
            <a:off x="5433733" y="287712"/>
            <a:ext cx="5655609" cy="2893302"/>
          </a:xfrm>
          <a:prstGeom prst="rect">
            <a:avLst/>
          </a:prstGeom>
        </p:spPr>
      </p:pic>
      <p:pic>
        <p:nvPicPr>
          <p:cNvPr id="9" name="Picture 8">
            <a:extLst>
              <a:ext uri="{FF2B5EF4-FFF2-40B4-BE49-F238E27FC236}">
                <a16:creationId xmlns:a16="http://schemas.microsoft.com/office/drawing/2014/main" id="{A3282734-C523-4582-C513-D69ADF40314C}"/>
              </a:ext>
            </a:extLst>
          </p:cNvPr>
          <p:cNvPicPr>
            <a:picLocks noChangeAspect="1"/>
          </p:cNvPicPr>
          <p:nvPr/>
        </p:nvPicPr>
        <p:blipFill>
          <a:blip r:embed="rId3"/>
          <a:stretch>
            <a:fillRect/>
          </a:stretch>
        </p:blipFill>
        <p:spPr>
          <a:xfrm>
            <a:off x="5433732" y="3429000"/>
            <a:ext cx="5648303" cy="2998694"/>
          </a:xfrm>
          <a:prstGeom prst="rect">
            <a:avLst/>
          </a:prstGeom>
        </p:spPr>
      </p:pic>
    </p:spTree>
    <p:extLst>
      <p:ext uri="{BB962C8B-B14F-4D97-AF65-F5344CB8AC3E}">
        <p14:creationId xmlns:p14="http://schemas.microsoft.com/office/powerpoint/2010/main" val="404742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t-EE" dirty="0"/>
              <a:t>Kokkuvõtteks</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261797" y="2610680"/>
            <a:ext cx="5630165" cy="518457"/>
          </a:xfrm>
        </p:spPr>
        <p:txBody>
          <a:bodyPr/>
          <a:lstStyle/>
          <a:p>
            <a:r>
              <a:rPr lang="et-EE" dirty="0"/>
              <a:t>Tänavanimede pikkus:</a:t>
            </a:r>
            <a:endParaRPr lang="en-US" dirty="0"/>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261796" y="3129137"/>
            <a:ext cx="5630165" cy="1953455"/>
          </a:xfrm>
        </p:spPr>
        <p:txBody>
          <a:bodyPr/>
          <a:lstStyle/>
          <a:p>
            <a:r>
              <a:rPr lang="et-EE" dirty="0"/>
              <a:t>Keskmiselt 7 tähemärki</a:t>
            </a:r>
            <a:endParaRPr lang="en-US" dirty="0"/>
          </a:p>
          <a:p>
            <a:r>
              <a:rPr lang="et-EE" dirty="0"/>
              <a:t>Minimaalselt 2</a:t>
            </a:r>
            <a:endParaRPr lang="en-US" dirty="0"/>
          </a:p>
          <a:p>
            <a:r>
              <a:rPr lang="et-EE" dirty="0"/>
              <a:t>Maksimaalselt 16</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71476" y="2610680"/>
            <a:ext cx="5582064" cy="518457"/>
          </a:xfrm>
        </p:spPr>
        <p:txBody>
          <a:bodyPr/>
          <a:lstStyle/>
          <a:p>
            <a:r>
              <a:rPr lang="et-EE" dirty="0"/>
              <a:t>Enim esinenud tähed Tallinna tänavanimedes:</a:t>
            </a:r>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371476" y="3176172"/>
            <a:ext cx="5582064" cy="1953455"/>
          </a:xfrm>
        </p:spPr>
        <p:txBody>
          <a:bodyPr/>
          <a:lstStyle/>
          <a:p>
            <a:r>
              <a:rPr lang="et-EE" sz="1600" dirty="0"/>
              <a:t>A</a:t>
            </a:r>
            <a:endParaRPr lang="en-US" dirty="0"/>
          </a:p>
          <a:p>
            <a:r>
              <a:rPr lang="et-EE" dirty="0"/>
              <a:t>I</a:t>
            </a:r>
            <a:endParaRPr lang="en-US" dirty="0"/>
          </a:p>
          <a:p>
            <a:r>
              <a:rPr lang="et-EE" dirty="0"/>
              <a:t>E</a:t>
            </a:r>
            <a:endParaRPr lang="en-US" dirty="0"/>
          </a:p>
        </p:txBody>
      </p:sp>
    </p:spTree>
    <p:extLst>
      <p:ext uri="{BB962C8B-B14F-4D97-AF65-F5344CB8AC3E}">
        <p14:creationId xmlns:p14="http://schemas.microsoft.com/office/powerpoint/2010/main" val="115496931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1037</TotalTime>
  <Words>565</Words>
  <Application>Microsoft Office PowerPoint</Application>
  <PresentationFormat>Widescreen</PresentationFormat>
  <Paragraphs>172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Project2023 Tänavanimed [TALLINN]  </vt:lpstr>
      <vt:lpstr>PowerPoint Presentation</vt:lpstr>
      <vt:lpstr>PowerPoint Presentation</vt:lpstr>
      <vt:lpstr>PowerPoint Presentation</vt:lpstr>
      <vt:lpstr>PowerPoint Presentation</vt:lpstr>
      <vt:lpstr>Tähtede esinemissagedus</vt:lpstr>
      <vt:lpstr>PowerPoint Presentation</vt:lpstr>
      <vt:lpstr>PowerPoint Presentation</vt:lpstr>
      <vt:lpstr>Kokkuvõtteks</vt:lpstr>
      <vt:lpstr>PowerPoint Presentation</vt:lpstr>
      <vt:lpstr>Kuhu edasi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Tänavanimed [TALLINN]  </dc:title>
  <dc:creator>Dell</dc:creator>
  <cp:lastModifiedBy>Dell</cp:lastModifiedBy>
  <cp:revision>9</cp:revision>
  <dcterms:created xsi:type="dcterms:W3CDTF">2023-11-15T05:16:31Z</dcterms:created>
  <dcterms:modified xsi:type="dcterms:W3CDTF">2023-11-15T22:34:30Z</dcterms:modified>
</cp:coreProperties>
</file>