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80" r:id="rId2"/>
    <p:sldId id="287" r:id="rId3"/>
    <p:sldId id="283" r:id="rId4"/>
    <p:sldId id="284" r:id="rId5"/>
    <p:sldId id="285" r:id="rId6"/>
    <p:sldId id="289" r:id="rId7"/>
    <p:sldId id="290" r:id="rId8"/>
    <p:sldId id="286" r:id="rId9"/>
    <p:sldId id="282" r:id="rId10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12"/>
      <p:bold r:id="rId13"/>
    </p:embeddedFont>
    <p:embeddedFont>
      <p:font typeface="나눔고딕 ExtraBold" panose="020D0904000000000000" pitchFamily="50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>
          <p15:clr>
            <a:srgbClr val="A4A3A4"/>
          </p15:clr>
        </p15:guide>
        <p15:guide id="2" pos="295">
          <p15:clr>
            <a:srgbClr val="A4A3A4"/>
          </p15:clr>
        </p15:guide>
        <p15:guide id="3" pos="5465">
          <p15:clr>
            <a:srgbClr val="A4A3A4"/>
          </p15:clr>
        </p15:guide>
        <p15:guide id="4" pos="40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6EE717-15B0-62FC-7F8D-5407B3AC54D1}" name="조 해나" initials="조해" userId="8515733772dd316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E06"/>
    <a:srgbClr val="EDDF25"/>
    <a:srgbClr val="E6C122"/>
    <a:srgbClr val="EB9619"/>
    <a:srgbClr val="FF9900"/>
    <a:srgbClr val="FCB932"/>
    <a:srgbClr val="FFFFCD"/>
    <a:srgbClr val="FFFF66"/>
    <a:srgbClr val="FFFF00"/>
    <a:srgbClr val="FFF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0787" autoAdjust="0"/>
    <p:restoredTop sz="94343" autoAdjust="0"/>
  </p:normalViewPr>
  <p:slideViewPr>
    <p:cSldViewPr showGuides="1">
      <p:cViewPr varScale="1">
        <p:scale>
          <a:sx n="75" d="100"/>
          <a:sy n="75" d="100"/>
        </p:scale>
        <p:origin x="56" y="812"/>
      </p:cViewPr>
      <p:guideLst>
        <p:guide orient="horz" pos="3566"/>
        <p:guide pos="295"/>
        <p:guide pos="5465"/>
        <p:guide pos="40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7" d="100"/>
          <a:sy n="77" d="100"/>
        </p:scale>
        <p:origin x="3432" y="60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C23BF-17B5-4EE0-B79A-95FA5E17709B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A6B2A-701E-4EFD-8B96-87E51833B4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저희는 </a:t>
            </a:r>
            <a:r>
              <a:rPr lang="en-US" altLang="ko-KR" dirty="0"/>
              <a:t>B-4(</a:t>
            </a:r>
            <a:r>
              <a:rPr lang="ko-KR" altLang="en-US" dirty="0"/>
              <a:t>비사</a:t>
            </a:r>
            <a:r>
              <a:rPr lang="en-US" altLang="ko-KR" dirty="0"/>
              <a:t>)</a:t>
            </a:r>
            <a:r>
              <a:rPr lang="ko-KR" altLang="en-US" dirty="0"/>
              <a:t>조 </a:t>
            </a:r>
            <a:r>
              <a:rPr lang="ko-KR" altLang="en-US" dirty="0" err="1"/>
              <a:t>비포애프터</a:t>
            </a:r>
            <a:r>
              <a:rPr lang="ko-KR" altLang="en-US" dirty="0"/>
              <a:t> 팀입니다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7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팀은 </a:t>
            </a:r>
            <a:r>
              <a:rPr lang="en-US" altLang="ko-KR" dirty="0"/>
              <a:t>"Who is B4</a:t>
            </a:r>
            <a:r>
              <a:rPr lang="ko-KR" altLang="en-US" dirty="0"/>
              <a:t>애프터</a:t>
            </a:r>
            <a:r>
              <a:rPr lang="en-US" altLang="ko-KR" dirty="0"/>
              <a:t>?", </a:t>
            </a:r>
            <a:r>
              <a:rPr lang="ko-KR" altLang="en-US" dirty="0"/>
              <a:t>팀원 소개 페이지 프로젝트를 진행했습니다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10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시연 영상 먼저 보여드리겠습니다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영상재생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메인페이지에</a:t>
            </a:r>
            <a:r>
              <a:rPr lang="ko-KR" altLang="en-US" dirty="0"/>
              <a:t> </a:t>
            </a:r>
            <a:r>
              <a:rPr lang="ko-KR" altLang="en-US" dirty="0" err="1"/>
              <a:t>팀명</a:t>
            </a:r>
            <a:r>
              <a:rPr lang="en-US" altLang="ko-KR" dirty="0"/>
              <a:t>, </a:t>
            </a:r>
            <a:r>
              <a:rPr lang="ko-KR" altLang="en-US" dirty="0"/>
              <a:t>저희의 특징과 목표가 담긴 </a:t>
            </a:r>
            <a:r>
              <a:rPr lang="ko-KR" altLang="en-US" dirty="0" err="1"/>
              <a:t>팀소개</a:t>
            </a:r>
            <a:r>
              <a:rPr lang="en-US" altLang="ko-KR" dirty="0"/>
              <a:t>, </a:t>
            </a:r>
            <a:r>
              <a:rPr lang="ko-KR" altLang="en-US" dirty="0"/>
              <a:t>팀 약속</a:t>
            </a:r>
            <a:r>
              <a:rPr lang="en-US" altLang="ko-KR" dirty="0"/>
              <a:t>, </a:t>
            </a:r>
            <a:r>
              <a:rPr lang="ko-KR" altLang="en-US" dirty="0"/>
              <a:t>팀원 소개와 응원 댓글을 </a:t>
            </a:r>
            <a:r>
              <a:rPr lang="ko-KR" altLang="en-US" dirty="0" err="1"/>
              <a:t>담았구요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팀원 소개에서 캐릭터를 클릭하면 팀원 개인별 소개 페이지로 넘어갈 수 있도록 구성하였습니다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팀원 개인별 소개 페이지로 넘어가면 </a:t>
            </a:r>
            <a:r>
              <a:rPr lang="en-US" altLang="ko-KR" dirty="0"/>
              <a:t>MBTI, </a:t>
            </a:r>
            <a:r>
              <a:rPr lang="ko-KR" altLang="en-US" dirty="0"/>
              <a:t>블로그주소</a:t>
            </a:r>
            <a:r>
              <a:rPr lang="en-US" altLang="ko-KR" dirty="0"/>
              <a:t>, </a:t>
            </a:r>
            <a:r>
              <a:rPr lang="ko-KR" altLang="en-US" dirty="0"/>
              <a:t>장점과 협업스타일 등의 개인별 소개 내용이 작성되어 있고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개인별 페이지에서 메인 페이지로 넘어갈 수 있는 기능도 </a:t>
            </a:r>
            <a:r>
              <a:rPr lang="ko-KR" altLang="en-US" dirty="0" err="1"/>
              <a:t>추가해두었습니다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메인페이지로</a:t>
            </a:r>
            <a:r>
              <a:rPr lang="ko-KR" altLang="en-US" dirty="0"/>
              <a:t> 돌아오면 응원 댓글을 남길 수 있도록 </a:t>
            </a:r>
            <a:r>
              <a:rPr lang="ko-KR" altLang="en-US" dirty="0" err="1"/>
              <a:t>구성해두었는데요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댓글 창에 내용을 입력하지 않고 등록을 누르면 </a:t>
            </a:r>
            <a:r>
              <a:rPr lang="en-US" altLang="ko-KR" dirty="0"/>
              <a:t>alert</a:t>
            </a:r>
            <a:r>
              <a:rPr lang="ko-KR" altLang="en-US" dirty="0"/>
              <a:t>이 뜹니다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내용을 입력한 후 </a:t>
            </a:r>
            <a:r>
              <a:rPr lang="en-US" altLang="ko-KR" dirty="0"/>
              <a:t>POST</a:t>
            </a:r>
            <a:r>
              <a:rPr lang="ko-KR" altLang="en-US" dirty="0"/>
              <a:t>로 댓글을 등록해 </a:t>
            </a:r>
            <a:r>
              <a:rPr lang="en-US" altLang="ko-KR" dirty="0"/>
              <a:t>DB</a:t>
            </a:r>
            <a:r>
              <a:rPr lang="ko-KR" altLang="en-US" dirty="0"/>
              <a:t>로 넘기면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넘겨진 </a:t>
            </a:r>
            <a:r>
              <a:rPr lang="en-US" altLang="ko-KR" dirty="0"/>
              <a:t>DB</a:t>
            </a:r>
            <a:r>
              <a:rPr lang="ko-KR" altLang="en-US" dirty="0"/>
              <a:t>를 </a:t>
            </a:r>
            <a:r>
              <a:rPr lang="en-US" altLang="ko-KR" dirty="0"/>
              <a:t>GET</a:t>
            </a:r>
            <a:r>
              <a:rPr lang="ko-KR" altLang="en-US" dirty="0"/>
              <a:t>하여 등록된 댓글이 최신순으로 보이도록 하였고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PUT</a:t>
            </a:r>
            <a:r>
              <a:rPr lang="ko-KR" altLang="en-US" dirty="0"/>
              <a:t>으로 </a:t>
            </a:r>
            <a:r>
              <a:rPr lang="en-US" altLang="ko-KR" dirty="0"/>
              <a:t>DB</a:t>
            </a:r>
            <a:r>
              <a:rPr lang="ko-KR" altLang="en-US" dirty="0"/>
              <a:t>의 댓글을 수정하여 다시 보여주고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DELETE</a:t>
            </a:r>
            <a:r>
              <a:rPr lang="ko-KR" altLang="en-US" dirty="0"/>
              <a:t>로 </a:t>
            </a:r>
            <a:r>
              <a:rPr lang="en-US" altLang="ko-KR" dirty="0"/>
              <a:t>DB</a:t>
            </a:r>
            <a:r>
              <a:rPr lang="ko-KR" altLang="en-US" dirty="0"/>
              <a:t>의 댓글을 삭제 가능하도록 만들었습니다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049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작성한 </a:t>
            </a:r>
            <a:r>
              <a:rPr lang="en-US" altLang="ko-KR" dirty="0"/>
              <a:t>API </a:t>
            </a:r>
            <a:r>
              <a:rPr lang="ko-KR" altLang="en-US" dirty="0"/>
              <a:t>명세입니다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 err="1">
                <a:highlight>
                  <a:srgbClr val="FFFF00"/>
                </a:highlight>
              </a:rPr>
              <a:t>메소드박스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REST API </a:t>
            </a:r>
            <a:r>
              <a:rPr lang="ko-KR" altLang="en-US" dirty="0"/>
              <a:t>설계를 하기 위해서 </a:t>
            </a:r>
            <a:r>
              <a:rPr lang="en-US" altLang="ko-KR" dirty="0"/>
              <a:t>HTTP</a:t>
            </a:r>
            <a:r>
              <a:rPr lang="ko-KR" altLang="en-US" dirty="0"/>
              <a:t>메서드를 사용하고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-CRUD)</a:t>
            </a:r>
          </a:p>
          <a:p>
            <a:endParaRPr lang="en-US" altLang="ko-KR" dirty="0"/>
          </a:p>
          <a:p>
            <a:r>
              <a:rPr lang="ko-KR" altLang="en-US" dirty="0"/>
              <a:t>댓글창으로 간단하게 </a:t>
            </a:r>
            <a:r>
              <a:rPr lang="en-US" altLang="ko-KR" dirty="0"/>
              <a:t>CRUD</a:t>
            </a:r>
            <a:r>
              <a:rPr lang="ko-KR" altLang="en-US" dirty="0"/>
              <a:t>를 구현하였습니다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-URL</a:t>
            </a:r>
            <a:r>
              <a:rPr lang="ko-KR" altLang="en-US" dirty="0">
                <a:highlight>
                  <a:srgbClr val="FFFF00"/>
                </a:highlight>
              </a:rPr>
              <a:t>박스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리소스가 명사로 이루어지도록 작성하였고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개인페이지의 </a:t>
            </a:r>
            <a:r>
              <a:rPr lang="en-US" altLang="ko-KR" dirty="0"/>
              <a:t>URI</a:t>
            </a:r>
            <a:r>
              <a:rPr lang="ko-KR" altLang="en-US" dirty="0"/>
              <a:t>는 직관적이면서 흐름을 이해할 수 있도록 </a:t>
            </a:r>
            <a:r>
              <a:rPr lang="ko-KR" altLang="en-US" dirty="0" err="1"/>
              <a:t>튜터님이</a:t>
            </a:r>
            <a:r>
              <a:rPr lang="ko-KR" altLang="en-US" dirty="0"/>
              <a:t> 조언해주신 대로 작성해 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054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038" y="4721225"/>
            <a:ext cx="5443537" cy="5072980"/>
          </a:xfrm>
        </p:spPr>
        <p:txBody>
          <a:bodyPr/>
          <a:lstStyle/>
          <a:p>
            <a:r>
              <a:rPr lang="ko-KR" altLang="en-US" dirty="0"/>
              <a:t>이번 프로젝트를 진행하며 저희 팀에 발생한 이슈를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-rest </a:t>
            </a:r>
            <a:r>
              <a:rPr lang="en-US" altLang="ko-KR" dirty="0" err="1">
                <a:highlight>
                  <a:srgbClr val="FFFF00"/>
                </a:highlight>
              </a:rPr>
              <a:t>api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Rest </a:t>
            </a:r>
            <a:r>
              <a:rPr lang="en-US" altLang="ko-KR" dirty="0" err="1"/>
              <a:t>api</a:t>
            </a:r>
            <a:r>
              <a:rPr lang="ko-KR" altLang="en-US" dirty="0"/>
              <a:t>에 대해 알아보고 </a:t>
            </a:r>
            <a:r>
              <a:rPr lang="ko-KR" altLang="en-US" dirty="0" err="1"/>
              <a:t>작게나마</a:t>
            </a:r>
            <a:r>
              <a:rPr lang="ko-KR" altLang="en-US" dirty="0"/>
              <a:t> 적용해보았지만 아직 많이 부족하여 앞으로 </a:t>
            </a:r>
            <a:r>
              <a:rPr lang="ko-KR" altLang="en-US" dirty="0" err="1"/>
              <a:t>해나갈</a:t>
            </a:r>
            <a:r>
              <a:rPr lang="ko-KR" altLang="en-US" dirty="0"/>
              <a:t> 프로젝트에선 좀 더 </a:t>
            </a:r>
            <a:r>
              <a:rPr lang="en-US" altLang="ko-KR" dirty="0"/>
              <a:t>Restful</a:t>
            </a:r>
            <a:r>
              <a:rPr lang="ko-KR" altLang="en-US" dirty="0"/>
              <a:t>한 </a:t>
            </a:r>
            <a:r>
              <a:rPr lang="en-US" altLang="ko-KR" dirty="0"/>
              <a:t>API</a:t>
            </a:r>
            <a:r>
              <a:rPr lang="ko-KR" altLang="en-US" dirty="0"/>
              <a:t>를 작성할 수 있도록 공부가 필요한 거 같습니다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삭제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수정기능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삭제 버튼을 눌렀을 때 댓글의 내용을 가져와 연결하는 게 잘 안돼서 시간을 많이 보냈는데 인강과 검색의 도움을 받아 여러 번의 시도 끝에 연결이 됐고</a:t>
            </a:r>
            <a:r>
              <a:rPr lang="en-US" altLang="ko-KR" dirty="0"/>
              <a:t>, </a:t>
            </a:r>
            <a:r>
              <a:rPr lang="ko-KR" altLang="en-US" dirty="0"/>
              <a:t>그 후 수정버튼은 삭제</a:t>
            </a:r>
            <a:r>
              <a:rPr lang="en-US" altLang="ko-KR" dirty="0"/>
              <a:t>, </a:t>
            </a:r>
            <a:r>
              <a:rPr lang="ko-KR" altLang="en-US" dirty="0"/>
              <a:t>저장과 비슷한 흐름이라 삭제보단 원활하게 만들 수 있었습니다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댓글 메서드 </a:t>
            </a:r>
            <a:r>
              <a:rPr lang="en-US" altLang="ko-KR" dirty="0">
                <a:highlight>
                  <a:srgbClr val="FFFF00"/>
                </a:highlight>
              </a:rPr>
              <a:t>ajax)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댓글 관련 메서드에 </a:t>
            </a:r>
            <a:r>
              <a:rPr lang="en-US" altLang="ko-KR" dirty="0"/>
              <a:t>ajax</a:t>
            </a:r>
            <a:r>
              <a:rPr lang="ko-KR" altLang="en-US" dirty="0"/>
              <a:t>를 사용하려고 시도를 해보았으나 데이터를 원활하게 가져오지 못해서 </a:t>
            </a:r>
            <a:r>
              <a:rPr lang="en-US" altLang="ko-KR" dirty="0"/>
              <a:t>fetch</a:t>
            </a:r>
            <a:r>
              <a:rPr lang="ko-KR" altLang="en-US" dirty="0"/>
              <a:t>를 사용하였습니다</a:t>
            </a:r>
            <a:r>
              <a:rPr lang="en-US" altLang="ko-KR" dirty="0"/>
              <a:t>. ajax</a:t>
            </a:r>
            <a:r>
              <a:rPr lang="ko-KR" altLang="en-US" dirty="0"/>
              <a:t>를 좀 더 공부하여 다음엔 원하는 기능에 적용해보고 싶습니다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댓글 좋아요 기능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댓글 버튼 옆에 좋아요 버튼을 넣고 싶어서 구상을 해봤으나 기존에 있는 버튼</a:t>
            </a:r>
            <a:r>
              <a:rPr lang="en-US" altLang="ko-KR" dirty="0"/>
              <a:t>, </a:t>
            </a:r>
            <a:r>
              <a:rPr lang="ko-KR" altLang="en-US" dirty="0"/>
              <a:t>댓글과 섞여서 원활하게 넣을 방법이 떠오르지 않아서 해결하지 못했습니다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49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038" y="4721225"/>
            <a:ext cx="5443537" cy="4719638"/>
          </a:xfrm>
        </p:spPr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페이지 이동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메인페이지에서</a:t>
            </a:r>
            <a:r>
              <a:rPr lang="ko-KR" altLang="en-US" dirty="0"/>
              <a:t> 개인페이지로 이동하는 기능을 구현하기 위해 구글링을 통하여 </a:t>
            </a:r>
            <a:r>
              <a:rPr lang="en-US" altLang="ko-KR" dirty="0"/>
              <a:t>templates </a:t>
            </a:r>
            <a:r>
              <a:rPr lang="ko-KR" altLang="en-US" dirty="0"/>
              <a:t>폴더 안에 개인페이지들을 넣어서 스크립트함수로 요청하고 </a:t>
            </a:r>
            <a:r>
              <a:rPr lang="ko-KR" altLang="en-US" dirty="0" err="1"/>
              <a:t>파이썬에서</a:t>
            </a:r>
            <a:r>
              <a:rPr lang="ko-KR" altLang="en-US" dirty="0"/>
              <a:t> 보내주는 방식으로 적용에 성공하였습니다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블로그 연결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html a</a:t>
            </a:r>
            <a:r>
              <a:rPr lang="ko-KR" altLang="en-US" dirty="0"/>
              <a:t>태그를 통해 개인페이지 블로그 링크 </a:t>
            </a:r>
            <a:r>
              <a:rPr lang="ko-KR" altLang="en-US" dirty="0" err="1"/>
              <a:t>연결시</a:t>
            </a:r>
            <a:r>
              <a:rPr lang="ko-KR" altLang="en-US" dirty="0"/>
              <a:t> 새창으로 띄우고</a:t>
            </a:r>
            <a:r>
              <a:rPr lang="en-US" altLang="ko-KR" dirty="0"/>
              <a:t>, </a:t>
            </a:r>
            <a:r>
              <a:rPr lang="ko-KR" altLang="en-US" dirty="0"/>
              <a:t>홈으로 돌아갈 시 기존창이 유지되기를 희망하여 검색 끝에 </a:t>
            </a:r>
            <a:r>
              <a:rPr lang="en-US" altLang="ko-KR" dirty="0"/>
              <a:t>target self</a:t>
            </a:r>
            <a:r>
              <a:rPr lang="ko-KR" altLang="en-US" dirty="0"/>
              <a:t>와 </a:t>
            </a:r>
            <a:r>
              <a:rPr lang="en-US" altLang="ko-KR" dirty="0"/>
              <a:t>blank</a:t>
            </a:r>
            <a:r>
              <a:rPr lang="ko-KR" altLang="en-US" dirty="0"/>
              <a:t>로 해결하였습니다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메인 </a:t>
            </a:r>
            <a:r>
              <a:rPr lang="en-US" altLang="ko-KR" dirty="0">
                <a:highlight>
                  <a:srgbClr val="FFFF00"/>
                </a:highlight>
              </a:rPr>
              <a:t>URL </a:t>
            </a:r>
            <a:r>
              <a:rPr lang="ko-KR" altLang="en-US" dirty="0">
                <a:highlight>
                  <a:srgbClr val="FFFF00"/>
                </a:highlight>
              </a:rPr>
              <a:t>추가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localhost:5000</a:t>
            </a:r>
            <a:r>
              <a:rPr lang="ko-KR" altLang="en-US" dirty="0"/>
              <a:t>만 입력하면 </a:t>
            </a:r>
            <a:r>
              <a:rPr lang="en-US" altLang="ko-KR" dirty="0"/>
              <a:t>‘/teams’ URL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 err="1"/>
              <a:t>메인페이지로</a:t>
            </a:r>
            <a:r>
              <a:rPr lang="ko-KR" altLang="en-US" dirty="0"/>
              <a:t> 바로 이동이 되지 않았습니다</a:t>
            </a:r>
            <a:r>
              <a:rPr lang="en-US" altLang="ko-KR" dirty="0"/>
              <a:t>. </a:t>
            </a:r>
            <a:r>
              <a:rPr lang="ko-KR" altLang="en-US" dirty="0" err="1"/>
              <a:t>구글링하여</a:t>
            </a:r>
            <a:r>
              <a:rPr lang="ko-KR" altLang="en-US" dirty="0"/>
              <a:t> </a:t>
            </a:r>
            <a:r>
              <a:rPr lang="en-US" altLang="ko-KR" dirty="0"/>
              <a:t>redirect</a:t>
            </a:r>
            <a:r>
              <a:rPr lang="ko-KR" altLang="en-US" dirty="0"/>
              <a:t>를 찾아 적용해 해결하였습니다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댓글 역순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댓글이 오래된 순으로 되어있어 보는데 불편함이 있었습니다</a:t>
            </a:r>
            <a:r>
              <a:rPr lang="en-US" altLang="ko-KR" dirty="0"/>
              <a:t>. </a:t>
            </a:r>
            <a:r>
              <a:rPr lang="ko-KR" altLang="en-US" dirty="0"/>
              <a:t>최신순으로 보이고자 </a:t>
            </a:r>
            <a:r>
              <a:rPr lang="ko-KR" altLang="en-US" dirty="0" err="1"/>
              <a:t>구글링하여</a:t>
            </a:r>
            <a:r>
              <a:rPr lang="ko-KR" altLang="en-US" dirty="0"/>
              <a:t> </a:t>
            </a:r>
            <a:r>
              <a:rPr lang="en-US" altLang="ko-KR" dirty="0"/>
              <a:t>reverse</a:t>
            </a:r>
            <a:r>
              <a:rPr lang="ko-KR" altLang="en-US" dirty="0"/>
              <a:t>를 적용해 해결하였습니다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00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038" y="4721225"/>
            <a:ext cx="5443537" cy="4719638"/>
          </a:xfrm>
        </p:spPr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 err="1">
                <a:highlight>
                  <a:srgbClr val="FFFF00"/>
                </a:highlight>
              </a:rPr>
              <a:t>소스취합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을 아직 제대로 사용하지 못해 소스를 취합하는 게 조금 어려웠는데 </a:t>
            </a:r>
            <a:r>
              <a:rPr lang="en-US" altLang="ko-KR" dirty="0" err="1"/>
              <a:t>github</a:t>
            </a:r>
            <a:r>
              <a:rPr lang="en-US" altLang="ko-KR" dirty="0"/>
              <a:t> desktop</a:t>
            </a:r>
            <a:r>
              <a:rPr lang="ko-KR" altLang="en-US" dirty="0"/>
              <a:t>에서 수정한 부분만 확인하는 기능을 배워서 취합이 이전보다는 조금 </a:t>
            </a:r>
            <a:r>
              <a:rPr lang="ko-KR" altLang="en-US" dirty="0" err="1"/>
              <a:t>편리해졌고</a:t>
            </a:r>
            <a:r>
              <a:rPr lang="en-US" altLang="ko-KR" dirty="0"/>
              <a:t>, </a:t>
            </a:r>
            <a:r>
              <a:rPr lang="ko-KR" altLang="en-US" dirty="0"/>
              <a:t>앞으로 </a:t>
            </a:r>
            <a:r>
              <a:rPr lang="en-US" altLang="ko-KR" dirty="0"/>
              <a:t>git</a:t>
            </a:r>
            <a:r>
              <a:rPr lang="ko-KR" altLang="en-US" dirty="0"/>
              <a:t>과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공부를 제대로 </a:t>
            </a:r>
            <a:r>
              <a:rPr lang="ko-KR" altLang="en-US" dirty="0" err="1"/>
              <a:t>해야할</a:t>
            </a:r>
            <a:r>
              <a:rPr lang="ko-KR" altLang="en-US" dirty="0"/>
              <a:t> 것 같다고 느꼈습니다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 err="1">
                <a:highlight>
                  <a:srgbClr val="FFFF00"/>
                </a:highlight>
              </a:rPr>
              <a:t>구글링</a:t>
            </a:r>
            <a:r>
              <a:rPr lang="ko-KR" altLang="en-US" dirty="0">
                <a:highlight>
                  <a:srgbClr val="FFFF00"/>
                </a:highlight>
              </a:rPr>
              <a:t> 어려움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구글링을 통하여 많은 부분을 해결하긴 했지만 해결하기까지 원하는 기능을 찾기가 어려웠고</a:t>
            </a:r>
            <a:r>
              <a:rPr lang="en-US" altLang="ko-KR" dirty="0"/>
              <a:t>, </a:t>
            </a:r>
            <a:r>
              <a:rPr lang="ko-KR" altLang="en-US" dirty="0"/>
              <a:t>찾았더라도 처음보는 생소한 코드들을 어떻게 활용할지 막막해 어려웠습니다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21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프로젝트를 진행하면서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0" i="0" dirty="0">
                <a:solidFill>
                  <a:srgbClr val="1D1C1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간단한 웹사이트였지만 무엇을 추가해야 할지 막막하고 </a:t>
            </a:r>
            <a:endParaRPr lang="en-US" altLang="ko-KR" b="0" i="0" dirty="0">
              <a:solidFill>
                <a:srgbClr val="1D1C1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0" i="0" dirty="0">
                <a:solidFill>
                  <a:srgbClr val="1D1C1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아이디어가 떠오른다고 해도 그것을 코드로 구현하는 것 또한 굉장히 어렵다고 느껴졌습니다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dirty="0">
              <a:solidFill>
                <a:srgbClr val="1D1C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0" i="0" dirty="0">
                <a:solidFill>
                  <a:srgbClr val="1D1C1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아이디어와 열정이 넘치는 팀원 분들과 서로 노력한 부분을 합쳐</a:t>
            </a:r>
            <a:b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하나하나 쌓여가는 결과물들이 완성도 있는 페이지가 되는 것을 보며 </a:t>
            </a:r>
            <a:endParaRPr lang="en-US" altLang="ko-KR" b="0" i="0" dirty="0">
              <a:solidFill>
                <a:srgbClr val="1D1C1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0" i="0" dirty="0">
                <a:solidFill>
                  <a:srgbClr val="1D1C1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 과정에서 보람과 재미도 느꼈던 것 같습니다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0" i="0" dirty="0">
                <a:solidFill>
                  <a:srgbClr val="1D1C1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앞으로도 많은 분들과 소통하며 내가 만들고자 하는 것을 구현해 내는 실력이 될 때까지 열심히 해서 좋은 방향으로 나아가고 싶습니다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663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6381908"/>
            <a:ext cx="22525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  </a:t>
            </a:r>
            <a:r>
              <a:rPr lang="ko-KR" altLang="en-US" sz="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4" descr="C:\Documents and Settings\nhn\바탕 화면\flow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7" y="6370915"/>
            <a:ext cx="2340000" cy="143651"/>
          </a:xfrm>
          <a:prstGeom prst="rect">
            <a:avLst/>
          </a:prstGeom>
          <a:noFill/>
        </p:spPr>
      </p:pic>
      <p:graphicFrame>
        <p:nvGraphicFramePr>
          <p:cNvPr id="9" name="표 8"/>
          <p:cNvGraphicFramePr>
            <a:graphicFrameLocks noGrp="1"/>
          </p:cNvGraphicFramePr>
          <p:nvPr userDrawn="1"/>
        </p:nvGraphicFramePr>
        <p:xfrm>
          <a:off x="395536" y="404664"/>
          <a:ext cx="8352930" cy="31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049"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04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09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049">
                <a:tc gridSpan="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332656"/>
            <a:ext cx="3528392" cy="936104"/>
          </a:xfrm>
        </p:spPr>
        <p:txBody>
          <a:bodyPr>
            <a:normAutofit/>
          </a:bodyPr>
          <a:lstStyle>
            <a:lvl1pPr algn="l">
              <a:defRPr sz="3200" b="0">
                <a:solidFill>
                  <a:schemeClr val="bg2">
                    <a:lumMod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/>
              <a:t>스토리보드 제목</a:t>
            </a:r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732240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Job#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732240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번호</a:t>
            </a:r>
            <a:endParaRPr lang="en-US" altLang="ko-KR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6732240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5796136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2302272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타이틀</a:t>
            </a:r>
            <a:endParaRPr lang="en-US" altLang="ko-KR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47" hasCustomPrompt="1"/>
          </p:nvPr>
        </p:nvSpPr>
        <p:spPr>
          <a:xfrm>
            <a:off x="1403648" y="3187700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부서</a:t>
            </a:r>
            <a:endParaRPr lang="en-US" altLang="ko-KR" dirty="0"/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48" hasCustomPrompt="1"/>
          </p:nvPr>
        </p:nvSpPr>
        <p:spPr>
          <a:xfrm>
            <a:off x="457002" y="3187700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부서</a:t>
            </a:r>
            <a:endParaRPr lang="en-US" altLang="ko-KR" dirty="0"/>
          </a:p>
        </p:txBody>
      </p:sp>
      <p:sp>
        <p:nvSpPr>
          <p:cNvPr id="34" name="텍스트 개체 틀 4"/>
          <p:cNvSpPr>
            <a:spLocks noGrp="1"/>
          </p:cNvSpPr>
          <p:nvPr>
            <p:ph type="body" sz="quarter" idx="49" hasCustomPrompt="1"/>
          </p:nvPr>
        </p:nvSpPr>
        <p:spPr>
          <a:xfrm>
            <a:off x="4283968" y="3187700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담당자</a:t>
            </a:r>
            <a:endParaRPr lang="en-US" altLang="ko-KR" dirty="0"/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50" hasCustomPrompt="1"/>
          </p:nvPr>
        </p:nvSpPr>
        <p:spPr>
          <a:xfrm>
            <a:off x="3289102" y="3187700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담당자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/>
        </p:nvGraphicFramePr>
        <p:xfrm>
          <a:off x="395536" y="404664"/>
          <a:ext cx="828091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48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468313" y="467147"/>
            <a:ext cx="1529680" cy="297557"/>
          </a:xfrm>
        </p:spPr>
        <p:txBody>
          <a:bodyPr>
            <a:normAutofit/>
          </a:bodyPr>
          <a:lstStyle>
            <a:lvl1pPr algn="l"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스토리보드 제목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5" hasCustomPrompt="1"/>
          </p:nvPr>
        </p:nvSpPr>
        <p:spPr>
          <a:xfrm>
            <a:off x="2454940" y="164531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462034" y="2610818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462034" y="417525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462034" y="5725562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462034" y="163191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462034" y="3184455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2462034" y="4768961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6696008" y="2610818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696008" y="417525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696008" y="5725562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6696008" y="163191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6696008" y="3184455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696008" y="4768961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4"/>
          <p:cNvSpPr>
            <a:spLocks noGrp="1"/>
          </p:cNvSpPr>
          <p:nvPr>
            <p:ph type="body" sz="quarter" idx="16" hasCustomPrompt="1"/>
          </p:nvPr>
        </p:nvSpPr>
        <p:spPr>
          <a:xfrm>
            <a:off x="2817520" y="164873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idx="17" hasCustomPrompt="1"/>
          </p:nvPr>
        </p:nvSpPr>
        <p:spPr>
          <a:xfrm>
            <a:off x="2460908" y="262510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18" hasCustomPrompt="1"/>
          </p:nvPr>
        </p:nvSpPr>
        <p:spPr>
          <a:xfrm>
            <a:off x="2851428" y="262852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idx="19" hasCustomPrompt="1"/>
          </p:nvPr>
        </p:nvSpPr>
        <p:spPr>
          <a:xfrm>
            <a:off x="2471068" y="3207896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2846348" y="3208784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6" name="텍스트 개체 틀 2"/>
          <p:cNvSpPr>
            <a:spLocks noGrp="1"/>
          </p:cNvSpPr>
          <p:nvPr>
            <p:ph type="body" idx="21" hasCustomPrompt="1"/>
          </p:nvPr>
        </p:nvSpPr>
        <p:spPr>
          <a:xfrm>
            <a:off x="2445668" y="574928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37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2820948" y="575270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47" name="텍스트 개체 틀 2"/>
          <p:cNvSpPr>
            <a:spLocks noGrp="1"/>
          </p:cNvSpPr>
          <p:nvPr>
            <p:ph type="body" idx="23" hasCustomPrompt="1"/>
          </p:nvPr>
        </p:nvSpPr>
        <p:spPr>
          <a:xfrm>
            <a:off x="2483768" y="4195688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48" name="텍스트 개체 틀 4"/>
          <p:cNvSpPr>
            <a:spLocks noGrp="1"/>
          </p:cNvSpPr>
          <p:nvPr>
            <p:ph type="body" sz="quarter" idx="24" hasCustomPrompt="1"/>
          </p:nvPr>
        </p:nvSpPr>
        <p:spPr>
          <a:xfrm>
            <a:off x="2852698" y="4199116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49" name="텍스트 개체 틀 2"/>
          <p:cNvSpPr>
            <a:spLocks noGrp="1"/>
          </p:cNvSpPr>
          <p:nvPr>
            <p:ph type="body" idx="25" hasCustomPrompt="1"/>
          </p:nvPr>
        </p:nvSpPr>
        <p:spPr>
          <a:xfrm>
            <a:off x="2483768" y="4797152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50" name="텍스트 개체 틀 4"/>
          <p:cNvSpPr>
            <a:spLocks noGrp="1"/>
          </p:cNvSpPr>
          <p:nvPr>
            <p:ph type="body" sz="quarter" idx="26" hasCustomPrompt="1"/>
          </p:nvPr>
        </p:nvSpPr>
        <p:spPr>
          <a:xfrm>
            <a:off x="2859048" y="4794230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51" name="텍스트 개체 틀 2"/>
          <p:cNvSpPr>
            <a:spLocks noGrp="1"/>
          </p:cNvSpPr>
          <p:nvPr>
            <p:ph type="body" idx="27" hasCustomPrompt="1"/>
          </p:nvPr>
        </p:nvSpPr>
        <p:spPr>
          <a:xfrm>
            <a:off x="6647532" y="164150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52" name="텍스트 개체 틀 4"/>
          <p:cNvSpPr>
            <a:spLocks noGrp="1"/>
          </p:cNvSpPr>
          <p:nvPr>
            <p:ph type="body" sz="quarter" idx="28" hasCustomPrompt="1"/>
          </p:nvPr>
        </p:nvSpPr>
        <p:spPr>
          <a:xfrm>
            <a:off x="7022812" y="164492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53" name="텍스트 개체 틀 2"/>
          <p:cNvSpPr>
            <a:spLocks noGrp="1"/>
          </p:cNvSpPr>
          <p:nvPr>
            <p:ph type="body" idx="29" hasCustomPrompt="1"/>
          </p:nvPr>
        </p:nvSpPr>
        <p:spPr>
          <a:xfrm>
            <a:off x="6681440" y="2624465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54" name="텍스트 개체 틀 4"/>
          <p:cNvSpPr>
            <a:spLocks noGrp="1"/>
          </p:cNvSpPr>
          <p:nvPr>
            <p:ph type="body" sz="quarter" idx="30" hasCustomPrompt="1"/>
          </p:nvPr>
        </p:nvSpPr>
        <p:spPr>
          <a:xfrm>
            <a:off x="7056720" y="2627893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55" name="텍스트 개체 틀 2"/>
          <p:cNvSpPr>
            <a:spLocks noGrp="1"/>
          </p:cNvSpPr>
          <p:nvPr>
            <p:ph type="body" idx="31" hasCustomPrompt="1"/>
          </p:nvPr>
        </p:nvSpPr>
        <p:spPr>
          <a:xfrm>
            <a:off x="6676360" y="3198371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56" name="텍스트 개체 틀 4"/>
          <p:cNvSpPr>
            <a:spLocks noGrp="1"/>
          </p:cNvSpPr>
          <p:nvPr>
            <p:ph type="body" sz="quarter" idx="32" hasCustomPrompt="1"/>
          </p:nvPr>
        </p:nvSpPr>
        <p:spPr>
          <a:xfrm>
            <a:off x="7051640" y="3201799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57" name="텍스트 개체 틀 2"/>
          <p:cNvSpPr>
            <a:spLocks noGrp="1"/>
          </p:cNvSpPr>
          <p:nvPr>
            <p:ph type="body" idx="33" hasCustomPrompt="1"/>
          </p:nvPr>
        </p:nvSpPr>
        <p:spPr>
          <a:xfrm>
            <a:off x="6650960" y="5729595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34" hasCustomPrompt="1"/>
          </p:nvPr>
        </p:nvSpPr>
        <p:spPr>
          <a:xfrm>
            <a:off x="7026240" y="5733023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59" name="텍스트 개체 틀 2"/>
          <p:cNvSpPr>
            <a:spLocks noGrp="1"/>
          </p:cNvSpPr>
          <p:nvPr>
            <p:ph type="body" idx="35" hasCustomPrompt="1"/>
          </p:nvPr>
        </p:nvSpPr>
        <p:spPr>
          <a:xfrm>
            <a:off x="6689060" y="4191878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사운드</a:t>
            </a:r>
          </a:p>
        </p:txBody>
      </p:sp>
      <p:sp>
        <p:nvSpPr>
          <p:cNvPr id="60" name="텍스트 개체 틀 4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40" y="4195306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61" name="텍스트 개체 틀 2"/>
          <p:cNvSpPr>
            <a:spLocks noGrp="1"/>
          </p:cNvSpPr>
          <p:nvPr>
            <p:ph type="body" idx="37" hasCustomPrompt="1"/>
          </p:nvPr>
        </p:nvSpPr>
        <p:spPr>
          <a:xfrm>
            <a:off x="6689060" y="4783817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62" name="텍스트 개체 틀 4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40" y="4787245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64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80424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Job#</a:t>
            </a:r>
          </a:p>
        </p:txBody>
      </p:sp>
      <p:sp>
        <p:nvSpPr>
          <p:cNvPr id="65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80424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66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67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번호</a:t>
            </a:r>
            <a:endParaRPr lang="en-US" altLang="ko-KR"/>
          </a:p>
        </p:txBody>
      </p:sp>
      <p:sp>
        <p:nvSpPr>
          <p:cNvPr id="68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69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4639816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71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952153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72" name="내용 개체 틀 3"/>
          <p:cNvSpPr>
            <a:spLocks noGrp="1"/>
          </p:cNvSpPr>
          <p:nvPr>
            <p:ph sz="half" idx="2"/>
          </p:nvPr>
        </p:nvSpPr>
        <p:spPr>
          <a:xfrm>
            <a:off x="395536" y="1628800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74" name="내용 개체 틀 3"/>
          <p:cNvSpPr>
            <a:spLocks noGrp="1"/>
          </p:cNvSpPr>
          <p:nvPr>
            <p:ph sz="half" idx="47"/>
          </p:nvPr>
        </p:nvSpPr>
        <p:spPr>
          <a:xfrm>
            <a:off x="395536" y="3184401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75" name="내용 개체 틀 3"/>
          <p:cNvSpPr>
            <a:spLocks noGrp="1"/>
          </p:cNvSpPr>
          <p:nvPr>
            <p:ph sz="half" idx="48"/>
          </p:nvPr>
        </p:nvSpPr>
        <p:spPr>
          <a:xfrm>
            <a:off x="395536" y="4750544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76" name="내용 개체 틀 3"/>
          <p:cNvSpPr>
            <a:spLocks noGrp="1"/>
          </p:cNvSpPr>
          <p:nvPr>
            <p:ph sz="half" idx="49"/>
          </p:nvPr>
        </p:nvSpPr>
        <p:spPr>
          <a:xfrm>
            <a:off x="4605239" y="1628800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77" name="내용 개체 틀 3"/>
          <p:cNvSpPr>
            <a:spLocks noGrp="1"/>
          </p:cNvSpPr>
          <p:nvPr>
            <p:ph sz="half" idx="50"/>
          </p:nvPr>
        </p:nvSpPr>
        <p:spPr>
          <a:xfrm>
            <a:off x="4605239" y="3184401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78" name="내용 개체 틀 3"/>
          <p:cNvSpPr>
            <a:spLocks noGrp="1"/>
          </p:cNvSpPr>
          <p:nvPr>
            <p:ph sz="half" idx="51"/>
          </p:nvPr>
        </p:nvSpPr>
        <p:spPr>
          <a:xfrm>
            <a:off x="4605239" y="4750544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661644" y="1581175"/>
            <a:ext cx="3014043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#</a:t>
            </a:r>
            <a:r>
              <a:rPr lang="ko-KR" altLang="en-US"/>
              <a:t>장면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95536" y="1590923"/>
            <a:ext cx="4896544" cy="3638277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5652120" y="2780928"/>
            <a:ext cx="3023568" cy="475481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내용을 작성하세요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err="1"/>
              <a:t>나눔고딕</a:t>
            </a:r>
            <a:r>
              <a:rPr lang="ko-KR" altLang="en-US" dirty="0"/>
              <a:t> </a:t>
            </a:r>
            <a:r>
              <a:rPr lang="en-US" altLang="ko-KR" dirty="0"/>
              <a:t>R. 10pt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5724128" y="2478668"/>
            <a:ext cx="2952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5651300" y="2551186"/>
            <a:ext cx="3024387" cy="229741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비디오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5724128" y="4653136"/>
            <a:ext cx="2952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5652120" y="4936977"/>
            <a:ext cx="3023568" cy="29222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22" name="텍스트 개체 틀 2"/>
          <p:cNvSpPr>
            <a:spLocks noGrp="1"/>
          </p:cNvSpPr>
          <p:nvPr>
            <p:ph type="body" idx="15" hasCustomPrompt="1"/>
          </p:nvPr>
        </p:nvSpPr>
        <p:spPr>
          <a:xfrm>
            <a:off x="5651300" y="4707234"/>
            <a:ext cx="3024387" cy="233933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 userDrawn="1"/>
        </p:nvGraphicFramePr>
        <p:xfrm>
          <a:off x="395536" y="404664"/>
          <a:ext cx="828091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48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제목 1"/>
          <p:cNvSpPr>
            <a:spLocks noGrp="1"/>
          </p:cNvSpPr>
          <p:nvPr>
            <p:ph type="title" hasCustomPrompt="1"/>
          </p:nvPr>
        </p:nvSpPr>
        <p:spPr>
          <a:xfrm>
            <a:off x="468313" y="467147"/>
            <a:ext cx="1529680" cy="297557"/>
          </a:xfrm>
        </p:spPr>
        <p:txBody>
          <a:bodyPr>
            <a:normAutofit/>
          </a:bodyPr>
          <a:lstStyle>
            <a:lvl1pPr algn="l"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스토리보드 제목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804248" y="510580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/>
              <a:t>Job#</a:t>
            </a:r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80424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10580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번호</a:t>
            </a:r>
            <a:endParaRPr lang="en-US" altLang="ko-KR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4639816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952153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6381908"/>
            <a:ext cx="22525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  </a:t>
            </a:r>
            <a:r>
              <a:rPr lang="ko-KR" altLang="en-US" sz="800" u="sng" dirty="0">
                <a:solidFill>
                  <a:srgbClr val="FAEE06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dirty="0">
              <a:solidFill>
                <a:srgbClr val="FAEE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2" descr="C:\Documents and Settings\nhn\바탕 화면\flow_w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7" y="6370915"/>
            <a:ext cx="2340000" cy="143651"/>
          </a:xfrm>
          <a:prstGeom prst="rect">
            <a:avLst/>
          </a:prstGeom>
          <a:noFill/>
        </p:spPr>
      </p:pic>
      <p:graphicFrame>
        <p:nvGraphicFramePr>
          <p:cNvPr id="9" name="표 8"/>
          <p:cNvGraphicFramePr>
            <a:graphicFrameLocks noGrp="1"/>
          </p:cNvGraphicFramePr>
          <p:nvPr userDrawn="1"/>
        </p:nvGraphicFramePr>
        <p:xfrm>
          <a:off x="395536" y="404664"/>
          <a:ext cx="8352930" cy="31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049"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04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09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049">
                <a:tc gridSpan="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332656"/>
            <a:ext cx="3528392" cy="936104"/>
          </a:xfrm>
        </p:spPr>
        <p:txBody>
          <a:bodyPr>
            <a:normAutofit/>
          </a:bodyPr>
          <a:lstStyle>
            <a:lvl1pPr algn="l">
              <a:defRPr sz="3200" b="0">
                <a:solidFill>
                  <a:schemeClr val="bg2">
                    <a:lumMod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/>
              <a:t>스토리보드 제목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732240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Job#</a:t>
            </a:r>
          </a:p>
        </p:txBody>
      </p:sp>
      <p:sp>
        <p:nvSpPr>
          <p:cNvPr id="12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732240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번호</a:t>
            </a:r>
            <a:endParaRPr lang="en-US" altLang="ko-KR"/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6732240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16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5796136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17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2302272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타이틀</a:t>
            </a:r>
            <a:endParaRPr lang="en-US" altLang="ko-KR" dirty="0"/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47" hasCustomPrompt="1"/>
          </p:nvPr>
        </p:nvSpPr>
        <p:spPr>
          <a:xfrm>
            <a:off x="1403648" y="3187700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부서</a:t>
            </a:r>
            <a:endParaRPr lang="en-US" altLang="ko-KR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48" hasCustomPrompt="1"/>
          </p:nvPr>
        </p:nvSpPr>
        <p:spPr>
          <a:xfrm>
            <a:off x="457002" y="3187700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부서</a:t>
            </a:r>
            <a:endParaRPr lang="en-US" altLang="ko-KR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49" hasCustomPrompt="1"/>
          </p:nvPr>
        </p:nvSpPr>
        <p:spPr>
          <a:xfrm>
            <a:off x="4283968" y="3187700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담당자</a:t>
            </a:r>
            <a:endParaRPr lang="en-US" altLang="ko-KR" dirty="0"/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50" hasCustomPrompt="1"/>
          </p:nvPr>
        </p:nvSpPr>
        <p:spPr>
          <a:xfrm>
            <a:off x="3289102" y="3187700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담당자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/>
        </p:nvGraphicFramePr>
        <p:xfrm>
          <a:off x="395536" y="404664"/>
          <a:ext cx="828091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48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468313" y="467147"/>
            <a:ext cx="1529680" cy="297557"/>
          </a:xfrm>
        </p:spPr>
        <p:txBody>
          <a:bodyPr>
            <a:normAutofit/>
          </a:bodyPr>
          <a:lstStyle>
            <a:lvl1pPr algn="l"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스토리보드 제목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idx="15" hasCustomPrompt="1"/>
          </p:nvPr>
        </p:nvSpPr>
        <p:spPr>
          <a:xfrm>
            <a:off x="2454940" y="164531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462034" y="2610818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462034" y="417525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462034" y="5725562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462034" y="163191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462034" y="3184455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462034" y="4768961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696008" y="2610818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696008" y="417525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696008" y="5725562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6696008" y="163191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696008" y="3184455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696008" y="4768961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4"/>
          <p:cNvSpPr>
            <a:spLocks noGrp="1"/>
          </p:cNvSpPr>
          <p:nvPr>
            <p:ph type="body" sz="quarter" idx="16" hasCustomPrompt="1"/>
          </p:nvPr>
        </p:nvSpPr>
        <p:spPr>
          <a:xfrm>
            <a:off x="2817520" y="164873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내용을 작성하세요</a:t>
            </a:r>
            <a:r>
              <a:rPr lang="en-US" altLang="ko-KR" dirty="0"/>
              <a:t>.</a:t>
            </a:r>
          </a:p>
        </p:txBody>
      </p:sp>
      <p:sp>
        <p:nvSpPr>
          <p:cNvPr id="22" name="텍스트 개체 틀 2"/>
          <p:cNvSpPr>
            <a:spLocks noGrp="1"/>
          </p:cNvSpPr>
          <p:nvPr>
            <p:ph type="body" idx="17" hasCustomPrompt="1"/>
          </p:nvPr>
        </p:nvSpPr>
        <p:spPr>
          <a:xfrm>
            <a:off x="2460908" y="262510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8" hasCustomPrompt="1"/>
          </p:nvPr>
        </p:nvSpPr>
        <p:spPr>
          <a:xfrm>
            <a:off x="2851428" y="262852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24" name="텍스트 개체 틀 2"/>
          <p:cNvSpPr>
            <a:spLocks noGrp="1"/>
          </p:cNvSpPr>
          <p:nvPr>
            <p:ph type="body" idx="19" hasCustomPrompt="1"/>
          </p:nvPr>
        </p:nvSpPr>
        <p:spPr>
          <a:xfrm>
            <a:off x="2471068" y="3207896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2846348" y="3208784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26" name="텍스트 개체 틀 2"/>
          <p:cNvSpPr>
            <a:spLocks noGrp="1"/>
          </p:cNvSpPr>
          <p:nvPr>
            <p:ph type="body" idx="21" hasCustomPrompt="1"/>
          </p:nvPr>
        </p:nvSpPr>
        <p:spPr>
          <a:xfrm>
            <a:off x="2445668" y="574928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2820948" y="575270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28" name="텍스트 개체 틀 2"/>
          <p:cNvSpPr>
            <a:spLocks noGrp="1"/>
          </p:cNvSpPr>
          <p:nvPr>
            <p:ph type="body" idx="23" hasCustomPrompt="1"/>
          </p:nvPr>
        </p:nvSpPr>
        <p:spPr>
          <a:xfrm>
            <a:off x="2483768" y="4195688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24" hasCustomPrompt="1"/>
          </p:nvPr>
        </p:nvSpPr>
        <p:spPr>
          <a:xfrm>
            <a:off x="2852698" y="4199116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0" name="텍스트 개체 틀 2"/>
          <p:cNvSpPr>
            <a:spLocks noGrp="1"/>
          </p:cNvSpPr>
          <p:nvPr>
            <p:ph type="body" idx="25" hasCustomPrompt="1"/>
          </p:nvPr>
        </p:nvSpPr>
        <p:spPr>
          <a:xfrm>
            <a:off x="2483768" y="4797152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26" hasCustomPrompt="1"/>
          </p:nvPr>
        </p:nvSpPr>
        <p:spPr>
          <a:xfrm>
            <a:off x="2859048" y="4794230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idx="27" hasCustomPrompt="1"/>
          </p:nvPr>
        </p:nvSpPr>
        <p:spPr>
          <a:xfrm>
            <a:off x="6647532" y="164150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28" hasCustomPrompt="1"/>
          </p:nvPr>
        </p:nvSpPr>
        <p:spPr>
          <a:xfrm>
            <a:off x="7022812" y="164492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idx="29" hasCustomPrompt="1"/>
          </p:nvPr>
        </p:nvSpPr>
        <p:spPr>
          <a:xfrm>
            <a:off x="6681440" y="2624465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30" hasCustomPrompt="1"/>
          </p:nvPr>
        </p:nvSpPr>
        <p:spPr>
          <a:xfrm>
            <a:off x="7056720" y="2627893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6" name="텍스트 개체 틀 2"/>
          <p:cNvSpPr>
            <a:spLocks noGrp="1"/>
          </p:cNvSpPr>
          <p:nvPr>
            <p:ph type="body" idx="31" hasCustomPrompt="1"/>
          </p:nvPr>
        </p:nvSpPr>
        <p:spPr>
          <a:xfrm>
            <a:off x="6676360" y="3198371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37" name="텍스트 개체 틀 4"/>
          <p:cNvSpPr>
            <a:spLocks noGrp="1"/>
          </p:cNvSpPr>
          <p:nvPr>
            <p:ph type="body" sz="quarter" idx="32" hasCustomPrompt="1"/>
          </p:nvPr>
        </p:nvSpPr>
        <p:spPr>
          <a:xfrm>
            <a:off x="7051640" y="3201799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8" name="텍스트 개체 틀 2"/>
          <p:cNvSpPr>
            <a:spLocks noGrp="1"/>
          </p:cNvSpPr>
          <p:nvPr>
            <p:ph type="body" idx="33" hasCustomPrompt="1"/>
          </p:nvPr>
        </p:nvSpPr>
        <p:spPr>
          <a:xfrm>
            <a:off x="6650960" y="5729595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39" name="텍스트 개체 틀 4"/>
          <p:cNvSpPr>
            <a:spLocks noGrp="1"/>
          </p:cNvSpPr>
          <p:nvPr>
            <p:ph type="body" sz="quarter" idx="34" hasCustomPrompt="1"/>
          </p:nvPr>
        </p:nvSpPr>
        <p:spPr>
          <a:xfrm>
            <a:off x="7026240" y="5733023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40" name="텍스트 개체 틀 2"/>
          <p:cNvSpPr>
            <a:spLocks noGrp="1"/>
          </p:cNvSpPr>
          <p:nvPr>
            <p:ph type="body" idx="35" hasCustomPrompt="1"/>
          </p:nvPr>
        </p:nvSpPr>
        <p:spPr>
          <a:xfrm>
            <a:off x="6689060" y="4191878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41" name="텍스트 개체 틀 4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40" y="4195306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42" name="텍스트 개체 틀 2"/>
          <p:cNvSpPr>
            <a:spLocks noGrp="1"/>
          </p:cNvSpPr>
          <p:nvPr>
            <p:ph type="body" idx="37" hasCustomPrompt="1"/>
          </p:nvPr>
        </p:nvSpPr>
        <p:spPr>
          <a:xfrm>
            <a:off x="6689060" y="4783817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43" name="텍스트 개체 틀 4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40" y="4787245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44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80424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/>
              <a:t>Job#</a:t>
            </a:r>
          </a:p>
        </p:txBody>
      </p:sp>
      <p:sp>
        <p:nvSpPr>
          <p:cNvPr id="45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80424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46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47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번호</a:t>
            </a:r>
            <a:endParaRPr lang="en-US" altLang="ko-KR"/>
          </a:p>
        </p:txBody>
      </p:sp>
      <p:sp>
        <p:nvSpPr>
          <p:cNvPr id="48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4639816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50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51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952153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52" name="내용 개체 틀 3"/>
          <p:cNvSpPr>
            <a:spLocks noGrp="1"/>
          </p:cNvSpPr>
          <p:nvPr>
            <p:ph sz="half" idx="2"/>
          </p:nvPr>
        </p:nvSpPr>
        <p:spPr>
          <a:xfrm>
            <a:off x="395536" y="1628800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53" name="내용 개체 틀 3"/>
          <p:cNvSpPr>
            <a:spLocks noGrp="1"/>
          </p:cNvSpPr>
          <p:nvPr>
            <p:ph sz="half" idx="47"/>
          </p:nvPr>
        </p:nvSpPr>
        <p:spPr>
          <a:xfrm>
            <a:off x="395536" y="3184401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54" name="내용 개체 틀 3"/>
          <p:cNvSpPr>
            <a:spLocks noGrp="1"/>
          </p:cNvSpPr>
          <p:nvPr>
            <p:ph sz="half" idx="48"/>
          </p:nvPr>
        </p:nvSpPr>
        <p:spPr>
          <a:xfrm>
            <a:off x="395536" y="4750544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55" name="내용 개체 틀 3"/>
          <p:cNvSpPr>
            <a:spLocks noGrp="1"/>
          </p:cNvSpPr>
          <p:nvPr>
            <p:ph sz="half" idx="49"/>
          </p:nvPr>
        </p:nvSpPr>
        <p:spPr>
          <a:xfrm>
            <a:off x="4605239" y="1628800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56" name="내용 개체 틀 3"/>
          <p:cNvSpPr>
            <a:spLocks noGrp="1"/>
          </p:cNvSpPr>
          <p:nvPr>
            <p:ph sz="half" idx="50"/>
          </p:nvPr>
        </p:nvSpPr>
        <p:spPr>
          <a:xfrm>
            <a:off x="4605239" y="3184401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57" name="내용 개체 틀 3"/>
          <p:cNvSpPr>
            <a:spLocks noGrp="1"/>
          </p:cNvSpPr>
          <p:nvPr>
            <p:ph sz="half" idx="51"/>
          </p:nvPr>
        </p:nvSpPr>
        <p:spPr>
          <a:xfrm>
            <a:off x="4605239" y="4750544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661644" y="1581175"/>
            <a:ext cx="3014043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#</a:t>
            </a:r>
            <a:r>
              <a:rPr lang="ko-KR" altLang="en-US"/>
              <a:t>장면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395536" y="1590923"/>
            <a:ext cx="4896544" cy="3638277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5652120" y="2780928"/>
            <a:ext cx="3023568" cy="475481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나눔고딕 </a:t>
            </a:r>
            <a:r>
              <a:rPr lang="en-US" altLang="ko-KR"/>
              <a:t>R. 10pt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724128" y="2478668"/>
            <a:ext cx="2952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5651300" y="2551186"/>
            <a:ext cx="3024387" cy="229741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비디오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5724128" y="4653136"/>
            <a:ext cx="2952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5652120" y="4936977"/>
            <a:ext cx="3023568" cy="29222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idx="15" hasCustomPrompt="1"/>
          </p:nvPr>
        </p:nvSpPr>
        <p:spPr>
          <a:xfrm>
            <a:off x="5651300" y="4707234"/>
            <a:ext cx="3024387" cy="233933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/>
        </p:nvGraphicFramePr>
        <p:xfrm>
          <a:off x="395536" y="404664"/>
          <a:ext cx="828091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48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468313" y="467147"/>
            <a:ext cx="1529680" cy="297557"/>
          </a:xfrm>
        </p:spPr>
        <p:txBody>
          <a:bodyPr>
            <a:normAutofit/>
          </a:bodyPr>
          <a:lstStyle>
            <a:lvl1pPr algn="l"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스토리보드 제목</a:t>
            </a:r>
          </a:p>
        </p:txBody>
      </p:sp>
      <p:sp>
        <p:nvSpPr>
          <p:cNvPr id="16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804248" y="510580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/>
              <a:t>Job#</a:t>
            </a:r>
          </a:p>
        </p:txBody>
      </p:sp>
      <p:sp>
        <p:nvSpPr>
          <p:cNvPr id="17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80424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10580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번호</a:t>
            </a:r>
            <a:endParaRPr lang="en-US" altLang="ko-KR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4639816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952153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 userDrawn="1"/>
        </p:nvSpPr>
        <p:spPr>
          <a:xfrm>
            <a:off x="6588224" y="164015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6588224" y="261229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6588224" y="3206754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6588224" y="4176725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6588224" y="479093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588224" y="5727034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2379297" y="164015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2379297" y="261229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2379297" y="3206754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2379297" y="4176725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2379297" y="479093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2379297" y="5727034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2" name="직선 연결선 51"/>
          <p:cNvCxnSpPr/>
          <p:nvPr userDrawn="1"/>
        </p:nvCxnSpPr>
        <p:spPr>
          <a:xfrm>
            <a:off x="2462034" y="2610818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 userDrawn="1"/>
        </p:nvCxnSpPr>
        <p:spPr>
          <a:xfrm>
            <a:off x="2462034" y="417525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 userDrawn="1"/>
        </p:nvCxnSpPr>
        <p:spPr>
          <a:xfrm>
            <a:off x="2462034" y="5725562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 userDrawn="1"/>
        </p:nvCxnSpPr>
        <p:spPr>
          <a:xfrm>
            <a:off x="2462034" y="163191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 userDrawn="1"/>
        </p:nvCxnSpPr>
        <p:spPr>
          <a:xfrm>
            <a:off x="2462034" y="319895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 userDrawn="1"/>
        </p:nvCxnSpPr>
        <p:spPr>
          <a:xfrm>
            <a:off x="2462034" y="4768961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 userDrawn="1"/>
        </p:nvCxnSpPr>
        <p:spPr>
          <a:xfrm>
            <a:off x="6696008" y="2610818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 userDrawn="1"/>
        </p:nvCxnSpPr>
        <p:spPr>
          <a:xfrm>
            <a:off x="6696008" y="417525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 userDrawn="1"/>
        </p:nvCxnSpPr>
        <p:spPr>
          <a:xfrm>
            <a:off x="6696008" y="5725562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 userDrawn="1"/>
        </p:nvCxnSpPr>
        <p:spPr>
          <a:xfrm>
            <a:off x="6696008" y="163191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 userDrawn="1"/>
        </p:nvCxnSpPr>
        <p:spPr>
          <a:xfrm>
            <a:off x="6696008" y="319895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 userDrawn="1"/>
        </p:nvCxnSpPr>
        <p:spPr>
          <a:xfrm>
            <a:off x="6696008" y="4768961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 userDrawn="1"/>
        </p:nvSpPr>
        <p:spPr>
          <a:xfrm>
            <a:off x="410034" y="1628944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 userDrawn="1"/>
        </p:nvGraphicFramePr>
        <p:xfrm>
          <a:off x="395536" y="404664"/>
          <a:ext cx="8280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410034" y="3198953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410034" y="4768961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4640390" y="1628800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4640390" y="3198953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4640390" y="4768961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652120" y="2519417"/>
            <a:ext cx="78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비디오</a:t>
            </a:r>
            <a:endParaRPr lang="en-US" altLang="ko-KR" sz="1200" b="1" spc="-2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652120" y="1749296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652120" y="4688541"/>
            <a:ext cx="78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1200" b="1" spc="-2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1844824"/>
            <a:ext cx="5184000" cy="34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/>
        </p:nvGraphicFramePr>
        <p:xfrm>
          <a:off x="395536" y="404664"/>
          <a:ext cx="8280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 userDrawn="1"/>
        </p:nvCxnSpPr>
        <p:spPr>
          <a:xfrm>
            <a:off x="5724128" y="2492896"/>
            <a:ext cx="2952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5724128" y="4653136"/>
            <a:ext cx="2952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FF364-DC00-4026-839C-B1210E5C4344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2" r:id="rId2"/>
    <p:sldLayoutId id="2147483653" r:id="rId3"/>
    <p:sldLayoutId id="2147483663" r:id="rId4"/>
    <p:sldLayoutId id="2147483661" r:id="rId5"/>
    <p:sldLayoutId id="2147483660" r:id="rId6"/>
    <p:sldLayoutId id="2147483649" r:id="rId7"/>
    <p:sldLayoutId id="2147483664" r:id="rId8"/>
    <p:sldLayoutId id="2147483655" r:id="rId9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https://www.youtube.com/embed/tZooW6PritE?feature=oembed" TargetMode="Externa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71600" y="980728"/>
            <a:ext cx="36724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B4</a:t>
            </a:r>
            <a:r>
              <a:rPr lang="ko-KR" altLang="en-US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 </a:t>
            </a:r>
            <a:r>
              <a:rPr lang="en-US" altLang="ko-KR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CA014F-D74B-A71B-FA6F-FD5C99860B0B}"/>
              </a:ext>
            </a:extLst>
          </p:cNvPr>
          <p:cNvSpPr txBox="1"/>
          <p:nvPr/>
        </p:nvSpPr>
        <p:spPr>
          <a:xfrm>
            <a:off x="2555776" y="4941168"/>
            <a:ext cx="5817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spc="-3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스파르타코딩클럽</a:t>
            </a:r>
            <a:r>
              <a:rPr lang="ko-KR" altLang="en-US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spc="-3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내일배움캠프</a:t>
            </a:r>
            <a:endParaRPr lang="en-US" altLang="ko-KR" sz="3200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r"/>
            <a:r>
              <a:rPr lang="en-US" altLang="ko-KR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r>
              <a:rPr lang="ko-KR" altLang="en-US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</a:t>
            </a:r>
            <a:r>
              <a:rPr lang="en-US" altLang="ko-KR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Spring</a:t>
            </a:r>
            <a:r>
              <a:rPr lang="ko-KR" altLang="en-US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트랙 </a:t>
            </a:r>
            <a:r>
              <a:rPr lang="en-US" altLang="ko-KR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</a:t>
            </a:r>
            <a:r>
              <a:rPr lang="ko-KR" altLang="en-US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반 </a:t>
            </a:r>
            <a:r>
              <a:rPr lang="en-US" altLang="ko-KR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조</a:t>
            </a:r>
            <a:endParaRPr lang="en-US" altLang="ko-KR" sz="3200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ransition advTm="585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9F17A-E3C6-87BE-9A3F-5D10A02DD26A}"/>
              </a:ext>
            </a:extLst>
          </p:cNvPr>
          <p:cNvSpPr txBox="1"/>
          <p:nvPr/>
        </p:nvSpPr>
        <p:spPr>
          <a:xfrm>
            <a:off x="1691680" y="2998113"/>
            <a:ext cx="61206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Who is B4</a:t>
            </a:r>
            <a:r>
              <a:rPr lang="ko-KR" altLang="en-US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</a:t>
            </a:r>
            <a:r>
              <a:rPr lang="en-US" altLang="ko-KR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r>
              <a:rPr lang="ko-KR" altLang="en-US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7857911"/>
      </p:ext>
    </p:extLst>
  </p:cSld>
  <p:clrMapOvr>
    <a:masterClrMapping/>
  </p:clrMapOvr>
  <p:transition advTm="388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35338-4295-FA4A-1538-6873C88AD693}"/>
              </a:ext>
            </a:extLst>
          </p:cNvPr>
          <p:cNvSpPr txBox="1"/>
          <p:nvPr/>
        </p:nvSpPr>
        <p:spPr>
          <a:xfrm>
            <a:off x="5768097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Who is B4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A301D-2608-BD09-8C18-9B503A220DA1}"/>
              </a:ext>
            </a:extLst>
          </p:cNvPr>
          <p:cNvSpPr txBox="1"/>
          <p:nvPr/>
        </p:nvSpPr>
        <p:spPr>
          <a:xfrm>
            <a:off x="223481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Preview</a:t>
            </a:r>
          </a:p>
        </p:txBody>
      </p:sp>
      <p:pic>
        <p:nvPicPr>
          <p:cNvPr id="4" name="온라인 미디어 3" title="WEB1 - 1.수업소개">
            <a:hlinkClick r:id="" action="ppaction://media"/>
            <a:extLst>
              <a:ext uri="{FF2B5EF4-FFF2-40B4-BE49-F238E27FC236}">
                <a16:creationId xmlns:a16="http://schemas.microsoft.com/office/drawing/2014/main" id="{B6D8633B-AA6A-DF56-2EEC-3CA307024F15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-36512" y="1268760"/>
            <a:ext cx="9176241" cy="51845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02570"/>
      </p:ext>
    </p:extLst>
  </p:cSld>
  <p:clrMapOvr>
    <a:masterClrMapping/>
  </p:clrMapOvr>
  <p:transition advTm="463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622" objId="13"/>
        <p14:pauseEvt time="4636" objId="13"/>
        <p14:stopEvt time="4636" objId="13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35338-4295-FA4A-1538-6873C88AD693}"/>
              </a:ext>
            </a:extLst>
          </p:cNvPr>
          <p:cNvSpPr txBox="1"/>
          <p:nvPr/>
        </p:nvSpPr>
        <p:spPr>
          <a:xfrm>
            <a:off x="5768097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Who is B4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030AAF-3331-64B4-9006-9F593027A051}"/>
              </a:ext>
            </a:extLst>
          </p:cNvPr>
          <p:cNvSpPr txBox="1"/>
          <p:nvPr/>
        </p:nvSpPr>
        <p:spPr>
          <a:xfrm>
            <a:off x="223481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REST API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2A642B-7D14-0BED-E8C0-2D8253DE2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81" y="2348880"/>
            <a:ext cx="8668999" cy="271533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5989B8-894C-9DF7-9E8A-179EA4B4AB1F}"/>
              </a:ext>
            </a:extLst>
          </p:cNvPr>
          <p:cNvSpPr/>
          <p:nvPr/>
        </p:nvSpPr>
        <p:spPr>
          <a:xfrm>
            <a:off x="1187624" y="2349474"/>
            <a:ext cx="792088" cy="2735709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76F794-BF9C-E24E-F99B-65C78DA17DCA}"/>
              </a:ext>
            </a:extLst>
          </p:cNvPr>
          <p:cNvSpPr/>
          <p:nvPr/>
        </p:nvSpPr>
        <p:spPr>
          <a:xfrm>
            <a:off x="1993673" y="2337797"/>
            <a:ext cx="1499148" cy="274738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E1A1E88-AEDA-52AC-7C26-7F4A5E0D12A8}"/>
              </a:ext>
            </a:extLst>
          </p:cNvPr>
          <p:cNvGrpSpPr/>
          <p:nvPr/>
        </p:nvGrpSpPr>
        <p:grpSpPr>
          <a:xfrm>
            <a:off x="899592" y="2773474"/>
            <a:ext cx="504056" cy="1364523"/>
            <a:chOff x="900533" y="1704437"/>
            <a:chExt cx="504056" cy="13681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ADBC51-82DF-76D8-8EA4-51009DE00BB1}"/>
                </a:ext>
              </a:extLst>
            </p:cNvPr>
            <p:cNvSpPr txBox="1"/>
            <p:nvPr/>
          </p:nvSpPr>
          <p:spPr>
            <a:xfrm>
              <a:off x="900533" y="170443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C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4C953A-8890-31C7-F12D-5E691C6F7FA3}"/>
                </a:ext>
              </a:extLst>
            </p:cNvPr>
            <p:cNvSpPr txBox="1"/>
            <p:nvPr/>
          </p:nvSpPr>
          <p:spPr>
            <a:xfrm>
              <a:off x="900533" y="205518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R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2A6F6E-F040-777C-AFDB-6AA570B6159B}"/>
                </a:ext>
              </a:extLst>
            </p:cNvPr>
            <p:cNvSpPr txBox="1"/>
            <p:nvPr/>
          </p:nvSpPr>
          <p:spPr>
            <a:xfrm>
              <a:off x="900533" y="242451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U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93534F-F472-6E3E-528C-34AC4C563B87}"/>
                </a:ext>
              </a:extLst>
            </p:cNvPr>
            <p:cNvSpPr txBox="1"/>
            <p:nvPr/>
          </p:nvSpPr>
          <p:spPr>
            <a:xfrm>
              <a:off x="900533" y="270325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20367561"/>
      </p:ext>
    </p:extLst>
  </p:cSld>
  <p:clrMapOvr>
    <a:masterClrMapping/>
  </p:clrMapOvr>
  <p:transition advTm="354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35338-4295-FA4A-1538-6873C88AD693}"/>
              </a:ext>
            </a:extLst>
          </p:cNvPr>
          <p:cNvSpPr txBox="1"/>
          <p:nvPr/>
        </p:nvSpPr>
        <p:spPr>
          <a:xfrm>
            <a:off x="5768097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Who is B4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782B51-287B-EE84-D2C0-37EEF434DA1A}"/>
              </a:ext>
            </a:extLst>
          </p:cNvPr>
          <p:cNvSpPr txBox="1"/>
          <p:nvPr/>
        </p:nvSpPr>
        <p:spPr>
          <a:xfrm>
            <a:off x="223481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Issue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61B4B3-4EA0-E01C-68F4-F6650C0A544F}"/>
              </a:ext>
            </a:extLst>
          </p:cNvPr>
          <p:cNvSpPr/>
          <p:nvPr/>
        </p:nvSpPr>
        <p:spPr>
          <a:xfrm>
            <a:off x="630662" y="1124744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Rest API</a:t>
            </a:r>
          </a:p>
          <a:p>
            <a:pPr algn="ctr"/>
            <a:endParaRPr lang="en-US" altLang="ko-KR" sz="3000" dirty="0"/>
          </a:p>
          <a:p>
            <a:pPr algn="ctr"/>
            <a:r>
              <a:rPr lang="ko-KR" altLang="ko-KR" sz="3000" dirty="0"/>
              <a:t>→</a:t>
            </a:r>
            <a:r>
              <a:rPr lang="en-US" altLang="ko-KR" sz="3000" dirty="0"/>
              <a:t> </a:t>
            </a:r>
            <a:r>
              <a:rPr lang="ko-KR" altLang="en-US" sz="3000" dirty="0"/>
              <a:t>추후</a:t>
            </a:r>
            <a:r>
              <a:rPr lang="en-US" altLang="ko-KR" sz="3000" dirty="0"/>
              <a:t> </a:t>
            </a:r>
            <a:r>
              <a:rPr lang="ko-KR" altLang="en-US" sz="3000" dirty="0"/>
              <a:t>공부 필요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107C2A2-3E68-DB4C-33F4-219BD88316A2}"/>
              </a:ext>
            </a:extLst>
          </p:cNvPr>
          <p:cNvSpPr/>
          <p:nvPr/>
        </p:nvSpPr>
        <p:spPr>
          <a:xfrm>
            <a:off x="4932040" y="1136242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삭제</a:t>
            </a:r>
            <a:r>
              <a:rPr lang="en-US" altLang="ko-KR" sz="3000" dirty="0"/>
              <a:t>, </a:t>
            </a:r>
            <a:r>
              <a:rPr lang="ko-KR" altLang="en-US" sz="3000" dirty="0"/>
              <a:t>수정기능</a:t>
            </a:r>
            <a:endParaRPr lang="en-US" altLang="ko-KR" sz="3000" dirty="0"/>
          </a:p>
          <a:p>
            <a:pPr algn="ctr"/>
            <a:r>
              <a:rPr lang="ko-KR" altLang="ko-KR" sz="3000" dirty="0"/>
              <a:t>→</a:t>
            </a:r>
            <a:r>
              <a:rPr lang="en-US" altLang="ko-KR" sz="3000" dirty="0"/>
              <a:t> methods ‘DELETE’, ‘PUT’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A16461-6DB2-4F67-1437-3E149F56DC58}"/>
              </a:ext>
            </a:extLst>
          </p:cNvPr>
          <p:cNvSpPr/>
          <p:nvPr/>
        </p:nvSpPr>
        <p:spPr>
          <a:xfrm>
            <a:off x="611560" y="4005064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댓글 메서드 </a:t>
            </a:r>
            <a:r>
              <a:rPr lang="en-US" altLang="ko-KR" sz="3000" dirty="0"/>
              <a:t>ajax</a:t>
            </a:r>
          </a:p>
          <a:p>
            <a:pPr algn="ctr"/>
            <a:endParaRPr lang="en-US" altLang="ko-KR" sz="3000" dirty="0"/>
          </a:p>
          <a:p>
            <a:pPr algn="ctr"/>
            <a:r>
              <a:rPr lang="ko-KR" altLang="ko-KR" sz="3000" dirty="0"/>
              <a:t>→</a:t>
            </a:r>
            <a:r>
              <a:rPr lang="en-US" altLang="ko-KR" sz="3000" dirty="0"/>
              <a:t> fetch</a:t>
            </a:r>
            <a:r>
              <a:rPr lang="ko-KR" altLang="en-US" sz="3000" dirty="0"/>
              <a:t> 사용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EBA96DB-BECA-E2ED-87A6-EFB6B72A9B92}"/>
              </a:ext>
            </a:extLst>
          </p:cNvPr>
          <p:cNvSpPr/>
          <p:nvPr/>
        </p:nvSpPr>
        <p:spPr>
          <a:xfrm>
            <a:off x="4932040" y="4005064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댓글 좋아요 기능</a:t>
            </a:r>
            <a:endParaRPr lang="en-US" altLang="ko-KR" sz="3000" dirty="0"/>
          </a:p>
          <a:p>
            <a:pPr algn="ctr"/>
            <a:endParaRPr lang="en-US" altLang="ko-KR" sz="3000" dirty="0"/>
          </a:p>
          <a:p>
            <a:pPr algn="ctr"/>
            <a:r>
              <a:rPr lang="ko-KR" altLang="ko-KR" sz="3000" dirty="0"/>
              <a:t>→</a:t>
            </a:r>
            <a:r>
              <a:rPr lang="en-US" altLang="ko-KR" sz="3000" dirty="0"/>
              <a:t> </a:t>
            </a:r>
            <a:r>
              <a:rPr lang="ko-KR" altLang="en-US" sz="3000" dirty="0"/>
              <a:t>해결 못함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3817179"/>
      </p:ext>
    </p:extLst>
  </p:cSld>
  <p:clrMapOvr>
    <a:masterClrMapping/>
  </p:clrMapOvr>
  <p:transition advTm="524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1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35338-4295-FA4A-1538-6873C88AD693}"/>
              </a:ext>
            </a:extLst>
          </p:cNvPr>
          <p:cNvSpPr txBox="1"/>
          <p:nvPr/>
        </p:nvSpPr>
        <p:spPr>
          <a:xfrm>
            <a:off x="5768097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Who is B4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782B51-287B-EE84-D2C0-37EEF434DA1A}"/>
              </a:ext>
            </a:extLst>
          </p:cNvPr>
          <p:cNvSpPr txBox="1"/>
          <p:nvPr/>
        </p:nvSpPr>
        <p:spPr>
          <a:xfrm>
            <a:off x="223481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Issue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61B4B3-4EA0-E01C-68F4-F6650C0A544F}"/>
              </a:ext>
            </a:extLst>
          </p:cNvPr>
          <p:cNvSpPr/>
          <p:nvPr/>
        </p:nvSpPr>
        <p:spPr>
          <a:xfrm>
            <a:off x="630662" y="1124744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err="1"/>
              <a:t>메인페이지</a:t>
            </a:r>
            <a:endParaRPr lang="en-US" altLang="ko-KR" sz="3200" dirty="0"/>
          </a:p>
          <a:p>
            <a:pPr algn="ctr"/>
            <a:r>
              <a:rPr lang="en-US" altLang="ko-KR" sz="3200" dirty="0"/>
              <a:t>=&gt;</a:t>
            </a:r>
            <a:r>
              <a:rPr lang="ko-KR" altLang="en-US" sz="3200" dirty="0"/>
              <a:t>개인페이지 이동</a:t>
            </a:r>
            <a:endParaRPr lang="en-US" altLang="ko-KR" sz="3200" dirty="0"/>
          </a:p>
          <a:p>
            <a:pPr algn="ctr"/>
            <a:r>
              <a:rPr lang="ko-KR" altLang="ko-KR" sz="3200" dirty="0"/>
              <a:t>→</a:t>
            </a:r>
            <a:r>
              <a:rPr lang="en-US" altLang="ko-KR" sz="3200" dirty="0"/>
              <a:t> </a:t>
            </a:r>
            <a:r>
              <a:rPr lang="ko-KR" altLang="en-US" sz="3200" dirty="0"/>
              <a:t>함수 연결 해결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107C2A2-3E68-DB4C-33F4-219BD88316A2}"/>
              </a:ext>
            </a:extLst>
          </p:cNvPr>
          <p:cNvSpPr/>
          <p:nvPr/>
        </p:nvSpPr>
        <p:spPr>
          <a:xfrm>
            <a:off x="4932040" y="1136242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개인페이지에서</a:t>
            </a:r>
            <a:endParaRPr lang="en-US" altLang="ko-KR" sz="3200" dirty="0"/>
          </a:p>
          <a:p>
            <a:pPr algn="ctr"/>
            <a:r>
              <a:rPr lang="ko-KR" altLang="en-US" sz="3200" dirty="0"/>
              <a:t>블로그 </a:t>
            </a:r>
            <a:r>
              <a:rPr lang="ko-KR" altLang="en-US" sz="3200" dirty="0" err="1"/>
              <a:t>연결시</a:t>
            </a:r>
            <a:r>
              <a:rPr lang="ko-KR" altLang="en-US" sz="3200" dirty="0"/>
              <a:t> 새 창</a:t>
            </a:r>
            <a:endParaRPr lang="en-US" altLang="ko-KR" sz="3200" dirty="0"/>
          </a:p>
          <a:p>
            <a:pPr algn="ctr"/>
            <a:r>
              <a:rPr lang="ko-KR" altLang="ko-KR" sz="3200" dirty="0"/>
              <a:t>→</a:t>
            </a:r>
            <a:r>
              <a:rPr lang="en-US" altLang="ko-KR" sz="3200" dirty="0"/>
              <a:t> target=“_blank”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A16461-6DB2-4F67-1437-3E149F56DC58}"/>
              </a:ext>
            </a:extLst>
          </p:cNvPr>
          <p:cNvSpPr/>
          <p:nvPr/>
        </p:nvSpPr>
        <p:spPr>
          <a:xfrm>
            <a:off x="611560" y="4005064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메인 페이지 </a:t>
            </a:r>
            <a:r>
              <a:rPr lang="en-US" altLang="ko-KR" sz="3200" dirty="0"/>
              <a:t>URL ‘/teams’</a:t>
            </a:r>
          </a:p>
          <a:p>
            <a:pPr algn="ctr"/>
            <a:r>
              <a:rPr lang="ko-KR" altLang="ko-KR" sz="3000" dirty="0"/>
              <a:t>→</a:t>
            </a:r>
            <a:r>
              <a:rPr lang="en-US" altLang="ko-KR" sz="3000" dirty="0"/>
              <a:t> redirect(‘/teams’)</a:t>
            </a:r>
            <a:endParaRPr lang="ko-KR" altLang="en-US" sz="3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EBA96DB-BECA-E2ED-87A6-EFB6B72A9B92}"/>
              </a:ext>
            </a:extLst>
          </p:cNvPr>
          <p:cNvSpPr/>
          <p:nvPr/>
        </p:nvSpPr>
        <p:spPr>
          <a:xfrm>
            <a:off x="4932040" y="4005064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err="1"/>
              <a:t>응원댓글</a:t>
            </a:r>
            <a:endParaRPr lang="en-US" altLang="ko-KR" sz="3200" dirty="0"/>
          </a:p>
          <a:p>
            <a:pPr algn="ctr"/>
            <a:r>
              <a:rPr lang="ko-KR" altLang="en-US" sz="3200" dirty="0"/>
              <a:t>최신순으로 보이기</a:t>
            </a:r>
            <a:endParaRPr lang="en-US" altLang="ko-KR" sz="3200" dirty="0"/>
          </a:p>
          <a:p>
            <a:pPr algn="ctr"/>
            <a:r>
              <a:rPr lang="ko-KR" altLang="ko-KR" sz="3200" dirty="0"/>
              <a:t>→</a:t>
            </a:r>
            <a:r>
              <a:rPr lang="en-US" altLang="ko-KR" sz="3200" dirty="0"/>
              <a:t> reverse</a:t>
            </a:r>
            <a:endParaRPr lang="ko-KR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8333"/>
      </p:ext>
    </p:extLst>
  </p:cSld>
  <p:clrMapOvr>
    <a:masterClrMapping/>
  </p:clrMapOvr>
  <p:transition advTm="524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1" grpId="0" animBg="1"/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35338-4295-FA4A-1538-6873C88AD693}"/>
              </a:ext>
            </a:extLst>
          </p:cNvPr>
          <p:cNvSpPr txBox="1"/>
          <p:nvPr/>
        </p:nvSpPr>
        <p:spPr>
          <a:xfrm>
            <a:off x="5768097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Who is B4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782B51-287B-EE84-D2C0-37EEF434DA1A}"/>
              </a:ext>
            </a:extLst>
          </p:cNvPr>
          <p:cNvSpPr txBox="1"/>
          <p:nvPr/>
        </p:nvSpPr>
        <p:spPr>
          <a:xfrm>
            <a:off x="223481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Issue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61B4B3-4EA0-E01C-68F4-F6650C0A544F}"/>
              </a:ext>
            </a:extLst>
          </p:cNvPr>
          <p:cNvSpPr/>
          <p:nvPr/>
        </p:nvSpPr>
        <p:spPr>
          <a:xfrm>
            <a:off x="4932040" y="2492896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err="1"/>
              <a:t>구글링</a:t>
            </a:r>
            <a:endParaRPr lang="en-US" altLang="ko-KR" sz="3200" dirty="0"/>
          </a:p>
          <a:p>
            <a:pPr algn="ctr"/>
            <a:r>
              <a:rPr lang="ko-KR" altLang="ko-KR" sz="3200" dirty="0"/>
              <a:t>→</a:t>
            </a:r>
            <a:r>
              <a:rPr lang="en-US" altLang="ko-KR" sz="3200" dirty="0"/>
              <a:t> </a:t>
            </a:r>
            <a:r>
              <a:rPr lang="ko-KR" altLang="en-US" sz="3200" dirty="0"/>
              <a:t>찾기 및 활용의</a:t>
            </a:r>
            <a:endParaRPr lang="en-US" altLang="ko-KR" sz="3200" dirty="0"/>
          </a:p>
          <a:p>
            <a:pPr algn="ctr"/>
            <a:r>
              <a:rPr lang="ko-KR" altLang="en-US" sz="3200" dirty="0"/>
              <a:t>어려움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107C2A2-3E68-DB4C-33F4-219BD88316A2}"/>
              </a:ext>
            </a:extLst>
          </p:cNvPr>
          <p:cNvSpPr/>
          <p:nvPr/>
        </p:nvSpPr>
        <p:spPr>
          <a:xfrm>
            <a:off x="611560" y="2492896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소스 취합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ko-KR" altLang="ko-KR" sz="3200" dirty="0"/>
              <a:t>→</a:t>
            </a:r>
            <a:r>
              <a:rPr lang="en-US" altLang="ko-KR" sz="3200" dirty="0"/>
              <a:t> Git </a:t>
            </a:r>
            <a:r>
              <a:rPr lang="ko-KR" altLang="en-US" sz="3200" dirty="0"/>
              <a:t>공부 필요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1387320"/>
      </p:ext>
    </p:extLst>
  </p:cSld>
  <p:clrMapOvr>
    <a:masterClrMapping/>
  </p:clrMapOvr>
  <p:transition advTm="524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35338-4295-FA4A-1538-6873C88AD693}"/>
              </a:ext>
            </a:extLst>
          </p:cNvPr>
          <p:cNvSpPr txBox="1"/>
          <p:nvPr/>
        </p:nvSpPr>
        <p:spPr>
          <a:xfrm>
            <a:off x="5768097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Who is B4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782B51-287B-EE84-D2C0-37EEF434DA1A}"/>
              </a:ext>
            </a:extLst>
          </p:cNvPr>
          <p:cNvSpPr txBox="1"/>
          <p:nvPr/>
        </p:nvSpPr>
        <p:spPr>
          <a:xfrm>
            <a:off x="223481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Thoughts</a:t>
            </a:r>
          </a:p>
        </p:txBody>
      </p:sp>
      <p:pic>
        <p:nvPicPr>
          <p:cNvPr id="3" name="그림 2" descr="픽셀, 스크린샷이(가) 표시된 사진&#10;&#10;자동 생성된 설명">
            <a:extLst>
              <a:ext uri="{FF2B5EF4-FFF2-40B4-BE49-F238E27FC236}">
                <a16:creationId xmlns:a16="http://schemas.microsoft.com/office/drawing/2014/main" id="{8892C05A-4150-6D3C-2457-A4122BADA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133558"/>
            <a:ext cx="1495837" cy="2175762"/>
          </a:xfrm>
          <a:prstGeom prst="rect">
            <a:avLst/>
          </a:prstGeom>
        </p:spPr>
      </p:pic>
      <p:pic>
        <p:nvPicPr>
          <p:cNvPr id="5" name="그림 4" descr="픽셀, 패턴, 예술, 스크린샷이(가) 표시된 사진&#10;&#10;자동 생성된 설명">
            <a:extLst>
              <a:ext uri="{FF2B5EF4-FFF2-40B4-BE49-F238E27FC236}">
                <a16:creationId xmlns:a16="http://schemas.microsoft.com/office/drawing/2014/main" id="{01EB7B4A-4E41-1747-C0A8-AB484E42E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129549"/>
            <a:ext cx="1495837" cy="2175762"/>
          </a:xfrm>
          <a:prstGeom prst="rect">
            <a:avLst/>
          </a:prstGeom>
        </p:spPr>
      </p:pic>
      <p:pic>
        <p:nvPicPr>
          <p:cNvPr id="8" name="그림 7" descr="픽셀이(가) 표시된 사진&#10;&#10;자동 생성된 설명">
            <a:extLst>
              <a:ext uri="{FF2B5EF4-FFF2-40B4-BE49-F238E27FC236}">
                <a16:creationId xmlns:a16="http://schemas.microsoft.com/office/drawing/2014/main" id="{1C7E99B4-6D44-36AB-1968-D8956679D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129549"/>
            <a:ext cx="1495837" cy="2175762"/>
          </a:xfrm>
          <a:prstGeom prst="rect">
            <a:avLst/>
          </a:prstGeom>
        </p:spPr>
      </p:pic>
      <p:pic>
        <p:nvPicPr>
          <p:cNvPr id="10" name="그림 9" descr="픽셀이(가) 표시된 사진&#10;&#10;자동 생성된 설명">
            <a:extLst>
              <a:ext uri="{FF2B5EF4-FFF2-40B4-BE49-F238E27FC236}">
                <a16:creationId xmlns:a16="http://schemas.microsoft.com/office/drawing/2014/main" id="{E0B2AD5A-A256-7E28-309E-4D20151780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29549"/>
            <a:ext cx="1495837" cy="2175762"/>
          </a:xfrm>
          <a:prstGeom prst="rect">
            <a:avLst/>
          </a:prstGeom>
        </p:spPr>
      </p:pic>
      <p:pic>
        <p:nvPicPr>
          <p:cNvPr id="12" name="그림 11" descr="픽셀, 스크린샷이(가) 표시된 사진&#10;&#10;자동 생성된 설명">
            <a:extLst>
              <a:ext uri="{FF2B5EF4-FFF2-40B4-BE49-F238E27FC236}">
                <a16:creationId xmlns:a16="http://schemas.microsoft.com/office/drawing/2014/main" id="{5A406AE6-35D3-098E-2467-FFFAF7452A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129549"/>
            <a:ext cx="1495837" cy="2175762"/>
          </a:xfrm>
          <a:prstGeom prst="rect">
            <a:avLst/>
          </a:prstGeom>
        </p:spPr>
      </p:pic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E7D872B3-B71F-B6D9-BF6E-E3C029712606}"/>
              </a:ext>
            </a:extLst>
          </p:cNvPr>
          <p:cNvSpPr/>
          <p:nvPr/>
        </p:nvSpPr>
        <p:spPr>
          <a:xfrm>
            <a:off x="719572" y="1062862"/>
            <a:ext cx="7704856" cy="2376264"/>
          </a:xfrm>
          <a:prstGeom prst="wedgeRoundRectCallout">
            <a:avLst>
              <a:gd name="adj1" fmla="val 41510"/>
              <a:gd name="adj2" fmla="val 6737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0" dirty="0"/>
              <a:t>소감과 각오</a:t>
            </a:r>
          </a:p>
        </p:txBody>
      </p:sp>
    </p:spTree>
    <p:extLst>
      <p:ext uri="{BB962C8B-B14F-4D97-AF65-F5344CB8AC3E}">
        <p14:creationId xmlns:p14="http://schemas.microsoft.com/office/powerpoint/2010/main" val="3853189647"/>
      </p:ext>
    </p:extLst>
  </p:cSld>
  <p:clrMapOvr>
    <a:masterClrMapping/>
  </p:clrMapOvr>
  <p:transition advTm="72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9F17A-E3C6-87BE-9A3F-5D10A02DD26A}"/>
              </a:ext>
            </a:extLst>
          </p:cNvPr>
          <p:cNvSpPr txBox="1"/>
          <p:nvPr/>
        </p:nvSpPr>
        <p:spPr>
          <a:xfrm>
            <a:off x="2987824" y="2998113"/>
            <a:ext cx="34563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감사합니다</a:t>
            </a:r>
            <a:r>
              <a:rPr lang="en-US" altLang="ko-KR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9783678"/>
      </p:ext>
    </p:extLst>
  </p:cSld>
  <p:clrMapOvr>
    <a:masterClrMapping/>
  </p:clrMapOvr>
  <p:transition advTm="662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|0.6|0.7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6|0.6|0.5|0.5|0.6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6|0.6|0.5|0.5|0.6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6|0.6|0.5|0.5|0.6|0.5"/>
</p:tagLst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F6F6F"/>
      </a:hlink>
      <a:folHlink>
        <a:srgbClr val="373737"/>
      </a:folHlink>
    </a:clrScheme>
    <a:fontScheme name="스토리보드">
      <a:majorFont>
        <a:latin typeface="나눔고딕 ExtraBold"/>
        <a:ea typeface="나눔고딕 ExtraBold"/>
        <a:cs typeface=""/>
      </a:majorFont>
      <a:minorFont>
        <a:latin typeface="나눔고딕 ExtraBold"/>
        <a:ea typeface="나눔고딕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d01_밝은나눔</Template>
  <TotalTime>2650</TotalTime>
  <Words>772</Words>
  <Application>Microsoft Office PowerPoint</Application>
  <PresentationFormat>화면 슬라이드 쇼(4:3)</PresentationFormat>
  <Paragraphs>142</Paragraphs>
  <Slides>9</Slides>
  <Notes>9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나눔고딕</vt:lpstr>
      <vt:lpstr>나눔고딕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조 해나</cp:lastModifiedBy>
  <cp:revision>31</cp:revision>
  <dcterms:created xsi:type="dcterms:W3CDTF">2011-08-25T22:54:50Z</dcterms:created>
  <dcterms:modified xsi:type="dcterms:W3CDTF">2023-05-18T06:08:34Z</dcterms:modified>
</cp:coreProperties>
</file>