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9D6516-65E0-4B8C-A58E-1172C01D668A}">
  <a:tblStyle styleId="{919D6516-65E0-4B8C-A58E-1172C01D66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3784abfa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3784abfa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3784abfa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3784abfa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784abfa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784abfa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784abfa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3784abfa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3784abfa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3784abfa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784abfa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784abfa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3784abfa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3784abfa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pu85.npu.edu/~henry/npu/classes/algorithm/graph_alg/slide/maze.html" TargetMode="External"/><Relationship Id="rId4" Type="http://schemas.openxmlformats.org/officeDocument/2006/relationships/hyperlink" Target="https://npu85.npu.edu/~henry/npu/classes/algorithm/tutorialpoints_daa/slide/shortest_paths.html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92575" y="823625"/>
            <a:ext cx="3981300" cy="21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Dijkstra’s Algorithm to find the shortest path of the maze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 Wan ( student# 9219)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450"/>
            <a:ext cx="2556850" cy="34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825" y="152400"/>
            <a:ext cx="2317774" cy="20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Introduction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Maze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Maze Tree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Shortest path solution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Conclusion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References</a:t>
            </a:r>
            <a:endParaRPr sz="26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950" y="72225"/>
            <a:ext cx="3615050" cy="492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47225"/>
            <a:ext cx="8520600" cy="3482700"/>
          </a:xfrm>
          <a:prstGeom prst="rect">
            <a:avLst/>
          </a:prstGeom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C27BA0"/>
                </a:solidFill>
              </a:rPr>
              <a:t>Dijkstra’s algorithm</a:t>
            </a:r>
            <a:r>
              <a:rPr b="1" lang="en" sz="2500"/>
              <a:t> </a:t>
            </a:r>
            <a:r>
              <a:rPr lang="en" sz="2500"/>
              <a:t>solves the single-source </a:t>
            </a:r>
            <a:r>
              <a:rPr lang="en" sz="2500">
                <a:solidFill>
                  <a:srgbClr val="8E7CC3"/>
                </a:solidFill>
              </a:rPr>
              <a:t>shortest-paths problem</a:t>
            </a:r>
            <a:r>
              <a:rPr lang="en" sz="2500"/>
              <a:t> on a </a:t>
            </a:r>
            <a:r>
              <a:rPr lang="en" sz="2500"/>
              <a:t>directed</a:t>
            </a:r>
            <a:r>
              <a:rPr lang="en" sz="2500"/>
              <a:t> weighted graph, where all the edges are non-negative for each edge. </a:t>
            </a:r>
            <a:endParaRPr sz="25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725" y="2802425"/>
            <a:ext cx="1704574" cy="1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2274050" cy="20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E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21F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E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E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675375" y="18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{919D6516-65E0-4B8C-A58E-1172C01D668A}</a:tableStyleId>
              </a:tblPr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</a:tblGrid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21FF06"/>
                          </a:solidFill>
                        </a:rPr>
                        <a:t>S</a:t>
                      </a:r>
                      <a:endParaRPr sz="750">
                        <a:solidFill>
                          <a:srgbClr val="21FF06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21FF06"/>
                          </a:solidFill>
                        </a:rPr>
                        <a:t>E</a:t>
                      </a:r>
                      <a:endParaRPr sz="750">
                        <a:solidFill>
                          <a:srgbClr val="21FF06"/>
                        </a:solidFill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3577725" y="120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175" y="606700"/>
            <a:ext cx="4438776" cy="41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Tree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682475" y="81925"/>
            <a:ext cx="6461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A 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21F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200">
              <a:solidFill>
                <a:srgbClr val="21F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|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|     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|   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B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200">
              <a:solidFill>
                <a:srgbClr val="FB02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/         \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2    /             \    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C   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D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200">
              <a:solidFill>
                <a:srgbClr val="FB02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   /     /    \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1     /     / 3     \  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E  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F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G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200">
              <a:solidFill>
                <a:srgbClr val="FB02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/   \          5  /    \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5  /       \  5      /        \   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/           \    J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\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/               \         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K 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H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I 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/  \</a:t>
            </a:r>
            <a:endParaRPr sz="1200">
              <a:solidFill>
                <a:srgbClr val="FB02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                       /     \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                 1   /        \  8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                     /           \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                L  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    M   </a:t>
            </a:r>
            <a:r>
              <a:rPr lang="en" sz="1200">
                <a:solidFill>
                  <a:srgbClr val="FB020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200">
                <a:solidFill>
                  <a:srgbClr val="21FF06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>
              <a:solidFill>
                <a:srgbClr val="21F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00" y="1714500"/>
            <a:ext cx="2377675" cy="32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32875"/>
            <a:ext cx="2377675" cy="23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solution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311850" y="10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{919D6516-65E0-4B8C-A58E-1172C01D668A}</a:tableStyleId>
              </a:tblPr>
              <a:tblGrid>
                <a:gridCol w="1067525"/>
                <a:gridCol w="672150"/>
                <a:gridCol w="691925"/>
                <a:gridCol w="672150"/>
                <a:gridCol w="672150"/>
                <a:gridCol w="691925"/>
                <a:gridCol w="672150"/>
                <a:gridCol w="672150"/>
                <a:gridCol w="691925"/>
                <a:gridCol w="672150"/>
                <a:gridCol w="672150"/>
                <a:gridCol w="672150"/>
              </a:tblGrid>
              <a:tr h="2233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Vertex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(accumulated path)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 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C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 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 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 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 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K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Next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Step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End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at</a:t>
                      </a:r>
                      <a:endParaRPr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C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D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F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J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K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4"/>
                    </a:solidFill>
                  </a:tcPr>
                </a:tc>
              </a:tr>
              <a:tr h="2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i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311700" y="4645250"/>
            <a:ext cx="23295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I: Initial  i: infinite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7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shortest path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which is the minimum distance of the maze is 3+2+2+3+8 = </a:t>
            </a:r>
            <a:r>
              <a:rPr b="1" lang="en" sz="1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And the path is: </a:t>
            </a:r>
            <a:r>
              <a:rPr b="1" lang="en" sz="17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lang="en" sz="17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lang="en" sz="17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lang="en" sz="17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lang="en" sz="17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lang="en" sz="17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7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450" y="2267950"/>
            <a:ext cx="4292201" cy="271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75" y="2499075"/>
            <a:ext cx="2586200" cy="24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Maze</a:t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Shortest Path</a:t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550" y="1314550"/>
            <a:ext cx="5896451" cy="3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25" y="2000425"/>
            <a:ext cx="2744650" cy="30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