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8" r:id="rId6"/>
    <p:sldId id="314" r:id="rId7"/>
    <p:sldId id="309" r:id="rId8"/>
    <p:sldId id="295" r:id="rId9"/>
    <p:sldId id="319" r:id="rId10"/>
    <p:sldId id="316" r:id="rId11"/>
    <p:sldId id="318" r:id="rId12"/>
    <p:sldId id="320" r:id="rId13"/>
    <p:sldId id="321" r:id="rId14"/>
    <p:sldId id="322" r:id="rId15"/>
    <p:sldId id="324" r:id="rId16"/>
    <p:sldId id="325" r:id="rId17"/>
    <p:sldId id="326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05/08/2022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05/08/2022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5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9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7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82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9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48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8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50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6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40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286000"/>
          </a:xfrm>
        </p:spPr>
        <p:txBody>
          <a:bodyPr rtlCol="0"/>
          <a:lstStyle/>
          <a:p>
            <a:pPr algn="ctr"/>
            <a:r>
              <a:rPr lang="pt-BR" sz="20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GSI050 – Inteligência </a:t>
            </a:r>
            <a:r>
              <a:rPr lang="pt-BR" sz="18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Artificial</a:t>
            </a:r>
            <a:b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Profa.: Marcia Aparecida Fernandes</a:t>
            </a:r>
            <a:b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1397" y="5194539"/>
            <a:ext cx="6096000" cy="954335"/>
          </a:xfrm>
        </p:spPr>
        <p:txBody>
          <a:bodyPr rtlCol="0" anchor="t"/>
          <a:lstStyle/>
          <a:p>
            <a:pPr algn="l"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Dhiogo Pereira Santos – 12021BSI262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Ellen Christina Amaral Santana - 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12011BSI208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12EE53-B74D-4ECE-1BB7-1F5457EB9E16}"/>
              </a:ext>
            </a:extLst>
          </p:cNvPr>
          <p:cNvSpPr txBox="1"/>
          <p:nvPr/>
        </p:nvSpPr>
        <p:spPr>
          <a:xfrm>
            <a:off x="0" y="31981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Bernard MT Condensed" panose="02050806060905020404" pitchFamily="18" charset="0"/>
              </a:rPr>
              <a:t>Aplicação de Algoritmos de Aprendizagem</a:t>
            </a:r>
            <a:endParaRPr lang="pt-BR" b="1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>
                <a:latin typeface="+mn-lt"/>
              </a:rPr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74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86917"/>
            <a:ext cx="8817429" cy="5734557"/>
          </a:xfrm>
        </p:spPr>
        <p:txBody>
          <a:bodyPr rtlCol="0">
            <a:normAutofit/>
          </a:bodyPr>
          <a:lstStyle/>
          <a:p>
            <a:pPr lvl="1" indent="0">
              <a:buNone/>
            </a:pPr>
            <a:endParaRPr lang="pt-BR" dirty="0"/>
          </a:p>
          <a:p>
            <a:pPr lvl="1" indent="0">
              <a:buNone/>
            </a:pPr>
            <a:r>
              <a:rPr lang="pt-BR" sz="1900" dirty="0"/>
              <a:t>Em nossos testes usando o algoritmo J48, aumentado o valor do parâmetro </a:t>
            </a:r>
            <a:r>
              <a:rPr lang="pt-BR" sz="1900" dirty="0" err="1"/>
              <a:t>cross-validation</a:t>
            </a:r>
            <a:r>
              <a:rPr lang="pt-BR" sz="1900" dirty="0"/>
              <a:t> e definindo o </a:t>
            </a:r>
            <a:r>
              <a:rPr lang="pt-BR" sz="1900" dirty="0" err="1"/>
              <a:t>reducedErrorPruning</a:t>
            </a:r>
            <a:r>
              <a:rPr lang="pt-BR" sz="1900" dirty="0"/>
              <a:t> como falso obtivemos uma melhor acurácia.</a:t>
            </a:r>
          </a:p>
          <a:p>
            <a:pPr lvl="1" indent="0">
              <a:buNone/>
            </a:pPr>
            <a:endParaRPr lang="pt-BR" sz="1900" dirty="0"/>
          </a:p>
          <a:p>
            <a:pPr lvl="1" indent="0">
              <a:buNone/>
            </a:pPr>
            <a:r>
              <a:rPr lang="pt-BR" sz="1900" dirty="0"/>
              <a:t>Quanto aos testes feitos com o algoritmo de RNA (MLP), utilizando uma menor taxa de aprendizagem, maior </a:t>
            </a:r>
            <a:r>
              <a:rPr lang="pt-BR" sz="1900" dirty="0" err="1"/>
              <a:t>cross-validation</a:t>
            </a:r>
            <a:r>
              <a:rPr lang="pt-BR" sz="1900" dirty="0"/>
              <a:t>, menor momentum e um menor número de camadas ocultas, tendo cada uma muitos neurônios obtivemos a melhor acurácia.</a:t>
            </a:r>
          </a:p>
          <a:p>
            <a:pPr lvl="1" indent="0">
              <a:buNone/>
            </a:pPr>
            <a:endParaRPr lang="pt-BR" sz="1900" dirty="0"/>
          </a:p>
          <a:p>
            <a:pPr lvl="1" indent="0">
              <a:buNone/>
            </a:pPr>
            <a:r>
              <a:rPr lang="pt-BR" sz="1900" dirty="0"/>
              <a:t>Por fim, utilizando o </a:t>
            </a:r>
            <a:r>
              <a:rPr lang="pt-BR" sz="1900" dirty="0" err="1"/>
              <a:t>Dataset</a:t>
            </a:r>
            <a:r>
              <a:rPr lang="pt-BR" sz="1900" dirty="0"/>
              <a:t> escolhido, o melhor algoritmo para treinamento de máquina dentre os dois testados foi o de RNA (MLP). </a:t>
            </a:r>
          </a:p>
        </p:txBody>
      </p:sp>
      <p:pic>
        <p:nvPicPr>
          <p:cNvPr id="8" name="Espaço Reservado para Imagem 7" descr="montanhas no céu noturno imediatamente antes da alvorada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9007568" y="2402639"/>
            <a:ext cx="3071656" cy="3071662"/>
          </a:xfr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Algoritmos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400307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>
                <a:latin typeface="+mn-lt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49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4354"/>
            <a:ext cx="8817429" cy="2905254"/>
          </a:xfrm>
        </p:spPr>
        <p:txBody>
          <a:bodyPr rtlCol="0">
            <a:normAutofit/>
          </a:bodyPr>
          <a:lstStyle/>
          <a:p>
            <a:pPr lvl="1" indent="0">
              <a:buNone/>
            </a:pPr>
            <a:endParaRPr lang="pt-BR" dirty="0"/>
          </a:p>
          <a:p>
            <a:pPr lvl="1" indent="0">
              <a:buNone/>
            </a:pPr>
            <a:br>
              <a:rPr lang="pt-BR" sz="1900" dirty="0"/>
            </a:br>
            <a:br>
              <a:rPr lang="pt-BR" sz="1900" dirty="0"/>
            </a:br>
            <a:r>
              <a:rPr lang="pt-BR" sz="1900" dirty="0"/>
              <a:t>https://www.kaggle.com/datasets/rashikrahmanpritom/heart-attack-analysis-prediction-dataset</a:t>
            </a:r>
          </a:p>
        </p:txBody>
      </p:sp>
      <p:pic>
        <p:nvPicPr>
          <p:cNvPr id="8" name="Espaço Reservado para Imagem 7" descr="montanhas no céu noturno imediatamente antes da alvorada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9007568" y="2402639"/>
            <a:ext cx="3071656" cy="3071662"/>
          </a:xfr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Algoritmos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30874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>
                <a:latin typeface="+mn-lt"/>
              </a:rPr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9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54"/>
            <a:ext cx="7714177" cy="960278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Atributos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64633"/>
            <a:ext cx="8817429" cy="4956842"/>
          </a:xfrm>
        </p:spPr>
        <p:txBody>
          <a:bodyPr rtlCol="0">
            <a:normAutofit fontScale="92500" lnSpcReduction="10000"/>
          </a:bodyPr>
          <a:lstStyle/>
          <a:p>
            <a:r>
              <a:rPr lang="pt-BR" b="1" dirty="0"/>
              <a:t>Quantidade de atributos: 14</a:t>
            </a:r>
          </a:p>
          <a:p>
            <a:r>
              <a:rPr lang="pt-BR" b="1" dirty="0"/>
              <a:t>Quantidade de instâncias: 303</a:t>
            </a:r>
          </a:p>
          <a:p>
            <a:r>
              <a:rPr lang="pt-BR" b="1" dirty="0" err="1"/>
              <a:t>Dataset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b="1" i="0" dirty="0">
                <a:solidFill>
                  <a:srgbClr val="202124"/>
                </a:solidFill>
                <a:effectLst/>
                <a:latin typeface="Inter"/>
              </a:rPr>
              <a:t>Heart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Inter"/>
              </a:rPr>
              <a:t>Attack</a:t>
            </a:r>
            <a:r>
              <a:rPr lang="pt-BR" b="1" i="0" dirty="0">
                <a:solidFill>
                  <a:srgbClr val="202124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Inter"/>
              </a:rPr>
              <a:t>Analysis</a:t>
            </a:r>
            <a:r>
              <a:rPr lang="pt-BR" b="1" i="0" dirty="0">
                <a:solidFill>
                  <a:srgbClr val="202124"/>
                </a:solidFill>
                <a:effectLst/>
                <a:latin typeface="Inter"/>
              </a:rPr>
              <a:t> &amp;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Inter"/>
              </a:rPr>
              <a:t>Prediction</a:t>
            </a:r>
            <a:endParaRPr lang="pt-BR" dirty="0"/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00" dirty="0"/>
              <a:t>Age (idade da pessoa)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00" dirty="0"/>
              <a:t>Sex (sexo do paciente)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00" dirty="0" err="1"/>
              <a:t>trtbps</a:t>
            </a:r>
            <a:r>
              <a:rPr lang="pt-BR" sz="2100" dirty="0"/>
              <a:t> (pressão arterial em repouso)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00" dirty="0" err="1"/>
              <a:t>chol</a:t>
            </a:r>
            <a:r>
              <a:rPr lang="pt-BR" sz="2100" dirty="0"/>
              <a:t> (colesterol)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00" dirty="0" err="1"/>
              <a:t>fbs</a:t>
            </a:r>
            <a:r>
              <a:rPr lang="pt-BR" sz="2100" dirty="0"/>
              <a:t> (açúcar no sangue em jejum &gt; 120 [1 = verdadeiro, 0 = falso])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00" dirty="0" err="1"/>
              <a:t>rest_ecg</a:t>
            </a:r>
            <a:r>
              <a:rPr lang="pt-BR" sz="2100" dirty="0"/>
              <a:t>: (eletrocardiograma em repouso)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2100" dirty="0"/>
              <a:t>Valor 0 = normal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2100" dirty="0"/>
              <a:t>Valor 1 = com anormalidade de onda ST-T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2100" dirty="0"/>
              <a:t>Valor 2 = hipertrofia ventricular esquerda provável ou definitiva</a:t>
            </a:r>
          </a:p>
          <a:p>
            <a:pPr lvl="1" indent="0">
              <a:buNone/>
            </a:pPr>
            <a:endParaRPr lang="pt-BR" dirty="0"/>
          </a:p>
          <a:p>
            <a:pPr lvl="1" indent="0">
              <a:buNone/>
            </a:pPr>
            <a:endParaRPr lang="pt-BR" dirty="0"/>
          </a:p>
        </p:txBody>
      </p:sp>
      <p:pic>
        <p:nvPicPr>
          <p:cNvPr id="8" name="Espaço Reservado para Imagem 7" descr="montanhas no céu noturno imediatamente antes da alvorada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9007568" y="2402639"/>
            <a:ext cx="3071656" cy="3071662"/>
          </a:xfr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Algoritmos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86917"/>
            <a:ext cx="8817429" cy="5734557"/>
          </a:xfrm>
        </p:spPr>
        <p:txBody>
          <a:bodyPr rtlCol="0">
            <a:normAutofit fontScale="25000" lnSpcReduction="20000"/>
          </a:bodyPr>
          <a:lstStyle/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6800" dirty="0" err="1"/>
              <a:t>exang</a:t>
            </a:r>
            <a:r>
              <a:rPr lang="pt-BR" sz="6800" dirty="0"/>
              <a:t> (angina induzida pelo exercício)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6800" dirty="0" err="1"/>
              <a:t>ca</a:t>
            </a:r>
            <a:r>
              <a:rPr lang="pt-BR" sz="6800" dirty="0"/>
              <a:t> (número de veias principais [0 - 3])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6800" dirty="0" err="1"/>
              <a:t>old_peak</a:t>
            </a:r>
            <a:r>
              <a:rPr lang="pt-BR" sz="6800" dirty="0"/>
              <a:t> (pico anterior)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6800" dirty="0" err="1"/>
              <a:t>slope</a:t>
            </a:r>
            <a:r>
              <a:rPr lang="pt-BR" sz="6800" dirty="0"/>
              <a:t> (declive)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6800" dirty="0" err="1"/>
              <a:t>thal</a:t>
            </a:r>
            <a:r>
              <a:rPr lang="pt-BR" sz="6800" dirty="0"/>
              <a:t> rate (doença no sangue chamada Talassemia)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6800" dirty="0"/>
              <a:t>Valor 0: não apresenta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6800" dirty="0"/>
              <a:t>Valor 1: defeito fixo (não há fluxo de sangue em alguma parte do coração)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6800" dirty="0"/>
              <a:t>Valor 2: fluxo sanguíneo normal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6800" dirty="0"/>
              <a:t>Valor 3: defeito reversível (observa-se um fluxo de sangue, mas não é normal) 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6800" dirty="0" err="1"/>
              <a:t>talach</a:t>
            </a:r>
            <a:r>
              <a:rPr lang="pt-BR" sz="6800" dirty="0"/>
              <a:t>: (frequência cardíaca máxima atingida)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6800" dirty="0"/>
              <a:t>target: ( 0 = pouca chance ou 1 = muita chance)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6800" dirty="0" err="1"/>
              <a:t>cp</a:t>
            </a:r>
            <a:r>
              <a:rPr lang="pt-BR" sz="6800" dirty="0"/>
              <a:t> (tipo de dor no peito)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6800" dirty="0"/>
              <a:t>Valor 1: típica angina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6800" dirty="0"/>
              <a:t>Valor 2: atípica angina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6800" dirty="0"/>
              <a:t>Valor 3: sem dor de angina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</a:pPr>
            <a:r>
              <a:rPr lang="pt-BR" sz="6800" dirty="0"/>
              <a:t>Valor 4: assintomático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pt-BR" dirty="0"/>
          </a:p>
          <a:p>
            <a:pPr lvl="1" indent="0">
              <a:buNone/>
            </a:pPr>
            <a:endParaRPr lang="pt-BR" dirty="0"/>
          </a:p>
          <a:p>
            <a:pPr lvl="1" indent="0">
              <a:buNone/>
            </a:pPr>
            <a:endParaRPr lang="pt-BR" dirty="0"/>
          </a:p>
        </p:txBody>
      </p:sp>
      <p:pic>
        <p:nvPicPr>
          <p:cNvPr id="8" name="Espaço Reservado para Imagem 7" descr="montanhas no céu noturno imediatamente antes da alvorada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9007568" y="2402639"/>
            <a:ext cx="3071656" cy="3071662"/>
          </a:xfr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Algoritmos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314693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>
                <a:latin typeface="+mn-lt"/>
              </a:rPr>
              <a:t>RESULTADOS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b="1" i="0" dirty="0">
                <a:effectLst/>
                <a:latin typeface="Inter"/>
              </a:rPr>
              <a:t>Heart </a:t>
            </a:r>
            <a:r>
              <a:rPr lang="pt-BR" b="1" i="0" dirty="0" err="1">
                <a:effectLst/>
                <a:latin typeface="Inter"/>
              </a:rPr>
              <a:t>Attack</a:t>
            </a:r>
            <a:r>
              <a:rPr lang="pt-BR" b="1" i="0" dirty="0">
                <a:effectLst/>
                <a:latin typeface="Inter"/>
              </a:rPr>
              <a:t> </a:t>
            </a:r>
            <a:r>
              <a:rPr lang="pt-BR" b="1" i="0" dirty="0" err="1">
                <a:effectLst/>
                <a:latin typeface="Inter"/>
              </a:rPr>
              <a:t>Analysis</a:t>
            </a:r>
            <a:r>
              <a:rPr lang="pt-BR" b="1" i="0" dirty="0">
                <a:effectLst/>
                <a:latin typeface="Inter"/>
              </a:rPr>
              <a:t> &amp; </a:t>
            </a:r>
            <a:r>
              <a:rPr lang="pt-BR" b="1" i="0" dirty="0" err="1">
                <a:effectLst/>
                <a:latin typeface="Inter"/>
              </a:rPr>
              <a:t>Prediction</a:t>
            </a:r>
            <a:br>
              <a:rPr lang="pt-BR" dirty="0"/>
            </a:br>
            <a:r>
              <a:rPr lang="pt-BR" dirty="0"/>
              <a:t>Algoritmo: Árvore de decisão (J48)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7706"/>
          </a:xfrm>
        </p:spPr>
        <p:txBody>
          <a:bodyPr rtlCol="0">
            <a:normAutofit/>
          </a:bodyPr>
          <a:lstStyle/>
          <a:p>
            <a:pPr rtl="0"/>
            <a:r>
              <a:rPr lang="pt-BR" sz="3500" dirty="0"/>
              <a:t>5 melhores resultados dos 7 testes: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023856"/>
              </p:ext>
            </p:extLst>
          </p:nvPr>
        </p:nvGraphicFramePr>
        <p:xfrm>
          <a:off x="970385" y="727788"/>
          <a:ext cx="10963467" cy="6059762"/>
        </p:xfrm>
        <a:graphic>
          <a:graphicData uri="http://schemas.openxmlformats.org/drawingml/2006/table">
            <a:tbl>
              <a:tblPr firstRow="1">
                <a:tableStyleId>{2A488322-F2BA-4B5B-9748-0D474271808F}</a:tableStyleId>
              </a:tblPr>
              <a:tblGrid>
                <a:gridCol w="774439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346222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141095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1115249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1326468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  <a:gridCol w="1267327">
                  <a:extLst>
                    <a:ext uri="{9D8B030D-6E8A-4147-A177-3AD203B41FA5}">
                      <a16:colId xmlns:a16="http://schemas.microsoft.com/office/drawing/2014/main" val="3212696676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1204004389"/>
                    </a:ext>
                  </a:extLst>
                </a:gridCol>
                <a:gridCol w="969982">
                  <a:extLst>
                    <a:ext uri="{9D8B030D-6E8A-4147-A177-3AD203B41FA5}">
                      <a16:colId xmlns:a16="http://schemas.microsoft.com/office/drawing/2014/main" val="1009539250"/>
                    </a:ext>
                  </a:extLst>
                </a:gridCol>
                <a:gridCol w="1000187">
                  <a:extLst>
                    <a:ext uri="{9D8B030D-6E8A-4147-A177-3AD203B41FA5}">
                      <a16:colId xmlns:a16="http://schemas.microsoft.com/office/drawing/2014/main" val="970450949"/>
                    </a:ext>
                  </a:extLst>
                </a:gridCol>
                <a:gridCol w="612042">
                  <a:extLst>
                    <a:ext uri="{9D8B030D-6E8A-4147-A177-3AD203B41FA5}">
                      <a16:colId xmlns:a16="http://schemas.microsoft.com/office/drawing/2014/main" val="2873646907"/>
                    </a:ext>
                  </a:extLst>
                </a:gridCol>
              </a:tblGrid>
              <a:tr h="1032579">
                <a:tc>
                  <a:txBody>
                    <a:bodyPr/>
                    <a:lstStyle/>
                    <a:p>
                      <a:pPr rtl="0"/>
                      <a:endParaRPr lang="pt-BR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Fator de Confiança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Mínimo de instâncias por folha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Número de folhas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Cross </a:t>
                      </a:r>
                      <a:r>
                        <a:rPr lang="pt-BR" noProof="0" dirty="0" err="1">
                          <a:solidFill>
                            <a:schemeClr val="bg1"/>
                          </a:solidFill>
                        </a:rPr>
                        <a:t>Validation</a:t>
                      </a:r>
                      <a:endParaRPr lang="pt-BR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Poda de erros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Acurácia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Matriz de confusão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355380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80,52%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/>
                        <a:t>B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/>
                        <a:t>27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/>
                        <a:t>A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31933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106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385677"/>
                  </a:ext>
                </a:extLst>
              </a:tr>
              <a:tr h="324013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79,86%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/>
                        <a:t>B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500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/>
                        <a:t>25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021278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102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90879"/>
                  </a:ext>
                </a:extLst>
              </a:tr>
              <a:tr h="355380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79,20%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/>
                        <a:t>A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059517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105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530611"/>
                  </a:ext>
                </a:extLst>
              </a:tr>
              <a:tr h="355380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78,54%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28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A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10244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101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281185"/>
                  </a:ext>
                </a:extLst>
              </a:tr>
              <a:tr h="355380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 err="1"/>
                        <a:t>True</a:t>
                      </a:r>
                      <a:endParaRPr lang="pt-BR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77,22%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/>
                        <a:t>B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504419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/>
                        <a:t>32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A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701902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101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50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955F5-10AD-4AE7-D4D8-EB48EB7B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do teste 1: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23586EBF-3DB7-4FE7-8E10-B56204A0F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47" b="2130"/>
          <a:stretch/>
        </p:blipFill>
        <p:spPr>
          <a:xfrm>
            <a:off x="838200" y="1576874"/>
            <a:ext cx="11173860" cy="5046630"/>
          </a:xfrm>
        </p:spPr>
      </p:pic>
    </p:spTree>
    <p:extLst>
      <p:ext uri="{BB962C8B-B14F-4D97-AF65-F5344CB8AC3E}">
        <p14:creationId xmlns:p14="http://schemas.microsoft.com/office/powerpoint/2010/main" val="39202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>
                <a:latin typeface="+mn-lt"/>
              </a:rPr>
              <a:t>RESULTADOS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b="1" i="0" dirty="0">
                <a:effectLst/>
                <a:latin typeface="Inter"/>
              </a:rPr>
              <a:t>Heart </a:t>
            </a:r>
            <a:r>
              <a:rPr lang="pt-BR" b="1" i="0" dirty="0" err="1">
                <a:effectLst/>
                <a:latin typeface="Inter"/>
              </a:rPr>
              <a:t>Attack</a:t>
            </a:r>
            <a:r>
              <a:rPr lang="pt-BR" b="1" i="0" dirty="0">
                <a:effectLst/>
                <a:latin typeface="Inter"/>
              </a:rPr>
              <a:t> </a:t>
            </a:r>
            <a:r>
              <a:rPr lang="pt-BR" b="1" i="0" dirty="0" err="1">
                <a:effectLst/>
                <a:latin typeface="Inter"/>
              </a:rPr>
              <a:t>Analysis</a:t>
            </a:r>
            <a:r>
              <a:rPr lang="pt-BR" b="1" i="0" dirty="0">
                <a:effectLst/>
                <a:latin typeface="Inter"/>
              </a:rPr>
              <a:t> &amp; </a:t>
            </a:r>
            <a:r>
              <a:rPr lang="pt-BR" b="1" i="0" dirty="0" err="1">
                <a:effectLst/>
                <a:latin typeface="Inter"/>
              </a:rPr>
              <a:t>Prediction</a:t>
            </a:r>
            <a:br>
              <a:rPr lang="pt-BR" dirty="0"/>
            </a:br>
            <a:r>
              <a:rPr lang="pt-BR" dirty="0"/>
              <a:t>Algoritmo: Redes Neurais Artificiais (MLP)</a:t>
            </a:r>
          </a:p>
        </p:txBody>
      </p:sp>
    </p:spTree>
    <p:extLst>
      <p:ext uri="{BB962C8B-B14F-4D97-AF65-F5344CB8AC3E}">
        <p14:creationId xmlns:p14="http://schemas.microsoft.com/office/powerpoint/2010/main" val="261664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7706"/>
          </a:xfrm>
        </p:spPr>
        <p:txBody>
          <a:bodyPr rtlCol="0">
            <a:normAutofit/>
          </a:bodyPr>
          <a:lstStyle/>
          <a:p>
            <a:pPr rtl="0"/>
            <a:r>
              <a:rPr lang="pt-BR" sz="3500" dirty="0"/>
              <a:t>5 melhores resultados dos 19 testes: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417735"/>
              </p:ext>
            </p:extLst>
          </p:nvPr>
        </p:nvGraphicFramePr>
        <p:xfrm>
          <a:off x="970385" y="727788"/>
          <a:ext cx="10739534" cy="6059762"/>
        </p:xfrm>
        <a:graphic>
          <a:graphicData uri="http://schemas.openxmlformats.org/drawingml/2006/table">
            <a:tbl>
              <a:tblPr firstRow="1">
                <a:tableStyleId>{2A488322-F2BA-4B5B-9748-0D474271808F}</a:tableStyleId>
              </a:tblPr>
              <a:tblGrid>
                <a:gridCol w="802431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1204004389"/>
                    </a:ext>
                  </a:extLst>
                </a:gridCol>
                <a:gridCol w="761538">
                  <a:extLst>
                    <a:ext uri="{9D8B030D-6E8A-4147-A177-3AD203B41FA5}">
                      <a16:colId xmlns:a16="http://schemas.microsoft.com/office/drawing/2014/main" val="1009539250"/>
                    </a:ext>
                  </a:extLst>
                </a:gridCol>
                <a:gridCol w="1107816">
                  <a:extLst>
                    <a:ext uri="{9D8B030D-6E8A-4147-A177-3AD203B41FA5}">
                      <a16:colId xmlns:a16="http://schemas.microsoft.com/office/drawing/2014/main" val="970450949"/>
                    </a:ext>
                  </a:extLst>
                </a:gridCol>
                <a:gridCol w="677904">
                  <a:extLst>
                    <a:ext uri="{9D8B030D-6E8A-4147-A177-3AD203B41FA5}">
                      <a16:colId xmlns:a16="http://schemas.microsoft.com/office/drawing/2014/main" val="2873646907"/>
                    </a:ext>
                  </a:extLst>
                </a:gridCol>
              </a:tblGrid>
              <a:tr h="1032579">
                <a:tc>
                  <a:txBody>
                    <a:bodyPr/>
                    <a:lstStyle/>
                    <a:p>
                      <a:pPr rtl="0"/>
                      <a:endParaRPr lang="pt-BR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Taxa de aprendizagem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Momentum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Camadas ocultas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Cross </a:t>
                      </a:r>
                      <a:r>
                        <a:rPr lang="pt-BR" noProof="0" dirty="0" err="1">
                          <a:solidFill>
                            <a:schemeClr val="bg1"/>
                          </a:solidFill>
                        </a:rPr>
                        <a:t>Validation</a:t>
                      </a:r>
                      <a:endParaRPr lang="pt-BR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Acurácia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pt-BR" noProof="0" dirty="0">
                          <a:solidFill>
                            <a:schemeClr val="bg1"/>
                          </a:solidFill>
                        </a:rPr>
                        <a:t>Matriz de confusão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355380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1,15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86,13%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/>
                        <a:t>B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16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A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31933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112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385677"/>
                  </a:ext>
                </a:extLst>
              </a:tr>
              <a:tr h="324013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1,15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85,80%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500" noProof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17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021278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102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90879"/>
                  </a:ext>
                </a:extLst>
              </a:tr>
              <a:tr h="355380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85,14%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A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059517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530611"/>
                  </a:ext>
                </a:extLst>
              </a:tr>
              <a:tr h="355380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83,49%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20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A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10244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108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281185"/>
                  </a:ext>
                </a:extLst>
              </a:tr>
              <a:tr h="355380"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b="0" noProof="0" dirty="0"/>
                        <a:t>Teste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0,2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82,50%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504419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19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A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701902"/>
                  </a:ext>
                </a:extLst>
              </a:tr>
              <a:tr h="324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104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noProof="0" dirty="0"/>
                        <a:t>B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50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23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955F5-10AD-4AE7-D4D8-EB48EB7B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Rede Neural Artificial do teste 1:</a:t>
            </a:r>
          </a:p>
        </p:txBody>
      </p:sp>
      <p:pic>
        <p:nvPicPr>
          <p:cNvPr id="6" name="Espaço Reservado para Conteúdo 5" descr="Gráfico&#10;&#10;Descrição gerada automaticamente">
            <a:extLst>
              <a:ext uri="{FF2B5EF4-FFF2-40B4-BE49-F238E27FC236}">
                <a16:creationId xmlns:a16="http://schemas.microsoft.com/office/drawing/2014/main" id="{EC211149-600A-5C8B-842A-85777201D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26" b="11125"/>
          <a:stretch/>
        </p:blipFill>
        <p:spPr>
          <a:xfrm>
            <a:off x="1026366" y="2118048"/>
            <a:ext cx="10944809" cy="4189446"/>
          </a:xfrm>
        </p:spPr>
      </p:pic>
    </p:spTree>
    <p:extLst>
      <p:ext uri="{BB962C8B-B14F-4D97-AF65-F5344CB8AC3E}">
        <p14:creationId xmlns:p14="http://schemas.microsoft.com/office/powerpoint/2010/main" val="17832761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{430A31B0-3AF7-40E8-AECA-ED281659FE12}tf89338750_win32</Template>
  <TotalTime>162</TotalTime>
  <Words>644</Words>
  <Application>Microsoft Office PowerPoint</Application>
  <PresentationFormat>Widescreen</PresentationFormat>
  <Paragraphs>226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Bernard MT Condensed</vt:lpstr>
      <vt:lpstr>Calibri</vt:lpstr>
      <vt:lpstr>Inter</vt:lpstr>
      <vt:lpstr>Univers</vt:lpstr>
      <vt:lpstr>GradientUnivers</vt:lpstr>
      <vt:lpstr>GSI050 – Inteligência Artificial Profa.: Marcia Aparecida Fernandes </vt:lpstr>
      <vt:lpstr>Atributos</vt:lpstr>
      <vt:lpstr>Apresentação do PowerPoint</vt:lpstr>
      <vt:lpstr>RESULTADOS</vt:lpstr>
      <vt:lpstr>5 melhores resultados dos 7 testes:</vt:lpstr>
      <vt:lpstr>Árvore de decisão do teste 1:</vt:lpstr>
      <vt:lpstr>RESULTADOS</vt:lpstr>
      <vt:lpstr>5 melhores resultados dos 19 testes:</vt:lpstr>
      <vt:lpstr>Rede Neural Artificial do teste 1:</vt:lpstr>
      <vt:lpstr>Conclusão</vt:lpstr>
      <vt:lpstr>Apresentação do PowerPoint</vt:lpstr>
      <vt:lpstr>referências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GSI050 – Inteligência Artificial Profa.: Marcia Aparecida Fernandes </dc:title>
  <dc:creator>Dhiogo Pereira Santos</dc:creator>
  <cp:lastModifiedBy>Dhiogo Pereira Santos</cp:lastModifiedBy>
  <cp:revision>2</cp:revision>
  <dcterms:created xsi:type="dcterms:W3CDTF">2022-08-05T12:15:57Z</dcterms:created>
  <dcterms:modified xsi:type="dcterms:W3CDTF">2022-08-05T15:01:17Z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