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0"/>
  </p:notesMasterIdLst>
  <p:sldIdLst>
    <p:sldId id="321" r:id="rId2"/>
    <p:sldId id="311" r:id="rId3"/>
    <p:sldId id="312" r:id="rId4"/>
    <p:sldId id="313" r:id="rId5"/>
    <p:sldId id="316" r:id="rId6"/>
    <p:sldId id="314" r:id="rId7"/>
    <p:sldId id="315" r:id="rId8"/>
    <p:sldId id="317" r:id="rId9"/>
    <p:sldId id="318" r:id="rId10"/>
    <p:sldId id="319" r:id="rId11"/>
    <p:sldId id="328" r:id="rId12"/>
    <p:sldId id="320" r:id="rId13"/>
    <p:sldId id="322" r:id="rId14"/>
    <p:sldId id="323" r:id="rId15"/>
    <p:sldId id="324" r:id="rId16"/>
    <p:sldId id="327" r:id="rId17"/>
    <p:sldId id="333" r:id="rId18"/>
    <p:sldId id="329"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9ED"/>
    <a:srgbClr val="25BAC1"/>
    <a:srgbClr val="3AD2DA"/>
    <a:srgbClr val="FB8DB7"/>
    <a:srgbClr val="B3A2C7"/>
    <a:srgbClr val="FAF2DF"/>
    <a:srgbClr val="1B5B90"/>
    <a:srgbClr val="3996D8"/>
    <a:srgbClr val="33333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01"/>
    <p:restoredTop sz="96271"/>
  </p:normalViewPr>
  <p:slideViewPr>
    <p:cSldViewPr snapToGrid="0" snapToObjects="1">
      <p:cViewPr>
        <p:scale>
          <a:sx n="95" d="100"/>
          <a:sy n="95" d="100"/>
        </p:scale>
        <p:origin x="-187" y="24"/>
      </p:cViewPr>
      <p:guideLst>
        <p:guide orient="horz" pos="2160"/>
        <p:guide pos="3840"/>
      </p:guideLst>
    </p:cSldViewPr>
  </p:slideViewPr>
  <p:outlineViewPr>
    <p:cViewPr>
      <p:scale>
        <a:sx n="33" d="100"/>
        <a:sy n="33" d="100"/>
      </p:scale>
      <p:origin x="0" y="-36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25E8C-10CA-6C43-8B12-E9FD1108AEC6}" type="datetimeFigureOut">
              <a:rPr kumimoji="1" lang="zh-TW" altLang="en-US" smtClean="0"/>
              <a:t>2020/4/30</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6310D-2AF2-AD4E-8A3F-24A37DA19F20}" type="slidenum">
              <a:rPr kumimoji="1" lang="zh-TW" altLang="en-US" smtClean="0"/>
              <a:t>‹#›</a:t>
            </a:fld>
            <a:endParaRPr kumimoji="1" lang="zh-TW" altLang="en-US"/>
          </a:p>
        </p:txBody>
      </p:sp>
    </p:spTree>
    <p:extLst>
      <p:ext uri="{BB962C8B-B14F-4D97-AF65-F5344CB8AC3E}">
        <p14:creationId xmlns:p14="http://schemas.microsoft.com/office/powerpoint/2010/main" val="778204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86CB4B4D-7CA3-9044-876B-883B54F8677D}" type="slidenum">
              <a:rPr lang="en-US" altLang="zh-TW" smtClean="0"/>
              <a:pPr/>
              <a:t>‹#›</a:t>
            </a:fld>
            <a:endParaRPr lang="en-US" altLang="zh-TW"/>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067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84103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36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420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1241650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52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668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51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498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內頁_2">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2" name="Shape 52"/>
          <p:cNvSpPr>
            <a:spLocks noGrp="1"/>
          </p:cNvSpPr>
          <p:nvPr>
            <p:ph type="title"/>
          </p:nvPr>
        </p:nvSpPr>
        <p:spPr>
          <a:xfrm>
            <a:off x="1" y="1"/>
            <a:ext cx="5145601" cy="1428713"/>
          </a:xfrm>
          <a:prstGeom prst="rect">
            <a:avLst/>
          </a:prstGeom>
          <a:solidFill>
            <a:srgbClr val="C3D69B"/>
          </a:solidFill>
        </p:spPr>
        <p:txBody>
          <a:bodyPr/>
          <a:lstStyle>
            <a:lvl1pPr>
              <a:defRPr sz="3733">
                <a:latin typeface="微軟正黑體"/>
                <a:ea typeface="微軟正黑體"/>
                <a:cs typeface="微軟正黑體"/>
                <a:sym typeface="微軟正黑體"/>
              </a:defRPr>
            </a:lvl1pPr>
          </a:lstStyle>
          <a:p>
            <a:r>
              <a:t>大標題文字</a:t>
            </a:r>
          </a:p>
        </p:txBody>
      </p:sp>
      <p:sp>
        <p:nvSpPr>
          <p:cNvPr id="53" name="Shape 53"/>
          <p:cNvSpPr>
            <a:spLocks noGrp="1"/>
          </p:cNvSpPr>
          <p:nvPr>
            <p:ph type="body" idx="1"/>
          </p:nvPr>
        </p:nvSpPr>
        <p:spPr>
          <a:xfrm>
            <a:off x="609600" y="1600201"/>
            <a:ext cx="10972800" cy="5091439"/>
          </a:xfrm>
          <a:prstGeom prst="rect">
            <a:avLst/>
          </a:prstGeom>
        </p:spPr>
        <p:txBody>
          <a:bodyPr anchor="ctr"/>
          <a:lstStyle>
            <a:lvl1pPr marL="457189" indent="-457189">
              <a:lnSpc>
                <a:spcPct val="120000"/>
              </a:lnSpc>
              <a:spcBef>
                <a:spcPts val="533"/>
              </a:spcBef>
              <a:buFontTx/>
              <a:buBlip>
                <a:blip r:embed="rId3"/>
              </a:buBlip>
              <a:defRPr sz="2400">
                <a:latin typeface="微軟正黑體"/>
                <a:ea typeface="微軟正黑體"/>
                <a:cs typeface="微軟正黑體"/>
                <a:sym typeface="微軟正黑體"/>
              </a:defRPr>
            </a:lvl1pPr>
            <a:lvl2pPr marL="1038198" indent="-428613">
              <a:lnSpc>
                <a:spcPct val="120000"/>
              </a:lnSpc>
              <a:spcBef>
                <a:spcPts val="533"/>
              </a:spcBef>
              <a:buFontTx/>
              <a:buBlip>
                <a:blip r:embed="rId3"/>
              </a:buBlip>
              <a:defRPr sz="2400">
                <a:latin typeface="微軟正黑體"/>
                <a:ea typeface="微軟正黑體"/>
                <a:cs typeface="微軟正黑體"/>
                <a:sym typeface="微軟正黑體"/>
              </a:defRPr>
            </a:lvl2pPr>
            <a:lvl3pPr marL="1447764" indent="-228594">
              <a:lnSpc>
                <a:spcPct val="120000"/>
              </a:lnSpc>
              <a:spcBef>
                <a:spcPts val="533"/>
              </a:spcBef>
              <a:buFontTx/>
              <a:buBlip>
                <a:blip r:embed="rId3"/>
              </a:buBlip>
              <a:defRPr sz="2400">
                <a:latin typeface="微軟正黑體"/>
                <a:ea typeface="微軟正黑體"/>
                <a:cs typeface="微軟正黑體"/>
                <a:sym typeface="微軟正黑體"/>
              </a:defRPr>
            </a:lvl3pPr>
            <a:lvl4pPr marL="2103065" indent="-274310">
              <a:lnSpc>
                <a:spcPct val="120000"/>
              </a:lnSpc>
              <a:spcBef>
                <a:spcPts val="533"/>
              </a:spcBef>
              <a:buFontTx/>
              <a:buBlip>
                <a:blip r:embed="rId3"/>
              </a:buBlip>
              <a:defRPr sz="2400">
                <a:latin typeface="微軟正黑體"/>
                <a:ea typeface="微軟正黑體"/>
                <a:cs typeface="微軟正黑體"/>
                <a:sym typeface="微軟正黑體"/>
              </a:defRPr>
            </a:lvl4pPr>
            <a:lvl5pPr marL="2712650" indent="-274310">
              <a:lnSpc>
                <a:spcPct val="120000"/>
              </a:lnSpc>
              <a:spcBef>
                <a:spcPts val="533"/>
              </a:spcBef>
              <a:buFontTx/>
              <a:buBlip>
                <a:blip r:embed="rId3"/>
              </a:buBlip>
              <a:defRPr sz="2400">
                <a:latin typeface="微軟正黑體"/>
                <a:ea typeface="微軟正黑體"/>
                <a:cs typeface="微軟正黑體"/>
                <a:sym typeface="微軟正黑體"/>
              </a:defRPr>
            </a:lvl5pPr>
          </a:lstStyle>
          <a:p>
            <a:r>
              <a:t>內文層級一</a:t>
            </a:r>
          </a:p>
          <a:p>
            <a:pPr lvl="1"/>
            <a:r>
              <a:t>內文層級二</a:t>
            </a:r>
          </a:p>
          <a:p>
            <a:pPr lvl="2"/>
            <a:r>
              <a:t>內文層級三</a:t>
            </a:r>
          </a:p>
          <a:p>
            <a:pPr lvl="3"/>
            <a:r>
              <a:t>內文層級四</a:t>
            </a:r>
          </a:p>
          <a:p>
            <a:pPr lvl="4"/>
            <a:r>
              <a:t>內文層級五</a:t>
            </a:r>
          </a:p>
        </p:txBody>
      </p:sp>
      <p:sp>
        <p:nvSpPr>
          <p:cNvPr id="54" name="Shape 54"/>
          <p:cNvSpPr>
            <a:spLocks noGrp="1"/>
          </p:cNvSpPr>
          <p:nvPr>
            <p:ph type="sldNum" sz="quarter" idx="2"/>
          </p:nvPr>
        </p:nvSpPr>
        <p:spPr>
          <a:xfrm>
            <a:off x="11388654" y="6342489"/>
            <a:ext cx="387493" cy="39285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44841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TW" smtClean="0"/>
              <a:pPr/>
              <a:t>‹#›</a:t>
            </a:fld>
            <a:endParaRPr lang="en-US" altLang="zh-TW"/>
          </a:p>
        </p:txBody>
      </p:sp>
    </p:spTree>
    <p:extLst>
      <p:ext uri="{BB962C8B-B14F-4D97-AF65-F5344CB8AC3E}">
        <p14:creationId xmlns:p14="http://schemas.microsoft.com/office/powerpoint/2010/main" val="238062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156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241910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87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474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306143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42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390565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406627736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jpeg"/><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板橋凱撒大飯店</a:t>
            </a:r>
            <a:endParaRPr lang="zh-TW" altLang="en-US" dirty="0"/>
          </a:p>
        </p:txBody>
      </p:sp>
      <p:sp>
        <p:nvSpPr>
          <p:cNvPr id="3" name="副標題 2"/>
          <p:cNvSpPr>
            <a:spLocks noGrp="1"/>
          </p:cNvSpPr>
          <p:nvPr>
            <p:ph type="subTitle" idx="1"/>
          </p:nvPr>
        </p:nvSpPr>
        <p:spPr>
          <a:xfrm>
            <a:off x="2692398" y="3866144"/>
            <a:ext cx="6815669" cy="1320802"/>
          </a:xfrm>
        </p:spPr>
        <p:txBody>
          <a:bodyPr>
            <a:normAutofit fontScale="77500" lnSpcReduction="20000"/>
          </a:bodyPr>
          <a:lstStyle/>
          <a:p>
            <a:r>
              <a:rPr lang="zh-TW" altLang="en-US" dirty="0" smtClean="0"/>
              <a:t>資工二 </a:t>
            </a:r>
            <a:r>
              <a:rPr lang="en-US" altLang="zh-TW" dirty="0" smtClean="0"/>
              <a:t>107590452</a:t>
            </a:r>
            <a:r>
              <a:rPr lang="zh-TW" altLang="en-US" dirty="0" smtClean="0"/>
              <a:t> 李</a:t>
            </a:r>
            <a:r>
              <a:rPr lang="zh-TW" altLang="en-US" dirty="0"/>
              <a:t>芷</a:t>
            </a:r>
            <a:r>
              <a:rPr lang="zh-TW" altLang="en-US" dirty="0" smtClean="0"/>
              <a:t>绮</a:t>
            </a:r>
            <a:endParaRPr lang="zh-TW" altLang="en-US" dirty="0"/>
          </a:p>
          <a:p>
            <a:r>
              <a:rPr lang="zh-TW" altLang="en-US" dirty="0" smtClean="0"/>
              <a:t>資工</a:t>
            </a:r>
            <a:r>
              <a:rPr lang="zh-TW" altLang="en-US" dirty="0"/>
              <a:t>二 </a:t>
            </a:r>
            <a:r>
              <a:rPr lang="en-US" altLang="zh-TW" dirty="0" smtClean="0"/>
              <a:t>107590451</a:t>
            </a:r>
            <a:r>
              <a:rPr lang="zh-TW" altLang="en-US" dirty="0" smtClean="0"/>
              <a:t> 曾政翔</a:t>
            </a:r>
            <a:endParaRPr lang="en-US" altLang="zh-TW" dirty="0" smtClean="0"/>
          </a:p>
          <a:p>
            <a:r>
              <a:rPr lang="zh-TW" altLang="en-US" dirty="0" smtClean="0"/>
              <a:t>電子三</a:t>
            </a:r>
            <a:r>
              <a:rPr lang="en-US" altLang="zh-TW" dirty="0" smtClean="0"/>
              <a:t>106360126</a:t>
            </a:r>
            <a:r>
              <a:rPr lang="zh-TW" altLang="en-US" dirty="0" smtClean="0"/>
              <a:t> 陳</a:t>
            </a:r>
            <a:r>
              <a:rPr lang="zh-TW" altLang="en-US" dirty="0"/>
              <a:t>柏仰</a:t>
            </a:r>
            <a:endParaRPr lang="en-US" altLang="zh-TW" dirty="0" smtClean="0"/>
          </a:p>
          <a:p>
            <a:r>
              <a:rPr lang="zh-TW" altLang="en-US" dirty="0"/>
              <a:t>電子三</a:t>
            </a:r>
            <a:r>
              <a:rPr lang="en-US" altLang="zh-TW" dirty="0" smtClean="0"/>
              <a:t>106360127</a:t>
            </a:r>
            <a:r>
              <a:rPr lang="zh-TW" altLang="en-US" dirty="0" smtClean="0"/>
              <a:t> 童    筠</a:t>
            </a:r>
            <a:endParaRPr lang="zh-TW" altLang="en-US" dirty="0"/>
          </a:p>
        </p:txBody>
      </p:sp>
    </p:spTree>
    <p:extLst>
      <p:ext uri="{BB962C8B-B14F-4D97-AF65-F5344CB8AC3E}">
        <p14:creationId xmlns:p14="http://schemas.microsoft.com/office/powerpoint/2010/main" val="2488284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220107"/>
            <a:ext cx="10972800" cy="1227405"/>
          </a:xfrm>
        </p:spPr>
        <p:txBody>
          <a:bodyPr vert="horz" lIns="91440" tIns="45720" rIns="91440" bIns="45720" rtlCol="0" anchor="ctr">
            <a:normAutofit/>
          </a:bodyPr>
          <a:lstStyle/>
          <a:p>
            <a:pPr marL="0" indent="0">
              <a:buNone/>
            </a:pPr>
            <a:r>
              <a:rPr lang="en-US" altLang="zh-TW" sz="4800" dirty="0"/>
              <a:t>SITE</a:t>
            </a:r>
            <a:r>
              <a:rPr lang="zh-TW" altLang="en-US" sz="4800" dirty="0"/>
              <a:t> </a:t>
            </a:r>
            <a:r>
              <a:rPr lang="en-US" altLang="zh-TW" sz="4800" dirty="0"/>
              <a:t>MAP</a:t>
            </a:r>
            <a:endParaRPr lang="zh-TW" altLang="en-US" sz="4800" dirty="0"/>
          </a:p>
        </p:txBody>
      </p:sp>
      <p:grpSp>
        <p:nvGrpSpPr>
          <p:cNvPr id="36" name="群組 35"/>
          <p:cNvGrpSpPr/>
          <p:nvPr/>
        </p:nvGrpSpPr>
        <p:grpSpPr>
          <a:xfrm>
            <a:off x="1428963" y="1447512"/>
            <a:ext cx="9158826" cy="5258088"/>
            <a:chOff x="539552" y="-3842260"/>
            <a:chExt cx="5839506" cy="4320480"/>
          </a:xfrm>
        </p:grpSpPr>
        <p:grpSp>
          <p:nvGrpSpPr>
            <p:cNvPr id="37" name="群組 36"/>
            <p:cNvGrpSpPr/>
            <p:nvPr/>
          </p:nvGrpSpPr>
          <p:grpSpPr>
            <a:xfrm>
              <a:off x="539552" y="-3842260"/>
              <a:ext cx="5839506" cy="4320480"/>
              <a:chOff x="1619672" y="267494"/>
              <a:chExt cx="6055530" cy="4752528"/>
            </a:xfrm>
          </p:grpSpPr>
          <p:sp>
            <p:nvSpPr>
              <p:cNvPr id="40" name="矩形 39"/>
              <p:cNvSpPr/>
              <p:nvPr/>
            </p:nvSpPr>
            <p:spPr>
              <a:xfrm>
                <a:off x="3707904" y="267494"/>
                <a:ext cx="1800200" cy="576064"/>
              </a:xfrm>
              <a:prstGeom prst="rect">
                <a:avLst/>
              </a:prstGeom>
              <a:solidFill>
                <a:srgbClr val="98BCEC"/>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400" dirty="0" smtClean="0">
                    <a:solidFill>
                      <a:schemeClr val="bg1"/>
                    </a:solidFill>
                  </a:rPr>
                  <a:t>首頁</a:t>
                </a:r>
                <a:endParaRPr lang="zh-TW" altLang="en-US" sz="2400" dirty="0">
                  <a:solidFill>
                    <a:schemeClr val="bg1"/>
                  </a:solidFill>
                </a:endParaRPr>
              </a:p>
            </p:txBody>
          </p:sp>
          <p:sp>
            <p:nvSpPr>
              <p:cNvPr id="41" name="矩形 40"/>
              <p:cNvSpPr/>
              <p:nvPr/>
            </p:nvSpPr>
            <p:spPr>
              <a:xfrm>
                <a:off x="1619672" y="1203598"/>
                <a:ext cx="151974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餐飲美</a:t>
                </a:r>
                <a:r>
                  <a:rPr lang="zh-TW" altLang="en-US" sz="2000" dirty="0">
                    <a:solidFill>
                      <a:schemeClr val="bg1"/>
                    </a:solidFill>
                  </a:rPr>
                  <a:t>饌</a:t>
                </a:r>
              </a:p>
            </p:txBody>
          </p:sp>
          <p:sp>
            <p:nvSpPr>
              <p:cNvPr id="42" name="矩形 41"/>
              <p:cNvSpPr/>
              <p:nvPr/>
            </p:nvSpPr>
            <p:spPr>
              <a:xfrm>
                <a:off x="6012160" y="1203598"/>
                <a:ext cx="151216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交通</a:t>
                </a:r>
                <a:r>
                  <a:rPr lang="zh-TW" altLang="en-US" sz="2000" dirty="0">
                    <a:solidFill>
                      <a:schemeClr val="bg1"/>
                    </a:solidFill>
                  </a:rPr>
                  <a:t>位置</a:t>
                </a:r>
              </a:p>
            </p:txBody>
          </p:sp>
          <p:sp>
            <p:nvSpPr>
              <p:cNvPr id="43" name="矩形 42"/>
              <p:cNvSpPr/>
              <p:nvPr/>
            </p:nvSpPr>
            <p:spPr>
              <a:xfrm>
                <a:off x="3851920" y="1203598"/>
                <a:ext cx="151216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客</a:t>
                </a:r>
                <a:r>
                  <a:rPr lang="zh-TW" altLang="en-US" sz="2000" dirty="0">
                    <a:solidFill>
                      <a:schemeClr val="bg1"/>
                    </a:solidFill>
                  </a:rPr>
                  <a:t>房</a:t>
                </a:r>
                <a:r>
                  <a:rPr lang="zh-TW" altLang="en-US" sz="2000" dirty="0" smtClean="0">
                    <a:solidFill>
                      <a:schemeClr val="bg1"/>
                    </a:solidFill>
                  </a:rPr>
                  <a:t>介紹</a:t>
                </a:r>
                <a:endParaRPr lang="zh-TW" altLang="en-US" sz="2000" dirty="0">
                  <a:solidFill>
                    <a:schemeClr val="bg1"/>
                  </a:solidFill>
                </a:endParaRPr>
              </a:p>
            </p:txBody>
          </p:sp>
          <p:sp>
            <p:nvSpPr>
              <p:cNvPr id="44" name="矩形 43"/>
              <p:cNvSpPr/>
              <p:nvPr/>
            </p:nvSpPr>
            <p:spPr>
              <a:xfrm>
                <a:off x="1900846"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主廚推</a:t>
                </a:r>
                <a:r>
                  <a:rPr lang="zh-TW" altLang="en-US" dirty="0">
                    <a:solidFill>
                      <a:schemeClr val="bg1"/>
                    </a:solidFill>
                  </a:rPr>
                  <a:t>薦</a:t>
                </a:r>
              </a:p>
            </p:txBody>
          </p:sp>
          <p:sp>
            <p:nvSpPr>
              <p:cNvPr id="45" name="矩形 44"/>
              <p:cNvSpPr/>
              <p:nvPr/>
            </p:nvSpPr>
            <p:spPr>
              <a:xfrm>
                <a:off x="1900846" y="3651870"/>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其他推薦</a:t>
                </a:r>
                <a:endParaRPr lang="zh-TW" altLang="en-US" dirty="0">
                  <a:solidFill>
                    <a:schemeClr val="bg1"/>
                  </a:solidFill>
                </a:endParaRPr>
              </a:p>
            </p:txBody>
          </p:sp>
          <p:sp>
            <p:nvSpPr>
              <p:cNvPr id="46" name="矩形 45"/>
              <p:cNvSpPr/>
              <p:nvPr/>
            </p:nvSpPr>
            <p:spPr>
              <a:xfrm>
                <a:off x="1900846" y="2859782"/>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線上預約</a:t>
                </a:r>
                <a:endParaRPr lang="zh-TW" altLang="en-US" dirty="0">
                  <a:solidFill>
                    <a:schemeClr val="bg1"/>
                  </a:solidFill>
                </a:endParaRPr>
              </a:p>
            </p:txBody>
          </p:sp>
          <p:sp>
            <p:nvSpPr>
              <p:cNvPr id="47" name="矩形 46"/>
              <p:cNvSpPr/>
              <p:nvPr/>
            </p:nvSpPr>
            <p:spPr>
              <a:xfrm>
                <a:off x="1900846" y="4443958"/>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餐廳資訊</a:t>
                </a:r>
                <a:endParaRPr lang="zh-TW" altLang="en-US" dirty="0">
                  <a:solidFill>
                    <a:schemeClr val="bg1"/>
                  </a:solidFill>
                </a:endParaRPr>
              </a:p>
            </p:txBody>
          </p:sp>
          <p:cxnSp>
            <p:nvCxnSpPr>
              <p:cNvPr id="48" name="直線接點 47"/>
              <p:cNvCxnSpPr/>
              <p:nvPr/>
            </p:nvCxnSpPr>
            <p:spPr>
              <a:xfrm>
                <a:off x="1763688" y="1851670"/>
                <a:ext cx="0" cy="2952328"/>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a:off x="1770219"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1770219" y="3219822"/>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1770219" y="4011910"/>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1763688" y="4803998"/>
                <a:ext cx="361844"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4139952"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a:solidFill>
                      <a:schemeClr val="bg1"/>
                    </a:solidFill>
                  </a:rPr>
                  <a:t>各</a:t>
                </a:r>
                <a:r>
                  <a:rPr lang="zh-TW" altLang="en-US" dirty="0" smtClean="0">
                    <a:solidFill>
                      <a:schemeClr val="bg1"/>
                    </a:solidFill>
                  </a:rPr>
                  <a:t>套房介紹</a:t>
                </a:r>
                <a:endParaRPr lang="zh-TW" altLang="en-US" dirty="0">
                  <a:solidFill>
                    <a:schemeClr val="bg1"/>
                  </a:solidFill>
                </a:endParaRPr>
              </a:p>
            </p:txBody>
          </p:sp>
          <p:sp>
            <p:nvSpPr>
              <p:cNvPr id="54" name="矩形 53"/>
              <p:cNvSpPr/>
              <p:nvPr/>
            </p:nvSpPr>
            <p:spPr>
              <a:xfrm>
                <a:off x="4158514" y="3673472"/>
                <a:ext cx="1375010" cy="576065"/>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線上訂房</a:t>
                </a:r>
                <a:endParaRPr lang="zh-TW" altLang="en-US" dirty="0">
                  <a:solidFill>
                    <a:schemeClr val="bg1"/>
                  </a:solidFill>
                </a:endParaRPr>
              </a:p>
            </p:txBody>
          </p:sp>
          <p:cxnSp>
            <p:nvCxnSpPr>
              <p:cNvPr id="55" name="直線接點 54"/>
              <p:cNvCxnSpPr/>
              <p:nvPr/>
            </p:nvCxnSpPr>
            <p:spPr>
              <a:xfrm>
                <a:off x="4002795" y="1851670"/>
                <a:ext cx="6375" cy="2138638"/>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4009325"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4009171" y="3990308"/>
                <a:ext cx="137847"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300192"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飯店</a:t>
                </a:r>
                <a:r>
                  <a:rPr lang="zh-TW" altLang="en-US" dirty="0">
                    <a:solidFill>
                      <a:schemeClr val="bg1"/>
                    </a:solidFill>
                  </a:rPr>
                  <a:t>位置</a:t>
                </a:r>
              </a:p>
            </p:txBody>
          </p:sp>
          <p:sp>
            <p:nvSpPr>
              <p:cNvPr id="59" name="矩形 58"/>
              <p:cNvSpPr/>
              <p:nvPr/>
            </p:nvSpPr>
            <p:spPr>
              <a:xfrm>
                <a:off x="6300192" y="2859782"/>
                <a:ext cx="1375010"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各交通工具到達方式</a:t>
                </a:r>
                <a:endParaRPr lang="zh-TW" altLang="en-US" dirty="0">
                  <a:solidFill>
                    <a:schemeClr val="bg1"/>
                  </a:solidFill>
                </a:endParaRPr>
              </a:p>
            </p:txBody>
          </p:sp>
          <p:cxnSp>
            <p:nvCxnSpPr>
              <p:cNvPr id="60" name="直線接點 59"/>
              <p:cNvCxnSpPr/>
              <p:nvPr/>
            </p:nvCxnSpPr>
            <p:spPr>
              <a:xfrm flipH="1">
                <a:off x="6156176" y="1851670"/>
                <a:ext cx="6858" cy="1368152"/>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a:off x="6169565"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6169565" y="3219822"/>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a:off x="2339752" y="987574"/>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2339752"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4644008"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6732240"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4644008" y="843558"/>
                <a:ext cx="0" cy="2160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2987824" y="-1465996"/>
              <a:ext cx="1325958" cy="523695"/>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客房瀏覽</a:t>
              </a:r>
              <a:r>
                <a:rPr lang="zh-TW" altLang="en-US" dirty="0">
                  <a:solidFill>
                    <a:schemeClr val="bg1"/>
                  </a:solidFill>
                </a:rPr>
                <a:t>圖</a:t>
              </a:r>
            </a:p>
          </p:txBody>
        </p:sp>
        <p:cxnSp>
          <p:nvCxnSpPr>
            <p:cNvPr id="39" name="直線接點 38"/>
            <p:cNvCxnSpPr/>
            <p:nvPr/>
          </p:nvCxnSpPr>
          <p:spPr>
            <a:xfrm>
              <a:off x="2843808" y="-1177964"/>
              <a:ext cx="132929"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4900027"/>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grpSp>
        <p:nvGrpSpPr>
          <p:cNvPr id="5" name="群組 4"/>
          <p:cNvGrpSpPr/>
          <p:nvPr/>
        </p:nvGrpSpPr>
        <p:grpSpPr>
          <a:xfrm>
            <a:off x="1784712" y="2700305"/>
            <a:ext cx="2784310" cy="2033452"/>
            <a:chOff x="8829328" y="1146811"/>
            <a:chExt cx="2784310" cy="2033452"/>
          </a:xfrm>
        </p:grpSpPr>
        <p:sp>
          <p:nvSpPr>
            <p:cNvPr id="138" name="橢圓 137"/>
            <p:cNvSpPr/>
            <p:nvPr/>
          </p:nvSpPr>
          <p:spPr>
            <a:xfrm>
              <a:off x="8829328" y="118746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139" name="橢圓 138"/>
            <p:cNvSpPr/>
            <p:nvPr/>
          </p:nvSpPr>
          <p:spPr>
            <a:xfrm>
              <a:off x="8829328" y="1763525"/>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140" name="橢圓 139"/>
            <p:cNvSpPr/>
            <p:nvPr/>
          </p:nvSpPr>
          <p:spPr>
            <a:xfrm>
              <a:off x="8829328" y="233958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3</a:t>
              </a:r>
              <a:endParaRPr lang="zh-TW" altLang="en-US" sz="1867" dirty="0">
                <a:latin typeface="微軟正黑體" pitchFamily="34" charset="-120"/>
                <a:ea typeface="微軟正黑體" pitchFamily="34" charset="-120"/>
              </a:endParaRPr>
            </a:p>
          </p:txBody>
        </p:sp>
        <p:sp>
          <p:nvSpPr>
            <p:cNvPr id="156" name="文字方塊 155"/>
            <p:cNvSpPr txBox="1"/>
            <p:nvPr/>
          </p:nvSpPr>
          <p:spPr>
            <a:xfrm>
              <a:off x="9213371" y="114681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飯店商標</a:t>
              </a:r>
              <a:r>
                <a:rPr lang="en-US" altLang="zh-TW" sz="1600" dirty="0">
                  <a:latin typeface="微軟正黑體" pitchFamily="34" charset="-120"/>
                  <a:ea typeface="微軟正黑體" pitchFamily="34" charset="-120"/>
                </a:rPr>
                <a:t>LOGO</a:t>
              </a:r>
              <a:endParaRPr lang="zh-TW" altLang="en-US" sz="1600" dirty="0">
                <a:latin typeface="微軟正黑體" pitchFamily="34" charset="-120"/>
                <a:ea typeface="微軟正黑體" pitchFamily="34" charset="-120"/>
              </a:endParaRPr>
            </a:p>
          </p:txBody>
        </p:sp>
        <p:sp>
          <p:nvSpPr>
            <p:cNvPr id="157" name="文字方塊 156"/>
            <p:cNvSpPr txBox="1"/>
            <p:nvPr/>
          </p:nvSpPr>
          <p:spPr>
            <a:xfrm>
              <a:off x="9213371" y="172287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餐廳實體照片</a:t>
              </a:r>
            </a:p>
          </p:txBody>
        </p:sp>
        <p:sp>
          <p:nvSpPr>
            <p:cNvPr id="158" name="文字方塊 157"/>
            <p:cNvSpPr txBox="1"/>
            <p:nvPr/>
          </p:nvSpPr>
          <p:spPr>
            <a:xfrm>
              <a:off x="9213371" y="2298938"/>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客房實體照片</a:t>
              </a:r>
            </a:p>
          </p:txBody>
        </p:sp>
        <p:sp>
          <p:nvSpPr>
            <p:cNvPr id="159" name="橢圓 158"/>
            <p:cNvSpPr/>
            <p:nvPr/>
          </p:nvSpPr>
          <p:spPr>
            <a:xfrm>
              <a:off x="8829328" y="2882360"/>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4</a:t>
              </a:r>
              <a:endParaRPr lang="zh-TW" altLang="en-US" sz="1867" dirty="0">
                <a:latin typeface="微軟正黑體" pitchFamily="34" charset="-120"/>
                <a:ea typeface="微軟正黑體" pitchFamily="34" charset="-120"/>
              </a:endParaRPr>
            </a:p>
          </p:txBody>
        </p:sp>
        <p:sp>
          <p:nvSpPr>
            <p:cNvPr id="160" name="文字方塊 159"/>
            <p:cNvSpPr txBox="1"/>
            <p:nvPr/>
          </p:nvSpPr>
          <p:spPr>
            <a:xfrm>
              <a:off x="9213371" y="2841709"/>
              <a:ext cx="2400267"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店家位置簡易地圖</a:t>
              </a:r>
            </a:p>
          </p:txBody>
        </p:sp>
      </p:grpSp>
      <p:sp>
        <p:nvSpPr>
          <p:cNvPr id="164" name="矩形 163"/>
          <p:cNvSpPr/>
          <p:nvPr/>
        </p:nvSpPr>
        <p:spPr>
          <a:xfrm>
            <a:off x="0" y="758292"/>
            <a:ext cx="4783015" cy="638417"/>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文字版面配置區 2"/>
          <p:cNvSpPr>
            <a:spLocks noGrp="1"/>
          </p:cNvSpPr>
          <p:nvPr>
            <p:ph type="body" idx="1"/>
          </p:nvPr>
        </p:nvSpPr>
        <p:spPr>
          <a:xfrm>
            <a:off x="208456" y="144589"/>
            <a:ext cx="10972800" cy="1227405"/>
          </a:xfrm>
        </p:spPr>
        <p:txBody>
          <a:bodyPr vert="horz" lIns="91440" tIns="45720" rIns="91440" bIns="45720" rtlCol="0" anchor="ctr">
            <a:normAutofit/>
          </a:bodyPr>
          <a:lstStyle/>
          <a:p>
            <a:pPr marL="0" indent="0">
              <a:buNone/>
            </a:pPr>
            <a:r>
              <a:rPr lang="en-US" altLang="zh-TW" sz="4800" dirty="0" smtClean="0"/>
              <a:t>Wireframe </a:t>
            </a:r>
            <a:endParaRPr lang="zh-TW" altLang="en-US" sz="4800" dirty="0"/>
          </a:p>
        </p:txBody>
      </p:sp>
      <p:pic>
        <p:nvPicPr>
          <p:cNvPr id="39" name="圖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503" y="144589"/>
            <a:ext cx="3744416" cy="6582646"/>
          </a:xfrm>
          <a:prstGeom prst="rect">
            <a:avLst/>
          </a:prstGeom>
        </p:spPr>
      </p:pic>
      <p:sp>
        <p:nvSpPr>
          <p:cNvPr id="40" name="橢圓 39"/>
          <p:cNvSpPr/>
          <p:nvPr/>
        </p:nvSpPr>
        <p:spPr>
          <a:xfrm>
            <a:off x="6212756" y="22735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1</a:t>
            </a:r>
            <a:endParaRPr lang="zh-TW" altLang="en-US" sz="1867" dirty="0"/>
          </a:p>
        </p:txBody>
      </p:sp>
      <p:sp>
        <p:nvSpPr>
          <p:cNvPr id="41" name="橢圓 40"/>
          <p:cNvSpPr/>
          <p:nvPr/>
        </p:nvSpPr>
        <p:spPr>
          <a:xfrm>
            <a:off x="7652916" y="188159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2</a:t>
            </a:r>
            <a:endParaRPr lang="zh-TW" altLang="en-US" sz="1867" dirty="0"/>
          </a:p>
        </p:txBody>
      </p:sp>
      <p:sp>
        <p:nvSpPr>
          <p:cNvPr id="42" name="橢圓 41"/>
          <p:cNvSpPr/>
          <p:nvPr/>
        </p:nvSpPr>
        <p:spPr>
          <a:xfrm>
            <a:off x="7255387" y="328498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3</a:t>
            </a:r>
            <a:endParaRPr lang="zh-TW" altLang="en-US" sz="1867" dirty="0"/>
          </a:p>
        </p:txBody>
      </p:sp>
      <p:sp>
        <p:nvSpPr>
          <p:cNvPr id="43" name="橢圓 42"/>
          <p:cNvSpPr/>
          <p:nvPr/>
        </p:nvSpPr>
        <p:spPr>
          <a:xfrm>
            <a:off x="5924724" y="478785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4</a:t>
            </a:r>
            <a:endParaRPr lang="zh-TW" altLang="en-US" sz="1867" dirty="0"/>
          </a:p>
        </p:txBody>
      </p:sp>
      <p:sp>
        <p:nvSpPr>
          <p:cNvPr id="44" name="橢圓 43"/>
          <p:cNvSpPr/>
          <p:nvPr/>
        </p:nvSpPr>
        <p:spPr>
          <a:xfrm>
            <a:off x="9252112" y="595663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1</a:t>
            </a:r>
            <a:endParaRPr lang="zh-TW" altLang="en-US" sz="1867" dirty="0"/>
          </a:p>
        </p:txBody>
      </p:sp>
    </p:spTree>
    <p:extLst>
      <p:ext uri="{BB962C8B-B14F-4D97-AF65-F5344CB8AC3E}">
        <p14:creationId xmlns:p14="http://schemas.microsoft.com/office/powerpoint/2010/main" val="329323738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grpSp>
        <p:nvGrpSpPr>
          <p:cNvPr id="6" name="群組 5"/>
          <p:cNvGrpSpPr/>
          <p:nvPr/>
        </p:nvGrpSpPr>
        <p:grpSpPr>
          <a:xfrm>
            <a:off x="5310814" y="179348"/>
            <a:ext cx="6850725" cy="6549805"/>
            <a:chOff x="858536" y="179348"/>
            <a:chExt cx="6850725" cy="6549805"/>
          </a:xfrm>
        </p:grpSpPr>
        <p:pic>
          <p:nvPicPr>
            <p:cNvPr id="132"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8536" y="179348"/>
              <a:ext cx="3744416" cy="6549805"/>
            </a:xfrm>
            <a:prstGeom prst="rect">
              <a:avLst/>
            </a:prstGeom>
          </p:spPr>
        </p:pic>
        <p:cxnSp>
          <p:nvCxnSpPr>
            <p:cNvPr id="137" name="直線單箭頭接點 136"/>
            <p:cNvCxnSpPr/>
            <p:nvPr/>
          </p:nvCxnSpPr>
          <p:spPr>
            <a:xfrm flipH="1">
              <a:off x="4439005" y="1235465"/>
              <a:ext cx="102804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1" name="文字方塊 140"/>
            <p:cNvSpPr txBox="1"/>
            <p:nvPr/>
          </p:nvSpPr>
          <p:spPr>
            <a:xfrm>
              <a:off x="5467048" y="105815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主視覺 飯店代表照</a:t>
              </a:r>
            </a:p>
          </p:txBody>
        </p:sp>
        <p:cxnSp>
          <p:nvCxnSpPr>
            <p:cNvPr id="142" name="直線單箭頭接點 141"/>
            <p:cNvCxnSpPr/>
            <p:nvPr/>
          </p:nvCxnSpPr>
          <p:spPr>
            <a:xfrm flipH="1">
              <a:off x="4454053" y="2195571"/>
              <a:ext cx="830128"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3" name="文字方塊 142"/>
            <p:cNvSpPr txBox="1"/>
            <p:nvPr/>
          </p:nvSpPr>
          <p:spPr>
            <a:xfrm>
              <a:off x="5310814" y="2052229"/>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餐廳簡介</a:t>
              </a:r>
            </a:p>
          </p:txBody>
        </p:sp>
        <p:cxnSp>
          <p:nvCxnSpPr>
            <p:cNvPr id="144" name="直線單箭頭接點 143"/>
            <p:cNvCxnSpPr/>
            <p:nvPr/>
          </p:nvCxnSpPr>
          <p:spPr>
            <a:xfrm flipH="1">
              <a:off x="4446157" y="3827753"/>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5" name="文字方塊 144"/>
            <p:cNvSpPr txBox="1"/>
            <p:nvPr/>
          </p:nvSpPr>
          <p:spPr>
            <a:xfrm>
              <a:off x="5284181" y="364308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客房簡介</a:t>
              </a:r>
            </a:p>
          </p:txBody>
        </p:sp>
        <p:cxnSp>
          <p:nvCxnSpPr>
            <p:cNvPr id="146" name="直線單箭頭接點 145"/>
            <p:cNvCxnSpPr/>
            <p:nvPr/>
          </p:nvCxnSpPr>
          <p:spPr>
            <a:xfrm flipH="1">
              <a:off x="4569966" y="371369"/>
              <a:ext cx="754048"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7" name="文字方塊 146"/>
            <p:cNvSpPr txBox="1"/>
            <p:nvPr/>
          </p:nvSpPr>
          <p:spPr>
            <a:xfrm>
              <a:off x="5324014" y="194058"/>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主導覽列</a:t>
              </a:r>
            </a:p>
          </p:txBody>
        </p:sp>
        <p:cxnSp>
          <p:nvCxnSpPr>
            <p:cNvPr id="148" name="直線單箭頭接點 147"/>
            <p:cNvCxnSpPr/>
            <p:nvPr/>
          </p:nvCxnSpPr>
          <p:spPr>
            <a:xfrm flipH="1">
              <a:off x="4256015" y="2963657"/>
              <a:ext cx="121103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5563058" y="277899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連結至餐飲介紹頁面</a:t>
              </a:r>
            </a:p>
          </p:txBody>
        </p:sp>
        <p:cxnSp>
          <p:nvCxnSpPr>
            <p:cNvPr id="150" name="直線單箭頭接點 149"/>
            <p:cNvCxnSpPr/>
            <p:nvPr/>
          </p:nvCxnSpPr>
          <p:spPr>
            <a:xfrm flipH="1">
              <a:off x="2285212" y="4403817"/>
              <a:ext cx="3181836"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1" name="文字方塊 150"/>
            <p:cNvSpPr txBox="1"/>
            <p:nvPr/>
          </p:nvSpPr>
          <p:spPr>
            <a:xfrm>
              <a:off x="5563058" y="4193336"/>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連結至客房介紹頁面</a:t>
              </a:r>
            </a:p>
          </p:txBody>
        </p:sp>
        <p:cxnSp>
          <p:nvCxnSpPr>
            <p:cNvPr id="152" name="直線單箭頭接點 151"/>
            <p:cNvCxnSpPr/>
            <p:nvPr/>
          </p:nvCxnSpPr>
          <p:spPr>
            <a:xfrm flipH="1">
              <a:off x="4446157" y="5075891"/>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3" name="文字方塊 152"/>
            <p:cNvSpPr txBox="1"/>
            <p:nvPr/>
          </p:nvSpPr>
          <p:spPr>
            <a:xfrm>
              <a:off x="5324014" y="489122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交通資訊</a:t>
              </a:r>
            </a:p>
          </p:txBody>
        </p:sp>
        <p:cxnSp>
          <p:nvCxnSpPr>
            <p:cNvPr id="154" name="直線單箭頭接點 153"/>
            <p:cNvCxnSpPr/>
            <p:nvPr/>
          </p:nvCxnSpPr>
          <p:spPr>
            <a:xfrm flipH="1">
              <a:off x="4485990" y="6594466"/>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5" name="文字方塊 154"/>
            <p:cNvSpPr txBox="1"/>
            <p:nvPr/>
          </p:nvSpPr>
          <p:spPr>
            <a:xfrm>
              <a:off x="5316698" y="638868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聯絡導覽</a:t>
              </a:r>
            </a:p>
          </p:txBody>
        </p:sp>
        <p:cxnSp>
          <p:nvCxnSpPr>
            <p:cNvPr id="162" name="直線單箭頭接點 161"/>
            <p:cNvCxnSpPr/>
            <p:nvPr/>
          </p:nvCxnSpPr>
          <p:spPr>
            <a:xfrm flipH="1">
              <a:off x="4256015" y="5836622"/>
              <a:ext cx="121103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63" name="文字方塊 162"/>
            <p:cNvSpPr txBox="1"/>
            <p:nvPr/>
          </p:nvSpPr>
          <p:spPr>
            <a:xfrm>
              <a:off x="5563058" y="5651956"/>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連結至交通位置頁面</a:t>
              </a:r>
            </a:p>
          </p:txBody>
        </p:sp>
      </p:grpSp>
      <p:sp>
        <p:nvSpPr>
          <p:cNvPr id="164" name="矩形 163"/>
          <p:cNvSpPr/>
          <p:nvPr/>
        </p:nvSpPr>
        <p:spPr>
          <a:xfrm>
            <a:off x="0" y="758292"/>
            <a:ext cx="4896091" cy="638417"/>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文字版面配置區 2"/>
          <p:cNvSpPr>
            <a:spLocks noGrp="1"/>
          </p:cNvSpPr>
          <p:nvPr>
            <p:ph type="body" idx="1"/>
          </p:nvPr>
        </p:nvSpPr>
        <p:spPr>
          <a:xfrm>
            <a:off x="208456" y="144589"/>
            <a:ext cx="10972800" cy="1227405"/>
          </a:xfrm>
        </p:spPr>
        <p:txBody>
          <a:bodyPr vert="horz" lIns="91440" tIns="45720" rIns="91440" bIns="45720" rtlCol="0" anchor="ctr">
            <a:normAutofit/>
          </a:bodyPr>
          <a:lstStyle/>
          <a:p>
            <a:pPr marL="0" indent="0">
              <a:buNone/>
            </a:pPr>
            <a:r>
              <a:rPr lang="en-US" altLang="zh-TW" sz="4800" dirty="0" smtClean="0"/>
              <a:t>Wireframe </a:t>
            </a:r>
            <a:r>
              <a:rPr lang="zh-TW" altLang="en-US" sz="4800" dirty="0" smtClean="0"/>
              <a:t>灰階</a:t>
            </a:r>
            <a:endParaRPr lang="zh-TW" altLang="en-US" sz="4800" dirty="0"/>
          </a:p>
        </p:txBody>
      </p:sp>
    </p:spTree>
    <p:extLst>
      <p:ext uri="{BB962C8B-B14F-4D97-AF65-F5344CB8AC3E}">
        <p14:creationId xmlns:p14="http://schemas.microsoft.com/office/powerpoint/2010/main" val="170944818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10525"/>
            <a:ext cx="5145601" cy="1428713"/>
          </a:xfrm>
          <a:prstGeom prst="rect">
            <a:avLst/>
          </a:prstGeom>
          <a:noFill/>
          <a:effectLst/>
        </p:spPr>
        <p:txBody>
          <a:bodyPr vert="horz" lIns="91440" tIns="45720" rIns="91440" bIns="45720" rtlCol="0" anchor="ctr">
            <a:noAutofit/>
          </a:bodyPr>
          <a:lstStyle>
            <a:defPPr>
              <a:defRPr lang="zh-TW"/>
            </a:defPPr>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a:t>設計概念</a:t>
            </a:r>
          </a:p>
        </p:txBody>
      </p:sp>
    </p:spTree>
    <p:extLst>
      <p:ext uri="{BB962C8B-B14F-4D97-AF65-F5344CB8AC3E}">
        <p14:creationId xmlns:p14="http://schemas.microsoft.com/office/powerpoint/2010/main" val="1577980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58292"/>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193926"/>
            <a:ext cx="10972800" cy="1227405"/>
          </a:xfrm>
        </p:spPr>
        <p:txBody>
          <a:bodyPr vert="horz" lIns="91440" tIns="45720" rIns="91440" bIns="45720" rtlCol="0" anchor="ctr">
            <a:normAutofit/>
          </a:bodyPr>
          <a:lstStyle/>
          <a:p>
            <a:pPr marL="0" indent="0">
              <a:buNone/>
            </a:pPr>
            <a:r>
              <a:rPr lang="zh-TW" altLang="en-US" sz="4800" dirty="0"/>
              <a:t>創意發</a:t>
            </a:r>
            <a:r>
              <a:rPr lang="zh-TW" altLang="en-US" sz="4800" dirty="0" smtClean="0"/>
              <a:t>想</a:t>
            </a:r>
            <a:endParaRPr lang="zh-TW" altLang="en-US" sz="4800" dirty="0"/>
          </a:p>
        </p:txBody>
      </p:sp>
      <p:sp>
        <p:nvSpPr>
          <p:cNvPr id="6" name="內容版面配置區 2"/>
          <p:cNvSpPr txBox="1">
            <a:spLocks/>
          </p:cNvSpPr>
          <p:nvPr/>
        </p:nvSpPr>
        <p:spPr>
          <a:xfrm>
            <a:off x="482991" y="1421331"/>
            <a:ext cx="11323998" cy="3650803"/>
          </a:xfrm>
          <a:prstGeom prst="rect">
            <a:avLst/>
          </a:prstGeom>
        </p:spPr>
        <p:txBody>
          <a:bodyPr vert="horz" lIns="91440" tIns="45720" rIns="91440" bIns="45720" rtlCol="0" anchor="ctr">
            <a:no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50000"/>
              </a:lnSpc>
            </a:pPr>
            <a:r>
              <a:rPr lang="zh-TW" altLang="en-US" dirty="0" smtClean="0">
                <a:latin typeface="微軟正黑體" panose="020B0604030504040204" pitchFamily="34" charset="-120"/>
                <a:ea typeface="微軟正黑體" panose="020B0604030504040204" pitchFamily="34" charset="-120"/>
              </a:rPr>
              <a:t>主題</a:t>
            </a:r>
            <a:r>
              <a:rPr lang="zh-TW" altLang="en-US" dirty="0">
                <a:latin typeface="微軟正黑體" panose="020B0604030504040204" pitchFamily="34" charset="-120"/>
                <a:ea typeface="微軟正黑體" panose="020B0604030504040204" pitchFamily="34" charset="-120"/>
              </a:rPr>
              <a:t>為飯店業，所以我們採用極簡的風格，首頁能大致瀏覽整個飯店的資訊，而在分頁則會有更詳細的介紹。</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zh-TW" altLang="en-US" dirty="0">
                <a:latin typeface="微軟正黑體" panose="020B0604030504040204" pitchFamily="34" charset="-120"/>
                <a:ea typeface="微軟正黑體" panose="020B0604030504040204" pitchFamily="34" charset="-120"/>
              </a:rPr>
              <a:t>因為設計經驗的不足，我們參考了板橋凱撒飯店的網頁。</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zh-TW" altLang="en-US" dirty="0">
                <a:latin typeface="微軟正黑體" panose="020B0604030504040204" pitchFamily="34" charset="-120"/>
                <a:ea typeface="微軟正黑體" panose="020B0604030504040204" pitchFamily="34" charset="-120"/>
              </a:rPr>
              <a:t>顏色方面我們選用溫暖的色系，使瀏覽者能感受到此飯店的溫暖。</a:t>
            </a:r>
          </a:p>
          <a:p>
            <a:pPr>
              <a:lnSpc>
                <a:spcPct val="150000"/>
              </a:lnSpc>
            </a:pPr>
            <a:endParaRPr lang="zh-TW" altLang="en-US"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304" y="4426825"/>
            <a:ext cx="4515563" cy="2182522"/>
          </a:xfrm>
          <a:prstGeom prst="rect">
            <a:avLst/>
          </a:prstGeom>
        </p:spPr>
      </p:pic>
    </p:spTree>
    <p:extLst>
      <p:ext uri="{BB962C8B-B14F-4D97-AF65-F5344CB8AC3E}">
        <p14:creationId xmlns:p14="http://schemas.microsoft.com/office/powerpoint/2010/main" val="277259844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21" name="橢圓 20"/>
          <p:cNvSpPr/>
          <p:nvPr/>
        </p:nvSpPr>
        <p:spPr>
          <a:xfrm>
            <a:off x="707600" y="1608016"/>
            <a:ext cx="447394" cy="4313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22" name="文字方塊 21"/>
          <p:cNvSpPr txBox="1"/>
          <p:nvPr/>
        </p:nvSpPr>
        <p:spPr>
          <a:xfrm>
            <a:off x="1268286" y="1532905"/>
            <a:ext cx="3115427" cy="584775"/>
          </a:xfrm>
          <a:prstGeom prst="rect">
            <a:avLst/>
          </a:prstGeom>
          <a:noFill/>
        </p:spPr>
        <p:txBody>
          <a:bodyPr wrap="square" rtlCol="0">
            <a:spAutoFit/>
          </a:bodyPr>
          <a:lstStyle/>
          <a:p>
            <a:r>
              <a:rPr lang="zh-TW" altLang="en-US" sz="3200" b="1" dirty="0">
                <a:latin typeface="微軟正黑體" pitchFamily="34" charset="-120"/>
                <a:ea typeface="微軟正黑體" pitchFamily="34" charset="-120"/>
              </a:rPr>
              <a:t>色彩</a:t>
            </a:r>
          </a:p>
        </p:txBody>
      </p:sp>
      <p:sp>
        <p:nvSpPr>
          <p:cNvPr id="23" name="矩形 22"/>
          <p:cNvSpPr/>
          <p:nvPr/>
        </p:nvSpPr>
        <p:spPr>
          <a:xfrm>
            <a:off x="1320726" y="2278863"/>
            <a:ext cx="557476" cy="575106"/>
          </a:xfrm>
          <a:prstGeom prst="rect">
            <a:avLst/>
          </a:prstGeom>
          <a:solidFill>
            <a:srgbClr val="C0A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C0A178"/>
              </a:solidFill>
              <a:latin typeface="微軟正黑體" pitchFamily="34" charset="-120"/>
              <a:ea typeface="微軟正黑體" pitchFamily="34" charset="-120"/>
            </a:endParaRPr>
          </a:p>
        </p:txBody>
      </p:sp>
      <p:sp>
        <p:nvSpPr>
          <p:cNvPr id="24" name="文字方塊 23"/>
          <p:cNvSpPr txBox="1"/>
          <p:nvPr/>
        </p:nvSpPr>
        <p:spPr>
          <a:xfrm>
            <a:off x="2147760" y="2470575"/>
            <a:ext cx="3115427" cy="338554"/>
          </a:xfrm>
          <a:prstGeom prst="rect">
            <a:avLst/>
          </a:prstGeom>
          <a:noFill/>
        </p:spPr>
        <p:txBody>
          <a:bodyPr wrap="square" rtlCol="0">
            <a:spAutoFit/>
          </a:bodyPr>
          <a:lstStyle/>
          <a:p>
            <a:r>
              <a:rPr lang="en-US" altLang="zh-TW" sz="1600" dirty="0">
                <a:latin typeface="微軟正黑體" pitchFamily="34" charset="-120"/>
                <a:ea typeface="微軟正黑體" pitchFamily="34" charset="-120"/>
              </a:rPr>
              <a:t>R:192 G:161 B:120</a:t>
            </a:r>
            <a:endParaRPr lang="zh-TW" altLang="en-US" sz="1600" dirty="0">
              <a:latin typeface="微軟正黑體" pitchFamily="34" charset="-120"/>
              <a:ea typeface="微軟正黑體" pitchFamily="34" charset="-120"/>
            </a:endParaRPr>
          </a:p>
        </p:txBody>
      </p:sp>
      <p:sp>
        <p:nvSpPr>
          <p:cNvPr id="25" name="文字方塊 24"/>
          <p:cNvSpPr txBox="1"/>
          <p:nvPr/>
        </p:nvSpPr>
        <p:spPr>
          <a:xfrm>
            <a:off x="4383714" y="2307868"/>
            <a:ext cx="5487819" cy="666977"/>
          </a:xfrm>
          <a:prstGeom prst="rect">
            <a:avLst/>
          </a:prstGeom>
          <a:noFill/>
        </p:spPr>
        <p:txBody>
          <a:bodyPr wrap="square" rtlCol="0">
            <a:spAutoFit/>
          </a:bodyPr>
          <a:lstStyle/>
          <a:p>
            <a:r>
              <a:rPr lang="zh-TW" altLang="en-US" sz="1867" dirty="0">
                <a:latin typeface="微軟正黑體" pitchFamily="34" charset="-120"/>
                <a:ea typeface="微軟正黑體" pitchFamily="34" charset="-120"/>
              </a:rPr>
              <a:t>以灰褐色為中心顏色，代表靜謐與溫暖</a:t>
            </a:r>
            <a:endParaRPr lang="en-US" altLang="zh-TW" sz="1867" dirty="0">
              <a:latin typeface="微軟正黑體" pitchFamily="34" charset="-120"/>
              <a:ea typeface="微軟正黑體" pitchFamily="34" charset="-120"/>
            </a:endParaRPr>
          </a:p>
          <a:p>
            <a:r>
              <a:rPr lang="zh-TW" altLang="en-US" sz="1867" dirty="0">
                <a:latin typeface="微軟正黑體" pitchFamily="34" charset="-120"/>
                <a:ea typeface="微軟正黑體" pitchFamily="34" charset="-120"/>
              </a:rPr>
              <a:t>在繁華熱鬧的都市中求得一處悠閒</a:t>
            </a:r>
          </a:p>
        </p:txBody>
      </p:sp>
      <p:sp>
        <p:nvSpPr>
          <p:cNvPr id="26" name="矩形 25"/>
          <p:cNvSpPr/>
          <p:nvPr/>
        </p:nvSpPr>
        <p:spPr>
          <a:xfrm>
            <a:off x="1320726" y="3419997"/>
            <a:ext cx="557476" cy="575106"/>
          </a:xfrm>
          <a:prstGeom prst="rect">
            <a:avLst/>
          </a:prstGeom>
          <a:solidFill>
            <a:srgbClr val="98B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C0A178"/>
              </a:solidFill>
              <a:latin typeface="微軟正黑體" pitchFamily="34" charset="-120"/>
              <a:ea typeface="微軟正黑體" pitchFamily="34" charset="-120"/>
            </a:endParaRPr>
          </a:p>
        </p:txBody>
      </p:sp>
      <p:sp>
        <p:nvSpPr>
          <p:cNvPr id="27" name="文字方塊 26"/>
          <p:cNvSpPr txBox="1"/>
          <p:nvPr/>
        </p:nvSpPr>
        <p:spPr>
          <a:xfrm>
            <a:off x="2147760" y="3609060"/>
            <a:ext cx="3115427" cy="338554"/>
          </a:xfrm>
          <a:prstGeom prst="rect">
            <a:avLst/>
          </a:prstGeom>
          <a:noFill/>
        </p:spPr>
        <p:txBody>
          <a:bodyPr wrap="square" rtlCol="0">
            <a:spAutoFit/>
          </a:bodyPr>
          <a:lstStyle/>
          <a:p>
            <a:r>
              <a:rPr lang="en-US" altLang="zh-TW" sz="1600" dirty="0">
                <a:latin typeface="微軟正黑體" pitchFamily="34" charset="-120"/>
                <a:ea typeface="微軟正黑體" pitchFamily="34" charset="-120"/>
              </a:rPr>
              <a:t>R:152 G:188 B:236</a:t>
            </a:r>
            <a:endParaRPr lang="zh-TW" altLang="en-US" sz="1600" dirty="0">
              <a:latin typeface="微軟正黑體" pitchFamily="34" charset="-120"/>
              <a:ea typeface="微軟正黑體" pitchFamily="34" charset="-120"/>
            </a:endParaRPr>
          </a:p>
        </p:txBody>
      </p:sp>
      <p:sp>
        <p:nvSpPr>
          <p:cNvPr id="28" name="文字方塊 27"/>
          <p:cNvSpPr txBox="1"/>
          <p:nvPr/>
        </p:nvSpPr>
        <p:spPr>
          <a:xfrm>
            <a:off x="4383715" y="3500481"/>
            <a:ext cx="5836692" cy="666977"/>
          </a:xfrm>
          <a:prstGeom prst="rect">
            <a:avLst/>
          </a:prstGeom>
          <a:noFill/>
        </p:spPr>
        <p:txBody>
          <a:bodyPr wrap="square" rtlCol="0">
            <a:spAutoFit/>
          </a:bodyPr>
          <a:lstStyle/>
          <a:p>
            <a:r>
              <a:rPr lang="zh-TW" altLang="en-US" sz="1867" dirty="0">
                <a:latin typeface="微軟正黑體" pitchFamily="34" charset="-120"/>
                <a:ea typeface="微軟正黑體" pitchFamily="34" charset="-120"/>
              </a:rPr>
              <a:t>頭尾用較為跳脫暖色系對比的灰藍色</a:t>
            </a:r>
            <a:endParaRPr lang="en-US" altLang="zh-TW" sz="1867" dirty="0">
              <a:latin typeface="微軟正黑體" pitchFamily="34" charset="-120"/>
              <a:ea typeface="微軟正黑體" pitchFamily="34" charset="-120"/>
            </a:endParaRPr>
          </a:p>
          <a:p>
            <a:r>
              <a:rPr lang="zh-TW" altLang="en-US" sz="1867" dirty="0">
                <a:latin typeface="微軟正黑體" pitchFamily="34" charset="-120"/>
                <a:ea typeface="微軟正黑體" pitchFamily="34" charset="-120"/>
              </a:rPr>
              <a:t>並且顏色排序以上淺下深的漸進方式排版</a:t>
            </a:r>
          </a:p>
        </p:txBody>
      </p:sp>
      <p:pic>
        <p:nvPicPr>
          <p:cNvPr id="29" name="圖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270" y="4410367"/>
            <a:ext cx="2577672" cy="1930766"/>
          </a:xfrm>
          <a:prstGeom prst="rect">
            <a:avLst/>
          </a:prstGeom>
        </p:spPr>
      </p:pic>
      <p:sp>
        <p:nvSpPr>
          <p:cNvPr id="30" name="橢圓 29"/>
          <p:cNvSpPr/>
          <p:nvPr/>
        </p:nvSpPr>
        <p:spPr>
          <a:xfrm>
            <a:off x="688917" y="4676288"/>
            <a:ext cx="466076" cy="4402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31" name="文字方塊 30"/>
          <p:cNvSpPr txBox="1"/>
          <p:nvPr/>
        </p:nvSpPr>
        <p:spPr>
          <a:xfrm>
            <a:off x="1268286" y="4626772"/>
            <a:ext cx="1681880" cy="584775"/>
          </a:xfrm>
          <a:prstGeom prst="rect">
            <a:avLst/>
          </a:prstGeom>
          <a:noFill/>
        </p:spPr>
        <p:txBody>
          <a:bodyPr wrap="square" rtlCol="0">
            <a:spAutoFit/>
          </a:bodyPr>
          <a:lstStyle/>
          <a:p>
            <a:r>
              <a:rPr lang="zh-TW" altLang="en-US" sz="3200" b="1" dirty="0">
                <a:latin typeface="微軟正黑體" pitchFamily="34" charset="-120"/>
                <a:ea typeface="微軟正黑體" pitchFamily="34" charset="-120"/>
              </a:rPr>
              <a:t>字型</a:t>
            </a:r>
          </a:p>
        </p:txBody>
      </p:sp>
      <p:sp>
        <p:nvSpPr>
          <p:cNvPr id="32" name="文字方塊 31"/>
          <p:cNvSpPr txBox="1"/>
          <p:nvPr/>
        </p:nvSpPr>
        <p:spPr>
          <a:xfrm>
            <a:off x="1414726" y="5386833"/>
            <a:ext cx="4035443" cy="954300"/>
          </a:xfrm>
          <a:prstGeom prst="rect">
            <a:avLst/>
          </a:prstGeom>
          <a:noFill/>
        </p:spPr>
        <p:txBody>
          <a:bodyPr wrap="square" rtlCol="0">
            <a:spAutoFit/>
          </a:bodyPr>
          <a:lstStyle/>
          <a:p>
            <a:r>
              <a:rPr lang="zh-TW" altLang="en-US" sz="1867" dirty="0">
                <a:latin typeface="微軟正黑體" pitchFamily="34" charset="-120"/>
                <a:ea typeface="微軟正黑體" pitchFamily="34" charset="-120"/>
                <a:cs typeface="经典长宋简" pitchFamily="49" charset="-122"/>
              </a:rPr>
              <a:t>微軟正黑體 </a:t>
            </a:r>
            <a:r>
              <a:rPr lang="en-US" altLang="zh-TW" sz="1867" dirty="0">
                <a:latin typeface="微軟正黑體" pitchFamily="34" charset="-120"/>
                <a:ea typeface="微軟正黑體" pitchFamily="34" charset="-120"/>
                <a:cs typeface="经典长宋简" pitchFamily="49" charset="-122"/>
              </a:rPr>
              <a:t>:</a:t>
            </a:r>
            <a:r>
              <a:rPr lang="zh-TW" altLang="en-US" sz="1867" dirty="0">
                <a:latin typeface="微軟正黑體" pitchFamily="34" charset="-120"/>
                <a:ea typeface="微軟正黑體" pitchFamily="34" charset="-120"/>
                <a:cs typeface="经典长宋简" pitchFamily="49" charset="-122"/>
              </a:rPr>
              <a:t> </a:t>
            </a:r>
            <a:endParaRPr lang="en-US" altLang="zh-TW" sz="1867" dirty="0">
              <a:latin typeface="微軟正黑體" pitchFamily="34" charset="-120"/>
              <a:ea typeface="微軟正黑體" pitchFamily="34" charset="-120"/>
              <a:cs typeface="经典长宋简" pitchFamily="49" charset="-122"/>
            </a:endParaRPr>
          </a:p>
          <a:p>
            <a:r>
              <a:rPr lang="zh-TW" altLang="en-US" sz="1867" dirty="0">
                <a:latin typeface="微軟正黑體" pitchFamily="34" charset="-120"/>
                <a:ea typeface="微軟正黑體" pitchFamily="34" charset="-120"/>
                <a:cs typeface="经典长宋简" pitchFamily="49" charset="-122"/>
              </a:rPr>
              <a:t>較為好閱讀的無襯字，讓使用者可以方便閱讀</a:t>
            </a:r>
            <a:endParaRPr lang="en-US" altLang="zh-TW" sz="1867" dirty="0">
              <a:latin typeface="微軟正黑體" pitchFamily="34" charset="-120"/>
              <a:ea typeface="微軟正黑體" pitchFamily="34" charset="-120"/>
              <a:cs typeface="经典长宋简" pitchFamily="49" charset="-122"/>
            </a:endParaRPr>
          </a:p>
        </p:txBody>
      </p:sp>
      <p:sp>
        <p:nvSpPr>
          <p:cNvPr id="33" name="矩形 32"/>
          <p:cNvSpPr/>
          <p:nvPr/>
        </p:nvSpPr>
        <p:spPr>
          <a:xfrm>
            <a:off x="0" y="812833"/>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版面配置區 2"/>
          <p:cNvSpPr>
            <a:spLocks noGrp="1"/>
          </p:cNvSpPr>
          <p:nvPr>
            <p:ph type="body" idx="1"/>
          </p:nvPr>
        </p:nvSpPr>
        <p:spPr>
          <a:xfrm>
            <a:off x="482991" y="248467"/>
            <a:ext cx="10972800" cy="1227405"/>
          </a:xfrm>
        </p:spPr>
        <p:txBody>
          <a:bodyPr vert="horz" lIns="91440" tIns="45720" rIns="91440" bIns="45720" rtlCol="0" anchor="ctr">
            <a:normAutofit/>
          </a:bodyPr>
          <a:lstStyle/>
          <a:p>
            <a:pPr marL="0" indent="0">
              <a:buNone/>
            </a:pPr>
            <a:r>
              <a:rPr lang="zh-TW" altLang="en-US" sz="4800" dirty="0" smtClean="0"/>
              <a:t>設計元</a:t>
            </a:r>
            <a:r>
              <a:rPr lang="zh-TW" altLang="en-US" sz="4800" dirty="0"/>
              <a:t>素</a:t>
            </a:r>
          </a:p>
        </p:txBody>
      </p:sp>
    </p:spTree>
    <p:extLst>
      <p:ext uri="{BB962C8B-B14F-4D97-AF65-F5344CB8AC3E}">
        <p14:creationId xmlns:p14="http://schemas.microsoft.com/office/powerpoint/2010/main" val="179858322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pic>
        <p:nvPicPr>
          <p:cNvPr id="14"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413" y="203371"/>
            <a:ext cx="3744415" cy="6549803"/>
          </a:xfrm>
          <a:prstGeom prst="rect">
            <a:avLst/>
          </a:prstGeom>
        </p:spPr>
      </p:pic>
      <p:sp>
        <p:nvSpPr>
          <p:cNvPr id="15" name="橢圓 14"/>
          <p:cNvSpPr/>
          <p:nvPr/>
        </p:nvSpPr>
        <p:spPr>
          <a:xfrm>
            <a:off x="4973075" y="80187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16" name="文字方塊 15"/>
          <p:cNvSpPr txBox="1"/>
          <p:nvPr/>
        </p:nvSpPr>
        <p:spPr>
          <a:xfrm>
            <a:off x="5327915" y="740701"/>
            <a:ext cx="2146203" cy="379656"/>
          </a:xfrm>
          <a:prstGeom prst="rect">
            <a:avLst/>
          </a:prstGeom>
          <a:noFill/>
        </p:spPr>
        <p:txBody>
          <a:bodyPr wrap="square" rtlCol="0">
            <a:spAutoFit/>
          </a:bodyPr>
          <a:lstStyle/>
          <a:p>
            <a:r>
              <a:rPr lang="zh-TW" altLang="en-US" sz="1867" b="1" dirty="0">
                <a:latin typeface="微軟正黑體" pitchFamily="34" charset="-120"/>
                <a:ea typeface="微軟正黑體" pitchFamily="34" charset="-120"/>
              </a:rPr>
              <a:t>視覺回饋</a:t>
            </a:r>
          </a:p>
        </p:txBody>
      </p:sp>
      <p:sp>
        <p:nvSpPr>
          <p:cNvPr id="17" name="橢圓 16"/>
          <p:cNvSpPr/>
          <p:nvPr/>
        </p:nvSpPr>
        <p:spPr>
          <a:xfrm>
            <a:off x="4973075" y="241274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18" name="文字方塊 17"/>
          <p:cNvSpPr txBox="1"/>
          <p:nvPr/>
        </p:nvSpPr>
        <p:spPr>
          <a:xfrm>
            <a:off x="5327915" y="2372883"/>
            <a:ext cx="2400267" cy="379656"/>
          </a:xfrm>
          <a:prstGeom prst="rect">
            <a:avLst/>
          </a:prstGeom>
          <a:noFill/>
        </p:spPr>
        <p:txBody>
          <a:bodyPr wrap="square" rtlCol="0">
            <a:spAutoFit/>
          </a:bodyPr>
          <a:lstStyle/>
          <a:p>
            <a:r>
              <a:rPr lang="en-US" altLang="zh-TW" sz="1867" b="1" dirty="0">
                <a:latin typeface="微軟正黑體" pitchFamily="34" charset="-120"/>
                <a:ea typeface="微軟正黑體" pitchFamily="34" charset="-120"/>
              </a:rPr>
              <a:t>LOGO</a:t>
            </a:r>
            <a:endParaRPr lang="zh-TW" altLang="en-US" sz="1867" b="1" dirty="0">
              <a:latin typeface="微軟正黑體" pitchFamily="34" charset="-120"/>
              <a:ea typeface="微軟正黑體" pitchFamily="34" charset="-120"/>
            </a:endParaRPr>
          </a:p>
        </p:txBody>
      </p:sp>
      <p:sp>
        <p:nvSpPr>
          <p:cNvPr id="19" name="橢圓 18"/>
          <p:cNvSpPr/>
          <p:nvPr/>
        </p:nvSpPr>
        <p:spPr>
          <a:xfrm>
            <a:off x="4979535" y="396880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3</a:t>
            </a:r>
            <a:endParaRPr lang="zh-TW" altLang="en-US" sz="1867" dirty="0">
              <a:latin typeface="微軟正黑體" pitchFamily="34" charset="-120"/>
              <a:ea typeface="微軟正黑體" pitchFamily="34" charset="-120"/>
            </a:endParaRPr>
          </a:p>
        </p:txBody>
      </p:sp>
      <p:sp>
        <p:nvSpPr>
          <p:cNvPr id="20" name="文字方塊 19"/>
          <p:cNvSpPr txBox="1"/>
          <p:nvPr/>
        </p:nvSpPr>
        <p:spPr>
          <a:xfrm>
            <a:off x="5328387" y="3928148"/>
            <a:ext cx="2400267" cy="379656"/>
          </a:xfrm>
          <a:prstGeom prst="rect">
            <a:avLst/>
          </a:prstGeom>
          <a:noFill/>
        </p:spPr>
        <p:txBody>
          <a:bodyPr wrap="square" rtlCol="0">
            <a:spAutoFit/>
          </a:bodyPr>
          <a:lstStyle/>
          <a:p>
            <a:r>
              <a:rPr lang="en-US" altLang="zh-TW" sz="1867" b="1" dirty="0">
                <a:latin typeface="微軟正黑體" pitchFamily="34" charset="-120"/>
                <a:ea typeface="微軟正黑體" pitchFamily="34" charset="-120"/>
              </a:rPr>
              <a:t>ICON</a:t>
            </a:r>
            <a:endParaRPr lang="zh-TW" altLang="en-US" sz="1867" b="1" dirty="0">
              <a:latin typeface="微軟正黑體" pitchFamily="34" charset="-120"/>
              <a:ea typeface="微軟正黑體" pitchFamily="34" charset="-120"/>
            </a:endParaRPr>
          </a:p>
        </p:txBody>
      </p:sp>
      <p:sp>
        <p:nvSpPr>
          <p:cNvPr id="33" name="矩形 32"/>
          <p:cNvSpPr/>
          <p:nvPr/>
        </p:nvSpPr>
        <p:spPr>
          <a:xfrm>
            <a:off x="5497681" y="1269309"/>
            <a:ext cx="932537" cy="384043"/>
          </a:xfrm>
          <a:prstGeom prst="rect">
            <a:avLst/>
          </a:prstGeom>
          <a:solidFill>
            <a:srgbClr val="C0A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33" dirty="0">
                <a:latin typeface="微軟正黑體" pitchFamily="34" charset="-120"/>
                <a:ea typeface="微軟正黑體" pitchFamily="34" charset="-120"/>
                <a:cs typeface="经典长宋简" pitchFamily="49" charset="-122"/>
              </a:rPr>
              <a:t>了解</a:t>
            </a:r>
          </a:p>
        </p:txBody>
      </p:sp>
      <p:sp>
        <p:nvSpPr>
          <p:cNvPr id="34" name="矩形 33"/>
          <p:cNvSpPr/>
          <p:nvPr/>
        </p:nvSpPr>
        <p:spPr>
          <a:xfrm>
            <a:off x="9204003" y="1269309"/>
            <a:ext cx="931200" cy="384043"/>
          </a:xfrm>
          <a:prstGeom prst="rect">
            <a:avLst/>
          </a:prstGeom>
          <a:solidFill>
            <a:srgbClr val="BF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軟正黑體" pitchFamily="34" charset="-120"/>
                <a:ea typeface="微軟正黑體" pitchFamily="34" charset="-120"/>
                <a:cs typeface="经典长宋简" pitchFamily="49" charset="-122"/>
              </a:rPr>
              <a:t>了解</a:t>
            </a:r>
          </a:p>
        </p:txBody>
      </p:sp>
      <p:sp>
        <p:nvSpPr>
          <p:cNvPr id="35" name="矩形 34"/>
          <p:cNvSpPr/>
          <p:nvPr/>
        </p:nvSpPr>
        <p:spPr>
          <a:xfrm>
            <a:off x="8128787" y="1269309"/>
            <a:ext cx="931200" cy="384043"/>
          </a:xfrm>
          <a:prstGeom prst="rect">
            <a:avLst/>
          </a:prstGeom>
          <a:solidFill>
            <a:srgbClr val="98B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軟正黑體" pitchFamily="34" charset="-120"/>
                <a:ea typeface="微軟正黑體" pitchFamily="34" charset="-120"/>
                <a:cs typeface="经典长宋简" pitchFamily="49" charset="-122"/>
              </a:rPr>
              <a:t>了解</a:t>
            </a:r>
          </a:p>
        </p:txBody>
      </p:sp>
      <p:sp>
        <p:nvSpPr>
          <p:cNvPr id="36" name="文字方塊 35"/>
          <p:cNvSpPr txBox="1"/>
          <p:nvPr/>
        </p:nvSpPr>
        <p:spPr>
          <a:xfrm>
            <a:off x="5343080" y="2781629"/>
            <a:ext cx="3552395"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黑與白配上相對應景色深淺的對比色，</a:t>
            </a:r>
          </a:p>
        </p:txBody>
      </p:sp>
      <p:sp>
        <p:nvSpPr>
          <p:cNvPr id="37" name="文字方塊 36"/>
          <p:cNvSpPr txBox="1"/>
          <p:nvPr/>
        </p:nvSpPr>
        <p:spPr>
          <a:xfrm>
            <a:off x="5363855" y="4409366"/>
            <a:ext cx="3840148" cy="584775"/>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與深色聯絡資訊欄相反的亮色，</a:t>
            </a:r>
            <a:endParaRPr lang="en-US" altLang="zh-TW" sz="1600" dirty="0">
              <a:latin typeface="微軟正黑體" pitchFamily="34" charset="-120"/>
              <a:ea typeface="微軟正黑體" pitchFamily="34" charset="-120"/>
            </a:endParaRPr>
          </a:p>
          <a:p>
            <a:r>
              <a:rPr lang="zh-TW" altLang="en-US" sz="1600" dirty="0">
                <a:latin typeface="微軟正黑體" pitchFamily="34" charset="-120"/>
                <a:ea typeface="微軟正黑體" pitchFamily="34" charset="-120"/>
              </a:rPr>
              <a:t>白色單色的</a:t>
            </a:r>
            <a:r>
              <a:rPr lang="en-US" altLang="zh-TW" sz="1600" dirty="0">
                <a:latin typeface="微軟正黑體" pitchFamily="34" charset="-120"/>
                <a:ea typeface="微軟正黑體" pitchFamily="34" charset="-120"/>
              </a:rPr>
              <a:t>icon</a:t>
            </a:r>
            <a:r>
              <a:rPr lang="zh-TW" altLang="en-US" sz="1600" dirty="0">
                <a:latin typeface="微軟正黑體" pitchFamily="34" charset="-120"/>
                <a:ea typeface="微軟正黑體" pitchFamily="34" charset="-120"/>
              </a:rPr>
              <a:t>，與上面文字用色不同</a:t>
            </a:r>
          </a:p>
        </p:txBody>
      </p:sp>
      <p:sp>
        <p:nvSpPr>
          <p:cNvPr id="38" name="矩形 37"/>
          <p:cNvSpPr/>
          <p:nvPr/>
        </p:nvSpPr>
        <p:spPr>
          <a:xfrm>
            <a:off x="6605118" y="1269309"/>
            <a:ext cx="932537" cy="384043"/>
          </a:xfrm>
          <a:prstGeom prst="rect">
            <a:avLst/>
          </a:prstGeom>
          <a:solidFill>
            <a:srgbClr val="977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33" dirty="0">
                <a:latin typeface="微軟正黑體" pitchFamily="34" charset="-120"/>
                <a:ea typeface="微軟正黑體" pitchFamily="34" charset="-120"/>
                <a:cs typeface="经典长宋简" pitchFamily="49" charset="-122"/>
              </a:rPr>
              <a:t>了解</a:t>
            </a:r>
          </a:p>
        </p:txBody>
      </p:sp>
      <p:pic>
        <p:nvPicPr>
          <p:cNvPr id="3" name="圖片 2"/>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059987" y="2516915"/>
            <a:ext cx="2686050" cy="933450"/>
          </a:xfrm>
          <a:prstGeom prst="rect">
            <a:avLst/>
          </a:prstGeom>
        </p:spPr>
      </p:pic>
    </p:spTree>
    <p:extLst>
      <p:ext uri="{BB962C8B-B14F-4D97-AF65-F5344CB8AC3E}">
        <p14:creationId xmlns:p14="http://schemas.microsoft.com/office/powerpoint/2010/main" val="268333388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58292"/>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388101" y="107662"/>
            <a:ext cx="10972800" cy="1227405"/>
          </a:xfrm>
        </p:spPr>
        <p:txBody>
          <a:bodyPr vert="horz" lIns="91440" tIns="45720" rIns="91440" bIns="45720" rtlCol="0" anchor="ctr">
            <a:normAutofit/>
          </a:bodyPr>
          <a:lstStyle/>
          <a:p>
            <a:pPr marL="0" indent="0">
              <a:buNone/>
            </a:pPr>
            <a:r>
              <a:rPr lang="en-US" altLang="zh-TW" sz="4800" dirty="0" err="1" smtClean="0"/>
              <a:t>Github</a:t>
            </a:r>
            <a:r>
              <a:rPr lang="zh-TW" altLang="en-US" sz="4800" dirty="0" smtClean="0"/>
              <a:t> </a:t>
            </a:r>
            <a:endParaRPr lang="zh-TW" altLang="en-US" sz="4800" dirty="0"/>
          </a:p>
        </p:txBody>
      </p:sp>
      <p:pic>
        <p:nvPicPr>
          <p:cNvPr id="8" name="圖片 7"/>
          <p:cNvPicPr>
            <a:picLocks noChangeAspect="1"/>
          </p:cNvPicPr>
          <p:nvPr/>
        </p:nvPicPr>
        <p:blipFill>
          <a:blip r:embed="rId2"/>
          <a:stretch>
            <a:fillRect/>
          </a:stretch>
        </p:blipFill>
        <p:spPr>
          <a:xfrm>
            <a:off x="388101" y="1421331"/>
            <a:ext cx="5829300" cy="1600200"/>
          </a:xfrm>
          <a:prstGeom prst="rect">
            <a:avLst/>
          </a:prstGeom>
        </p:spPr>
      </p:pic>
      <p:pic>
        <p:nvPicPr>
          <p:cNvPr id="2" name="圖片 1"/>
          <p:cNvPicPr>
            <a:picLocks noChangeAspect="1"/>
          </p:cNvPicPr>
          <p:nvPr/>
        </p:nvPicPr>
        <p:blipFill>
          <a:blip r:embed="rId3"/>
          <a:stretch>
            <a:fillRect/>
          </a:stretch>
        </p:blipFill>
        <p:spPr>
          <a:xfrm>
            <a:off x="388101" y="3242003"/>
            <a:ext cx="7848600" cy="3095625"/>
          </a:xfrm>
          <a:prstGeom prst="rect">
            <a:avLst/>
          </a:prstGeom>
        </p:spPr>
      </p:pic>
    </p:spTree>
    <p:extLst>
      <p:ext uri="{BB962C8B-B14F-4D97-AF65-F5344CB8AC3E}">
        <p14:creationId xmlns:p14="http://schemas.microsoft.com/office/powerpoint/2010/main" val="89940470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10525"/>
            <a:ext cx="5145601" cy="1428713"/>
          </a:xfrm>
          <a:prstGeom prst="rect">
            <a:avLst/>
          </a:prstGeom>
          <a:noFill/>
          <a:effectLst/>
        </p:spPr>
        <p:txBody>
          <a:bodyPr vert="horz" lIns="91440" tIns="45720" rIns="91440" bIns="45720" rtlCol="0" anchor="ctr">
            <a:noAutofit/>
          </a:bodyPr>
          <a:lstStyle>
            <a:defPPr>
              <a:defRPr lang="zh-TW"/>
            </a:defPPr>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smtClean="0"/>
              <a:t>專題展</a:t>
            </a:r>
            <a:r>
              <a:rPr lang="zh-TW" altLang="en-US" dirty="0"/>
              <a:t>示</a:t>
            </a:r>
          </a:p>
        </p:txBody>
      </p:sp>
    </p:spTree>
    <p:extLst>
      <p:ext uri="{BB962C8B-B14F-4D97-AF65-F5344CB8AC3E}">
        <p14:creationId xmlns:p14="http://schemas.microsoft.com/office/powerpoint/2010/main" val="2696132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標題 3"/>
          <p:cNvSpPr>
            <a:spLocks noGrp="1"/>
          </p:cNvSpPr>
          <p:nvPr>
            <p:ph type="title"/>
          </p:nvPr>
        </p:nvSpPr>
        <p:spPr>
          <a:xfrm>
            <a:off x="3418449" y="2715065"/>
            <a:ext cx="5145601" cy="1428713"/>
          </a:xfrm>
          <a:noFill/>
        </p:spPr>
        <p:txBody>
          <a:bodyPr>
            <a:noAutofit/>
          </a:bodyPr>
          <a:lstStyle/>
          <a:p>
            <a:r>
              <a:rPr lang="zh-TW" altLang="en-US" sz="5400" b="1" dirty="0" smtClean="0"/>
              <a:t>專案介紹</a:t>
            </a:r>
            <a:endParaRPr lang="zh-TW" altLang="en-US" sz="5400" b="1" dirty="0"/>
          </a:p>
        </p:txBody>
      </p:sp>
    </p:spTree>
    <p:extLst>
      <p:ext uri="{BB962C8B-B14F-4D97-AF65-F5344CB8AC3E}">
        <p14:creationId xmlns:p14="http://schemas.microsoft.com/office/powerpoint/2010/main" val="298521885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193925"/>
            <a:ext cx="10972800" cy="1227405"/>
          </a:xfrm>
        </p:spPr>
        <p:txBody>
          <a:bodyPr>
            <a:normAutofit/>
          </a:bodyPr>
          <a:lstStyle/>
          <a:p>
            <a:pPr marL="0" indent="0">
              <a:buNone/>
            </a:pPr>
            <a:r>
              <a:rPr lang="zh-TW" altLang="en-US" sz="4800" dirty="0" smtClean="0"/>
              <a:t>專案背景</a:t>
            </a:r>
            <a:endParaRPr lang="zh-TW" altLang="en-US" sz="4800" dirty="0"/>
          </a:p>
        </p:txBody>
      </p:sp>
      <p:sp>
        <p:nvSpPr>
          <p:cNvPr id="5" name="文字方塊 4"/>
          <p:cNvSpPr txBox="1"/>
          <p:nvPr/>
        </p:nvSpPr>
        <p:spPr>
          <a:xfrm>
            <a:off x="482991" y="2486534"/>
            <a:ext cx="11249464" cy="1200329"/>
          </a:xfrm>
          <a:prstGeom prst="rect">
            <a:avLst/>
          </a:prstGeom>
          <a:noFill/>
        </p:spPr>
        <p:txBody>
          <a:bodyPr wrap="square" rtlCol="0">
            <a:spAutoFit/>
          </a:bodyPr>
          <a:lstStyle>
            <a:defPPr>
              <a:defRPr lang="zh-TW"/>
            </a:defPPr>
            <a:lvl1pPr algn="just">
              <a:defRPr sz="2000">
                <a:latin typeface="+mj-ea"/>
                <a:ea typeface="+mj-ea"/>
              </a:defRPr>
            </a:lvl1pPr>
          </a:lstStyle>
          <a:p>
            <a:r>
              <a:rPr lang="zh-TW" altLang="en-US" sz="2400" dirty="0"/>
              <a:t>本組網站針對飯店官網進行優化，為提升觀看舒適度，對網頁的排版重新編排，增加消費者的閱讀性及內容清晰好辨。</a:t>
            </a:r>
            <a:endParaRPr lang="en-US" altLang="zh-TW" sz="2400" dirty="0"/>
          </a:p>
          <a:p>
            <a:endParaRPr lang="zh-TW" altLang="en-US" sz="2400" dirty="0"/>
          </a:p>
        </p:txBody>
      </p:sp>
      <p:pic>
        <p:nvPicPr>
          <p:cNvPr id="4098" name="Picture 2" descr="可爱儿童插画-操作电脑的女同学_素材公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991" y="3752840"/>
            <a:ext cx="4876800" cy="26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89960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版面配置區 2"/>
          <p:cNvSpPr txBox="1">
            <a:spLocks/>
          </p:cNvSpPr>
          <p:nvPr/>
        </p:nvSpPr>
        <p:spPr>
          <a:xfrm>
            <a:off x="482991" y="179673"/>
            <a:ext cx="10972800" cy="1227405"/>
          </a:xfrm>
          <a:prstGeom prst="rect">
            <a:avLst/>
          </a:prstGeom>
        </p:spPr>
        <p:txBody>
          <a:bodyPr vert="horz" lIns="91440" tIns="45720" rIns="91440" bIns="45720" rtlCol="0" anchor="ctr">
            <a:norm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zh-TW" altLang="en-US" sz="4400" dirty="0"/>
              <a:t>遇到的困難與問題</a:t>
            </a:r>
          </a:p>
        </p:txBody>
      </p:sp>
      <p:sp>
        <p:nvSpPr>
          <p:cNvPr id="8" name="文字方塊 7"/>
          <p:cNvSpPr txBox="1"/>
          <p:nvPr/>
        </p:nvSpPr>
        <p:spPr>
          <a:xfrm>
            <a:off x="482991" y="2225551"/>
            <a:ext cx="11249464" cy="1569660"/>
          </a:xfrm>
          <a:prstGeom prst="rect">
            <a:avLst/>
          </a:prstGeom>
          <a:noFill/>
        </p:spPr>
        <p:txBody>
          <a:bodyPr wrap="square" rtlCol="0">
            <a:spAutoFit/>
          </a:bodyPr>
          <a:lstStyle>
            <a:defPPr>
              <a:defRPr lang="zh-TW"/>
            </a:defPPr>
            <a:lvl1pPr algn="just">
              <a:defRPr sz="2400">
                <a:latin typeface="+mj-ea"/>
                <a:ea typeface="+mj-ea"/>
              </a:defRPr>
            </a:lvl1pPr>
          </a:lstStyle>
          <a:p>
            <a:r>
              <a:rPr lang="zh-TW" altLang="en-US" dirty="0"/>
              <a:t>過程中為了提升閱讀性，在內容的排版及文字顏色的選擇都必須與首頁主題相互應，例如</a:t>
            </a:r>
            <a:r>
              <a:rPr lang="en-US" altLang="zh-TW" dirty="0"/>
              <a:t>:</a:t>
            </a:r>
            <a:r>
              <a:rPr lang="zh-TW" altLang="en-US" dirty="0"/>
              <a:t>字型、背影顏色等等，而要做到精美又乾淨的排版不論是在技術上還是還是網頁設計上都遇到很大的困難。</a:t>
            </a:r>
          </a:p>
          <a:p>
            <a:endParaRPr lang="zh-TW" altLang="en-US" dirty="0"/>
          </a:p>
        </p:txBody>
      </p:sp>
      <p:pic>
        <p:nvPicPr>
          <p:cNvPr id="5122" name="Picture 2" descr="書本圖案】精選34款書本圖案下載，書本素材免費推薦款| 天天瘋後製"/>
          <p:cNvPicPr>
            <a:picLocks noChangeAspect="1" noChangeArrowheads="1"/>
          </p:cNvPicPr>
          <p:nvPr/>
        </p:nvPicPr>
        <p:blipFill rotWithShape="1">
          <a:blip r:embed="rId3">
            <a:extLst>
              <a:ext uri="{28A0092B-C50C-407E-A947-70E740481C1C}">
                <a14:useLocalDpi xmlns:a14="http://schemas.microsoft.com/office/drawing/2010/main" val="0"/>
              </a:ext>
            </a:extLst>
          </a:blip>
          <a:srcRect l="-615" t="50351" r="615" b="-1425"/>
          <a:stretch/>
        </p:blipFill>
        <p:spPr bwMode="auto">
          <a:xfrm>
            <a:off x="5727064" y="4730127"/>
            <a:ext cx="6464936" cy="15125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电脑icon图片_电脑icon素材_电脑icon模板免费下载-六图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231" y="4730127"/>
            <a:ext cx="1560683" cy="14419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1966" t="2965" r="62643" b="-2965"/>
          <a:stretch/>
        </p:blipFill>
        <p:spPr bwMode="auto">
          <a:xfrm>
            <a:off x="482991" y="4679197"/>
            <a:ext cx="1013308" cy="173269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34256" r="36694"/>
          <a:stretch/>
        </p:blipFill>
        <p:spPr bwMode="auto">
          <a:xfrm>
            <a:off x="1712951" y="4604033"/>
            <a:ext cx="876300" cy="17647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63937"/>
          <a:stretch/>
        </p:blipFill>
        <p:spPr bwMode="auto">
          <a:xfrm>
            <a:off x="3005708" y="4369450"/>
            <a:ext cx="1187295" cy="199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00042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8" name="矩形 7"/>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版面配置區 2"/>
          <p:cNvSpPr txBox="1">
            <a:spLocks/>
          </p:cNvSpPr>
          <p:nvPr/>
        </p:nvSpPr>
        <p:spPr>
          <a:xfrm>
            <a:off x="482991" y="193925"/>
            <a:ext cx="10972800" cy="1227405"/>
          </a:xfrm>
          <a:prstGeom prst="rect">
            <a:avLst/>
          </a:prstGeom>
        </p:spPr>
        <p:txBody>
          <a:bodyPr vert="horz" lIns="91440" tIns="45720" rIns="91440" bIns="45720" rtlCol="0" anchor="ctr">
            <a:norm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zh-TW" altLang="en-US" sz="4400" dirty="0" smtClean="0"/>
              <a:t>如何解決與改善</a:t>
            </a:r>
            <a:endParaRPr lang="zh-TW" altLang="en-US" sz="4400" dirty="0"/>
          </a:p>
        </p:txBody>
      </p:sp>
      <p:sp>
        <p:nvSpPr>
          <p:cNvPr id="5" name="橢圓 4"/>
          <p:cNvSpPr/>
          <p:nvPr/>
        </p:nvSpPr>
        <p:spPr>
          <a:xfrm>
            <a:off x="1747776" y="2202797"/>
            <a:ext cx="3388177" cy="3309958"/>
          </a:xfrm>
          <a:prstGeom prst="ellipse">
            <a:avLst/>
          </a:prstGeom>
          <a:solidFill>
            <a:srgbClr val="25B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smtClean="0">
                <a:latin typeface="+mj-ea"/>
                <a:ea typeface="+mj-ea"/>
              </a:rPr>
              <a:t>排版問題</a:t>
            </a:r>
            <a:endParaRPr lang="zh-TW" altLang="en-US" sz="4000" b="1" dirty="0">
              <a:latin typeface="+mj-ea"/>
              <a:ea typeface="+mj-ea"/>
            </a:endParaRPr>
          </a:p>
        </p:txBody>
      </p:sp>
      <p:sp>
        <p:nvSpPr>
          <p:cNvPr id="7" name="橢圓 6"/>
          <p:cNvSpPr/>
          <p:nvPr/>
        </p:nvSpPr>
        <p:spPr>
          <a:xfrm>
            <a:off x="7315199" y="2133349"/>
            <a:ext cx="3338317" cy="3309958"/>
          </a:xfrm>
          <a:prstGeom prst="ellipse">
            <a:avLst/>
          </a:prstGeom>
          <a:solidFill>
            <a:srgbClr val="FB8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smtClean="0">
                <a:latin typeface="+mj-ea"/>
                <a:ea typeface="+mj-ea"/>
              </a:rPr>
              <a:t>視覺問題</a:t>
            </a:r>
            <a:endParaRPr lang="zh-TW" altLang="en-US" sz="4000" b="1" dirty="0">
              <a:latin typeface="+mj-ea"/>
              <a:ea typeface="+mj-ea"/>
            </a:endParaRPr>
          </a:p>
        </p:txBody>
      </p:sp>
    </p:spTree>
    <p:extLst>
      <p:ext uri="{BB962C8B-B14F-4D97-AF65-F5344CB8AC3E}">
        <p14:creationId xmlns:p14="http://schemas.microsoft.com/office/powerpoint/2010/main" val="234964685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4" name="文字版面配置區 2"/>
          <p:cNvSpPr txBox="1">
            <a:spLocks/>
          </p:cNvSpPr>
          <p:nvPr/>
        </p:nvSpPr>
        <p:spPr>
          <a:xfrm>
            <a:off x="482992" y="159722"/>
            <a:ext cx="10972800" cy="1227405"/>
          </a:xfrm>
          <a:prstGeom prst="rect">
            <a:avLst/>
          </a:prstGeom>
        </p:spPr>
        <p:txBody>
          <a:bodyPr vert="horz" lIns="91440" tIns="45720" rIns="91440" bIns="45720" rtlCol="0" anchor="ctr">
            <a:noAutofit/>
          </a:bodyPr>
          <a:lstStyle>
            <a:defPPr>
              <a:defRPr lang="zh-TW"/>
            </a:defPPr>
            <a:lvl1pPr marL="457189" indent="-457189" defTabSz="457200">
              <a:lnSpc>
                <a:spcPct val="10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panose="020B0604030504040204" pitchFamily="34" charset="-120"/>
                <a:ea typeface="微軟正黑體" panose="020B0604030504040204" pitchFamily="34" charset="-120"/>
                <a:cs typeface="微軟正黑體"/>
              </a:defRPr>
            </a:lvl1pPr>
            <a:lvl2pPr marL="1038198" indent="-428613"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2pPr>
            <a:lvl3pPr marL="1447764" indent="-228594"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3pPr>
            <a:lvl4pPr marL="2103065"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4pPr>
            <a:lvl5pPr marL="2712650"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5pPr>
            <a:lvl6pPr marL="25146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6pPr>
            <a:lvl7pPr marL="29718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7pPr>
            <a:lvl8pPr marL="34290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8pPr>
            <a:lvl9pPr marL="38862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9pPr>
          </a:lstStyle>
          <a:p>
            <a:r>
              <a:rPr lang="zh-TW" altLang="en-US" sz="4000" dirty="0"/>
              <a:t>排版問題</a:t>
            </a:r>
          </a:p>
        </p:txBody>
      </p:sp>
      <p:pic>
        <p:nvPicPr>
          <p:cNvPr id="1026" name="Picture 2" descr="用“Z”型模式，阅读网页的内容| 人人都是产品经理"/>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738" y="2025747"/>
            <a:ext cx="6274192" cy="4079631"/>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482992" y="2583597"/>
            <a:ext cx="4468836" cy="1015663"/>
          </a:xfrm>
          <a:prstGeom prst="rect">
            <a:avLst/>
          </a:prstGeom>
          <a:noFill/>
        </p:spPr>
        <p:txBody>
          <a:bodyPr wrap="square" rtlCol="0">
            <a:spAutoFit/>
          </a:bodyPr>
          <a:lstStyle/>
          <a:p>
            <a:pPr algn="just"/>
            <a:r>
              <a:rPr lang="zh-TW" altLang="en-US" sz="2000" dirty="0" smtClean="0">
                <a:latin typeface="+mj-ea"/>
                <a:ea typeface="+mj-ea"/>
              </a:rPr>
              <a:t>在版面編排上以</a:t>
            </a:r>
            <a:r>
              <a:rPr lang="en-US" altLang="zh-TW" sz="2000" dirty="0" smtClean="0">
                <a:latin typeface="+mj-ea"/>
                <a:ea typeface="+mj-ea"/>
              </a:rPr>
              <a:t>Z</a:t>
            </a:r>
            <a:r>
              <a:rPr lang="zh-TW" altLang="en-US" sz="2000" dirty="0" smtClean="0">
                <a:latin typeface="+mj-ea"/>
                <a:ea typeface="+mj-ea"/>
              </a:rPr>
              <a:t>型佈局的方式排版，讓網頁的排版是讀者最習慣的閱讀方向。</a:t>
            </a:r>
            <a:endParaRPr lang="zh-TW" altLang="en-US" sz="2000" dirty="0">
              <a:latin typeface="+mj-ea"/>
              <a:ea typeface="+mj-ea"/>
            </a:endParaRPr>
          </a:p>
        </p:txBody>
      </p:sp>
    </p:spTree>
    <p:extLst>
      <p:ext uri="{BB962C8B-B14F-4D97-AF65-F5344CB8AC3E}">
        <p14:creationId xmlns:p14="http://schemas.microsoft.com/office/powerpoint/2010/main" val="387534440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4" name="文字版面配置區 2"/>
          <p:cNvSpPr txBox="1">
            <a:spLocks/>
          </p:cNvSpPr>
          <p:nvPr/>
        </p:nvSpPr>
        <p:spPr>
          <a:xfrm>
            <a:off x="482991" y="70974"/>
            <a:ext cx="10972800" cy="1227405"/>
          </a:xfrm>
          <a:prstGeom prst="rect">
            <a:avLst/>
          </a:prstGeom>
        </p:spPr>
        <p:txBody>
          <a:bodyPr vert="horz" lIns="91440" tIns="45720" rIns="91440" bIns="45720" rtlCol="0" anchor="ctr">
            <a:noAutofit/>
          </a:bodyPr>
          <a:lstStyle>
            <a:defPPr>
              <a:defRPr lang="zh-TW"/>
            </a:defPPr>
            <a:lvl1pPr marL="457189" indent="-457189" defTabSz="457200">
              <a:lnSpc>
                <a:spcPct val="100000"/>
              </a:lnSpc>
              <a:spcBef>
                <a:spcPts val="533"/>
              </a:spcBef>
              <a:spcAft>
                <a:spcPts val="600"/>
              </a:spcAft>
              <a:buClr>
                <a:schemeClr val="accent1"/>
              </a:buClr>
              <a:buSzPct val="115000"/>
              <a:buFontTx/>
              <a:buBlip>
                <a:blip r:embed="rId2"/>
              </a:buBlip>
              <a:defRPr sz="4000" cap="none">
                <a:solidFill>
                  <a:schemeClr val="tx1">
                    <a:lumMod val="85000"/>
                    <a:lumOff val="15000"/>
                  </a:schemeClr>
                </a:solidFill>
                <a:effectLst/>
                <a:latin typeface="微軟正黑體" panose="020B0604030504040204" pitchFamily="34" charset="-120"/>
                <a:ea typeface="微軟正黑體" panose="020B0604030504040204" pitchFamily="34" charset="-120"/>
                <a:cs typeface="微軟正黑體"/>
              </a:defRPr>
            </a:lvl1pPr>
            <a:lvl2pPr marL="1038198" indent="-428613"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2pPr>
            <a:lvl3pPr marL="1447764" indent="-228594"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3pPr>
            <a:lvl4pPr marL="2103065"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4pPr>
            <a:lvl5pPr marL="2712650"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5pPr>
            <a:lvl6pPr marL="25146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6pPr>
            <a:lvl7pPr marL="29718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7pPr>
            <a:lvl8pPr marL="34290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8pPr>
            <a:lvl9pPr marL="38862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9pPr>
          </a:lstStyle>
          <a:p>
            <a:r>
              <a:rPr lang="zh-TW" altLang="en-US" dirty="0" smtClean="0"/>
              <a:t>視覺</a:t>
            </a:r>
            <a:r>
              <a:rPr lang="zh-TW" altLang="en-US" dirty="0"/>
              <a:t>問題</a:t>
            </a:r>
          </a:p>
        </p:txBody>
      </p:sp>
      <p:pic>
        <p:nvPicPr>
          <p:cNvPr id="3074" name="Picture 2" descr="https://i1.kknews.cc/SIG=3m3452o/3174000qp9819sor67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434" y="684677"/>
            <a:ext cx="60960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褐-1"/>
          <p:cNvPicPr>
            <a:picLocks noChangeAspect="1" noChangeArrowheads="1"/>
          </p:cNvPicPr>
          <p:nvPr/>
        </p:nvPicPr>
        <p:blipFill rotWithShape="1">
          <a:blip r:embed="rId4">
            <a:extLst>
              <a:ext uri="{28A0092B-C50C-407E-A947-70E740481C1C}">
                <a14:useLocalDpi xmlns:a14="http://schemas.microsoft.com/office/drawing/2010/main" val="0"/>
              </a:ext>
            </a:extLst>
          </a:blip>
          <a:srcRect b="5600"/>
          <a:stretch/>
        </p:blipFill>
        <p:spPr bwMode="auto">
          <a:xfrm>
            <a:off x="5529434" y="4441337"/>
            <a:ext cx="6096000" cy="2153799"/>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482992" y="2872568"/>
            <a:ext cx="4468836" cy="707886"/>
          </a:xfrm>
          <a:prstGeom prst="rect">
            <a:avLst/>
          </a:prstGeom>
          <a:noFill/>
        </p:spPr>
        <p:txBody>
          <a:bodyPr wrap="square" rtlCol="0">
            <a:spAutoFit/>
          </a:bodyPr>
          <a:lstStyle>
            <a:defPPr>
              <a:defRPr lang="zh-TW"/>
            </a:defPPr>
            <a:lvl1pPr algn="just">
              <a:defRPr sz="2000">
                <a:latin typeface="+mj-ea"/>
                <a:ea typeface="+mj-ea"/>
              </a:defRPr>
            </a:lvl1pPr>
          </a:lstStyle>
          <a:p>
            <a:r>
              <a:rPr lang="zh-TW" altLang="en-US" dirty="0"/>
              <a:t>主題顏色採用另人安定的褐色風格，具有釋放療癒功能的視覺能量色系。</a:t>
            </a:r>
          </a:p>
        </p:txBody>
      </p:sp>
    </p:spTree>
    <p:extLst>
      <p:ext uri="{BB962C8B-B14F-4D97-AF65-F5344CB8AC3E}">
        <p14:creationId xmlns:p14="http://schemas.microsoft.com/office/powerpoint/2010/main" val="278966443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53657"/>
            <a:ext cx="5145601" cy="1428713"/>
          </a:xfrm>
          <a:prstGeom prst="rect">
            <a:avLst/>
          </a:prstGeom>
          <a:noFill/>
          <a:effectLst/>
        </p:spPr>
        <p:txBody>
          <a:bodyPr vert="horz" lIns="91440" tIns="45720" rIns="91440" bIns="45720" rtlCol="0" anchor="ctr">
            <a:noAutofit/>
          </a:bodyPr>
          <a:lstStyle>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sym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a:t>專案說明</a:t>
            </a:r>
          </a:p>
        </p:txBody>
      </p:sp>
    </p:spTree>
    <p:extLst>
      <p:ext uri="{BB962C8B-B14F-4D97-AF65-F5344CB8AC3E}">
        <p14:creationId xmlns:p14="http://schemas.microsoft.com/office/powerpoint/2010/main" val="3531970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237360"/>
            <a:ext cx="10972800" cy="1227405"/>
          </a:xfrm>
        </p:spPr>
        <p:txBody>
          <a:bodyPr vert="horz" lIns="91440" tIns="45720" rIns="91440" bIns="45720" rtlCol="0" anchor="ctr">
            <a:normAutofit/>
          </a:bodyPr>
          <a:lstStyle/>
          <a:p>
            <a:pPr marL="0" indent="0">
              <a:buNone/>
            </a:pPr>
            <a:r>
              <a:rPr lang="zh-TW" altLang="en-US" sz="4800" dirty="0"/>
              <a:t>網站架構</a:t>
            </a:r>
          </a:p>
        </p:txBody>
      </p:sp>
      <p:sp>
        <p:nvSpPr>
          <p:cNvPr id="6" name="內容版面配置區 2"/>
          <p:cNvSpPr txBox="1">
            <a:spLocks/>
          </p:cNvSpPr>
          <p:nvPr/>
        </p:nvSpPr>
        <p:spPr>
          <a:xfrm>
            <a:off x="482991" y="2649824"/>
            <a:ext cx="7886700" cy="3650803"/>
          </a:xfrm>
          <a:prstGeom prst="rect">
            <a:avLst/>
          </a:prstGeom>
        </p:spPr>
        <p:txBody>
          <a:bodyPr vert="horz" lIns="91440" tIns="45720" rIns="91440" bIns="45720" rtlCol="0" anchor="ctr">
            <a:no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00000"/>
              </a:lnSpc>
            </a:pPr>
            <a:r>
              <a:rPr lang="zh-TW" altLang="en-US" sz="2800" dirty="0" smtClean="0">
                <a:latin typeface="微軟正黑體" panose="020B0604030504040204" pitchFamily="34" charset="-120"/>
                <a:ea typeface="微軟正黑體" panose="020B0604030504040204" pitchFamily="34" charset="-120"/>
              </a:rPr>
              <a:t>首頁</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000" dirty="0" smtClean="0">
                <a:latin typeface="微軟正黑體" panose="020B0604030504040204" pitchFamily="34" charset="-120"/>
                <a:ea typeface="微軟正黑體" panose="020B0604030504040204" pitchFamily="34" charset="-120"/>
              </a:rPr>
              <a:t>    放上各分頁的重點資訊，使瀏覽者一目瞭然</a:t>
            </a:r>
            <a:endParaRPr lang="en-US" altLang="zh-TW" sz="20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餐飲美饌</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餐廳的各細節與餐點圖片</a:t>
            </a:r>
            <a:endParaRPr lang="en-US" altLang="zh-TW" sz="28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客房介紹</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所有客房的介紹和瀏覽圖</a:t>
            </a:r>
            <a:endParaRPr lang="en-US" altLang="zh-TW" sz="28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交通位置</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交通方式與地址</a:t>
            </a:r>
            <a:endParaRPr lang="en-US" altLang="zh-TW" sz="2800" dirty="0" smtClean="0">
              <a:latin typeface="微軟正黑體" panose="020B0604030504040204" pitchFamily="34" charset="-120"/>
              <a:ea typeface="微軟正黑體" panose="020B0604030504040204" pitchFamily="34" charset="-120"/>
            </a:endParaRPr>
          </a:p>
          <a:p>
            <a:pPr>
              <a:lnSpc>
                <a:spcPct val="150000"/>
              </a:lnSpc>
            </a:pPr>
            <a:endParaRPr lang="zh-TW" altLang="en-US"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69055422"/>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11090</TotalTime>
  <Words>513</Words>
  <Application>Microsoft Office PowerPoint</Application>
  <PresentationFormat>自訂</PresentationFormat>
  <Paragraphs>98</Paragraphs>
  <Slides>18</Slides>
  <Notes>0</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有機</vt:lpstr>
      <vt:lpstr>板橋凱撒大飯店</vt:lpstr>
      <vt:lpstr>專案介紹</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dc:title>
  <cp:lastModifiedBy>李芷綺</cp:lastModifiedBy>
  <cp:revision>294</cp:revision>
  <cp:lastPrinted>2016-03-22T12:36:26Z</cp:lastPrinted>
  <dcterms:created xsi:type="dcterms:W3CDTF">2016-02-29T10:35:09Z</dcterms:created>
  <dcterms:modified xsi:type="dcterms:W3CDTF">2020-04-30T03:20:30Z</dcterms:modified>
</cp:coreProperties>
</file>