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Lst>
  <p:notesMasterIdLst>
    <p:notesMasterId r:id="rId20"/>
  </p:notesMasterIdLst>
  <p:sldIdLst>
    <p:sldId id="321" r:id="rId2"/>
    <p:sldId id="311" r:id="rId3"/>
    <p:sldId id="312" r:id="rId4"/>
    <p:sldId id="313" r:id="rId5"/>
    <p:sldId id="316" r:id="rId6"/>
    <p:sldId id="314" r:id="rId7"/>
    <p:sldId id="315" r:id="rId8"/>
    <p:sldId id="317" r:id="rId9"/>
    <p:sldId id="318" r:id="rId10"/>
    <p:sldId id="319" r:id="rId11"/>
    <p:sldId id="328" r:id="rId12"/>
    <p:sldId id="320" r:id="rId13"/>
    <p:sldId id="322" r:id="rId14"/>
    <p:sldId id="323" r:id="rId15"/>
    <p:sldId id="324" r:id="rId16"/>
    <p:sldId id="327" r:id="rId17"/>
    <p:sldId id="333" r:id="rId18"/>
    <p:sldId id="329" r:id="rId1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9ED"/>
    <a:srgbClr val="25BAC1"/>
    <a:srgbClr val="3AD2DA"/>
    <a:srgbClr val="FB8DB7"/>
    <a:srgbClr val="B3A2C7"/>
    <a:srgbClr val="FAF2DF"/>
    <a:srgbClr val="1B5B90"/>
    <a:srgbClr val="3996D8"/>
    <a:srgbClr val="333333"/>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01"/>
    <p:restoredTop sz="96271"/>
  </p:normalViewPr>
  <p:slideViewPr>
    <p:cSldViewPr snapToGrid="0" snapToObjects="1">
      <p:cViewPr>
        <p:scale>
          <a:sx n="95" d="100"/>
          <a:sy n="95" d="100"/>
        </p:scale>
        <p:origin x="-187" y="24"/>
      </p:cViewPr>
      <p:guideLst>
        <p:guide orient="horz" pos="2160"/>
        <p:guide pos="3840"/>
      </p:guideLst>
    </p:cSldViewPr>
  </p:slideViewPr>
  <p:outlineViewPr>
    <p:cViewPr>
      <p:scale>
        <a:sx n="33" d="100"/>
        <a:sy n="33" d="100"/>
      </p:scale>
      <p:origin x="0" y="-365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625E8C-10CA-6C43-8B12-E9FD1108AEC6}" type="datetimeFigureOut">
              <a:rPr kumimoji="1" lang="zh-TW" altLang="en-US" smtClean="0"/>
              <a:t>2020/4/30</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A6310D-2AF2-AD4E-8A3F-24A37DA19F20}" type="slidenum">
              <a:rPr kumimoji="1" lang="zh-TW" altLang="en-US" smtClean="0"/>
              <a:t>‹#›</a:t>
            </a:fld>
            <a:endParaRPr kumimoji="1" lang="zh-TW" altLang="en-US"/>
          </a:p>
        </p:txBody>
      </p:sp>
    </p:spTree>
    <p:extLst>
      <p:ext uri="{BB962C8B-B14F-4D97-AF65-F5344CB8AC3E}">
        <p14:creationId xmlns:p14="http://schemas.microsoft.com/office/powerpoint/2010/main" val="778204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86CB4B4D-7CA3-9044-876B-883B54F8677D}" type="slidenum">
              <a:rPr lang="en-US" altLang="zh-TW" smtClean="0"/>
              <a:pPr/>
              <a:t>‹#›</a:t>
            </a:fld>
            <a:endParaRPr lang="en-US" altLang="zh-TW"/>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0675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spTree>
    <p:extLst>
      <p:ext uri="{BB962C8B-B14F-4D97-AF65-F5344CB8AC3E}">
        <p14:creationId xmlns:p14="http://schemas.microsoft.com/office/powerpoint/2010/main" val="841038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4362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2420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spTree>
    <p:extLst>
      <p:ext uri="{BB962C8B-B14F-4D97-AF65-F5344CB8AC3E}">
        <p14:creationId xmlns:p14="http://schemas.microsoft.com/office/powerpoint/2010/main" val="1241650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TW" altLang="en-US" smtClean="0"/>
              <a:t>按一下以編輯母片標題樣式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9525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TW" altLang="en-US" smtClean="0"/>
              <a:t>按一下以編輯母片標題樣式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1668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2519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44986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內頁_2">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2" name="Shape 52"/>
          <p:cNvSpPr>
            <a:spLocks noGrp="1"/>
          </p:cNvSpPr>
          <p:nvPr>
            <p:ph type="title"/>
          </p:nvPr>
        </p:nvSpPr>
        <p:spPr>
          <a:xfrm>
            <a:off x="1" y="1"/>
            <a:ext cx="5145601" cy="1428713"/>
          </a:xfrm>
          <a:prstGeom prst="rect">
            <a:avLst/>
          </a:prstGeom>
          <a:solidFill>
            <a:srgbClr val="C3D69B"/>
          </a:solidFill>
        </p:spPr>
        <p:txBody>
          <a:bodyPr/>
          <a:lstStyle>
            <a:lvl1pPr>
              <a:defRPr sz="3733">
                <a:latin typeface="微軟正黑體"/>
                <a:ea typeface="微軟正黑體"/>
                <a:cs typeface="微軟正黑體"/>
                <a:sym typeface="微軟正黑體"/>
              </a:defRPr>
            </a:lvl1pPr>
          </a:lstStyle>
          <a:p>
            <a:r>
              <a:t>大標題文字</a:t>
            </a:r>
          </a:p>
        </p:txBody>
      </p:sp>
      <p:sp>
        <p:nvSpPr>
          <p:cNvPr id="53" name="Shape 53"/>
          <p:cNvSpPr>
            <a:spLocks noGrp="1"/>
          </p:cNvSpPr>
          <p:nvPr>
            <p:ph type="body" idx="1"/>
          </p:nvPr>
        </p:nvSpPr>
        <p:spPr>
          <a:xfrm>
            <a:off x="609600" y="1600201"/>
            <a:ext cx="10972800" cy="5091439"/>
          </a:xfrm>
          <a:prstGeom prst="rect">
            <a:avLst/>
          </a:prstGeom>
        </p:spPr>
        <p:txBody>
          <a:bodyPr anchor="ctr"/>
          <a:lstStyle>
            <a:lvl1pPr marL="457189" indent="-457189">
              <a:lnSpc>
                <a:spcPct val="120000"/>
              </a:lnSpc>
              <a:spcBef>
                <a:spcPts val="533"/>
              </a:spcBef>
              <a:buFontTx/>
              <a:buBlip>
                <a:blip r:embed="rId3"/>
              </a:buBlip>
              <a:defRPr sz="2400">
                <a:latin typeface="微軟正黑體"/>
                <a:ea typeface="微軟正黑體"/>
                <a:cs typeface="微軟正黑體"/>
                <a:sym typeface="微軟正黑體"/>
              </a:defRPr>
            </a:lvl1pPr>
            <a:lvl2pPr marL="1038198" indent="-428613">
              <a:lnSpc>
                <a:spcPct val="120000"/>
              </a:lnSpc>
              <a:spcBef>
                <a:spcPts val="533"/>
              </a:spcBef>
              <a:buFontTx/>
              <a:buBlip>
                <a:blip r:embed="rId3"/>
              </a:buBlip>
              <a:defRPr sz="2400">
                <a:latin typeface="微軟正黑體"/>
                <a:ea typeface="微軟正黑體"/>
                <a:cs typeface="微軟正黑體"/>
                <a:sym typeface="微軟正黑體"/>
              </a:defRPr>
            </a:lvl2pPr>
            <a:lvl3pPr marL="1447764" indent="-228594">
              <a:lnSpc>
                <a:spcPct val="120000"/>
              </a:lnSpc>
              <a:spcBef>
                <a:spcPts val="533"/>
              </a:spcBef>
              <a:buFontTx/>
              <a:buBlip>
                <a:blip r:embed="rId3"/>
              </a:buBlip>
              <a:defRPr sz="2400">
                <a:latin typeface="微軟正黑體"/>
                <a:ea typeface="微軟正黑體"/>
                <a:cs typeface="微軟正黑體"/>
                <a:sym typeface="微軟正黑體"/>
              </a:defRPr>
            </a:lvl3pPr>
            <a:lvl4pPr marL="2103065" indent="-274310">
              <a:lnSpc>
                <a:spcPct val="120000"/>
              </a:lnSpc>
              <a:spcBef>
                <a:spcPts val="533"/>
              </a:spcBef>
              <a:buFontTx/>
              <a:buBlip>
                <a:blip r:embed="rId3"/>
              </a:buBlip>
              <a:defRPr sz="2400">
                <a:latin typeface="微軟正黑體"/>
                <a:ea typeface="微軟正黑體"/>
                <a:cs typeface="微軟正黑體"/>
                <a:sym typeface="微軟正黑體"/>
              </a:defRPr>
            </a:lvl4pPr>
            <a:lvl5pPr marL="2712650" indent="-274310">
              <a:lnSpc>
                <a:spcPct val="120000"/>
              </a:lnSpc>
              <a:spcBef>
                <a:spcPts val="533"/>
              </a:spcBef>
              <a:buFontTx/>
              <a:buBlip>
                <a:blip r:embed="rId3"/>
              </a:buBlip>
              <a:defRPr sz="2400">
                <a:latin typeface="微軟正黑體"/>
                <a:ea typeface="微軟正黑體"/>
                <a:cs typeface="微軟正黑體"/>
                <a:sym typeface="微軟正黑體"/>
              </a:defRPr>
            </a:lvl5pPr>
          </a:lstStyle>
          <a:p>
            <a:r>
              <a:t>內文層級一</a:t>
            </a:r>
          </a:p>
          <a:p>
            <a:pPr lvl="1"/>
            <a:r>
              <a:t>內文層級二</a:t>
            </a:r>
          </a:p>
          <a:p>
            <a:pPr lvl="2"/>
            <a:r>
              <a:t>內文層級三</a:t>
            </a:r>
          </a:p>
          <a:p>
            <a:pPr lvl="3"/>
            <a:r>
              <a:t>內文層級四</a:t>
            </a:r>
          </a:p>
          <a:p>
            <a:pPr lvl="4"/>
            <a:r>
              <a:t>內文層級五</a:t>
            </a:r>
          </a:p>
        </p:txBody>
      </p:sp>
      <p:sp>
        <p:nvSpPr>
          <p:cNvPr id="54" name="Shape 54"/>
          <p:cNvSpPr>
            <a:spLocks noGrp="1"/>
          </p:cNvSpPr>
          <p:nvPr>
            <p:ph type="sldNum" sz="quarter" idx="2"/>
          </p:nvPr>
        </p:nvSpPr>
        <p:spPr>
          <a:xfrm>
            <a:off x="11388654" y="6342489"/>
            <a:ext cx="387493" cy="39285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2448419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altLang="zh-TW" smtClean="0"/>
              <a:pPr/>
              <a:t>‹#›</a:t>
            </a:fld>
            <a:endParaRPr lang="en-US" altLang="zh-TW"/>
          </a:p>
        </p:txBody>
      </p:sp>
    </p:spTree>
    <p:extLst>
      <p:ext uri="{BB962C8B-B14F-4D97-AF65-F5344CB8AC3E}">
        <p14:creationId xmlns:p14="http://schemas.microsoft.com/office/powerpoint/2010/main" val="238062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1564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spTree>
    <p:extLst>
      <p:ext uri="{BB962C8B-B14F-4D97-AF65-F5344CB8AC3E}">
        <p14:creationId xmlns:p14="http://schemas.microsoft.com/office/powerpoint/2010/main" val="2419109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1878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4745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spTree>
    <p:extLst>
      <p:ext uri="{BB962C8B-B14F-4D97-AF65-F5344CB8AC3E}">
        <p14:creationId xmlns:p14="http://schemas.microsoft.com/office/powerpoint/2010/main" val="3061435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9423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TW" altLang="en-US" smtClean="0"/>
              <a:t>按一下以編輯母片標題樣式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spTree>
    <p:extLst>
      <p:ext uri="{BB962C8B-B14F-4D97-AF65-F5344CB8AC3E}">
        <p14:creationId xmlns:p14="http://schemas.microsoft.com/office/powerpoint/2010/main" val="3905654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hangingPunct="0"/>
            <a:fld id="{86CB4B4D-7CA3-9044-876B-883B54F8677D}" type="slidenum">
              <a:rPr lang="en-US" altLang="zh-TW" kern="0" smtClean="0"/>
              <a:pPr hangingPunct="0"/>
              <a:t>‹#›</a:t>
            </a:fld>
            <a:endParaRPr lang="en-US" altLang="zh-TW" kern="0"/>
          </a:p>
        </p:txBody>
      </p:sp>
    </p:spTree>
    <p:extLst>
      <p:ext uri="{BB962C8B-B14F-4D97-AF65-F5344CB8AC3E}">
        <p14:creationId xmlns:p14="http://schemas.microsoft.com/office/powerpoint/2010/main" val="406627736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 id="2147483755"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e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hyperlink" Target="https://ellen914.github.io/mid-term/mid/home.html"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8.jpeg"/><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8.jpeg"/><Relationship Id="rId1" Type="http://schemas.openxmlformats.org/officeDocument/2006/relationships/slideLayout" Target="../slideLayouts/slideLayout18.xml"/><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板橋凱撒大飯店</a:t>
            </a:r>
            <a:endParaRPr lang="zh-TW" altLang="en-US" dirty="0"/>
          </a:p>
        </p:txBody>
      </p:sp>
      <p:sp>
        <p:nvSpPr>
          <p:cNvPr id="3" name="副標題 2"/>
          <p:cNvSpPr>
            <a:spLocks noGrp="1"/>
          </p:cNvSpPr>
          <p:nvPr>
            <p:ph type="subTitle" idx="1"/>
          </p:nvPr>
        </p:nvSpPr>
        <p:spPr>
          <a:xfrm>
            <a:off x="2692398" y="3866144"/>
            <a:ext cx="6815669" cy="1320802"/>
          </a:xfrm>
        </p:spPr>
        <p:txBody>
          <a:bodyPr>
            <a:normAutofit fontScale="77500" lnSpcReduction="20000"/>
          </a:bodyPr>
          <a:lstStyle/>
          <a:p>
            <a:r>
              <a:rPr lang="zh-TW" altLang="en-US" dirty="0" smtClean="0"/>
              <a:t>資工二 </a:t>
            </a:r>
            <a:r>
              <a:rPr lang="en-US" altLang="zh-TW" dirty="0" smtClean="0"/>
              <a:t>107590452</a:t>
            </a:r>
            <a:r>
              <a:rPr lang="zh-TW" altLang="en-US" dirty="0" smtClean="0"/>
              <a:t> 李</a:t>
            </a:r>
            <a:r>
              <a:rPr lang="zh-TW" altLang="en-US" dirty="0"/>
              <a:t>芷</a:t>
            </a:r>
            <a:r>
              <a:rPr lang="zh-TW" altLang="en-US" dirty="0" smtClean="0"/>
              <a:t>绮</a:t>
            </a:r>
            <a:endParaRPr lang="zh-TW" altLang="en-US" dirty="0"/>
          </a:p>
          <a:p>
            <a:r>
              <a:rPr lang="zh-TW" altLang="en-US" dirty="0" smtClean="0"/>
              <a:t>資工</a:t>
            </a:r>
            <a:r>
              <a:rPr lang="zh-TW" altLang="en-US" dirty="0"/>
              <a:t>二 </a:t>
            </a:r>
            <a:r>
              <a:rPr lang="en-US" altLang="zh-TW" dirty="0" smtClean="0"/>
              <a:t>107590451</a:t>
            </a:r>
            <a:r>
              <a:rPr lang="zh-TW" altLang="en-US" dirty="0" smtClean="0"/>
              <a:t> 曾政翔</a:t>
            </a:r>
            <a:endParaRPr lang="en-US" altLang="zh-TW" dirty="0" smtClean="0"/>
          </a:p>
          <a:p>
            <a:r>
              <a:rPr lang="zh-TW" altLang="en-US" dirty="0" smtClean="0"/>
              <a:t>電子三</a:t>
            </a:r>
            <a:r>
              <a:rPr lang="en-US" altLang="zh-TW" dirty="0" smtClean="0"/>
              <a:t>106360126</a:t>
            </a:r>
            <a:r>
              <a:rPr lang="zh-TW" altLang="en-US" dirty="0" smtClean="0"/>
              <a:t> 陳</a:t>
            </a:r>
            <a:r>
              <a:rPr lang="zh-TW" altLang="en-US" dirty="0"/>
              <a:t>柏仰</a:t>
            </a:r>
            <a:endParaRPr lang="en-US" altLang="zh-TW" dirty="0" smtClean="0"/>
          </a:p>
          <a:p>
            <a:r>
              <a:rPr lang="zh-TW" altLang="en-US" dirty="0"/>
              <a:t>電子三</a:t>
            </a:r>
            <a:r>
              <a:rPr lang="en-US" altLang="zh-TW" dirty="0" smtClean="0"/>
              <a:t>106360127</a:t>
            </a:r>
            <a:r>
              <a:rPr lang="zh-TW" altLang="en-US" dirty="0" smtClean="0"/>
              <a:t> 童    筠</a:t>
            </a:r>
            <a:endParaRPr lang="zh-TW" altLang="en-US" dirty="0"/>
          </a:p>
        </p:txBody>
      </p:sp>
    </p:spTree>
    <p:extLst>
      <p:ext uri="{BB962C8B-B14F-4D97-AF65-F5344CB8AC3E}">
        <p14:creationId xmlns:p14="http://schemas.microsoft.com/office/powerpoint/2010/main" val="2488284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sp>
        <p:nvSpPr>
          <p:cNvPr id="9" name="矩形 8"/>
          <p:cNvSpPr/>
          <p:nvPr/>
        </p:nvSpPr>
        <p:spPr>
          <a:xfrm>
            <a:off x="0" y="780756"/>
            <a:ext cx="12192000" cy="57677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版面配置區 2"/>
          <p:cNvSpPr>
            <a:spLocks noGrp="1"/>
          </p:cNvSpPr>
          <p:nvPr>
            <p:ph type="body" idx="1"/>
          </p:nvPr>
        </p:nvSpPr>
        <p:spPr>
          <a:xfrm>
            <a:off x="482991" y="220107"/>
            <a:ext cx="10972800" cy="1227405"/>
          </a:xfrm>
        </p:spPr>
        <p:txBody>
          <a:bodyPr vert="horz" lIns="91440" tIns="45720" rIns="91440" bIns="45720" rtlCol="0" anchor="ctr">
            <a:normAutofit/>
          </a:bodyPr>
          <a:lstStyle/>
          <a:p>
            <a:pPr marL="0" indent="0">
              <a:buNone/>
            </a:pPr>
            <a:r>
              <a:rPr lang="en-US" altLang="zh-TW" sz="4800" dirty="0"/>
              <a:t>SITE</a:t>
            </a:r>
            <a:r>
              <a:rPr lang="zh-TW" altLang="en-US" sz="4800" dirty="0"/>
              <a:t> </a:t>
            </a:r>
            <a:r>
              <a:rPr lang="en-US" altLang="zh-TW" sz="4800" dirty="0"/>
              <a:t>MAP</a:t>
            </a:r>
            <a:endParaRPr lang="zh-TW" altLang="en-US" sz="4800" dirty="0"/>
          </a:p>
        </p:txBody>
      </p:sp>
      <p:grpSp>
        <p:nvGrpSpPr>
          <p:cNvPr id="36" name="群組 35"/>
          <p:cNvGrpSpPr/>
          <p:nvPr/>
        </p:nvGrpSpPr>
        <p:grpSpPr>
          <a:xfrm>
            <a:off x="1428963" y="1447512"/>
            <a:ext cx="9158826" cy="5258088"/>
            <a:chOff x="539552" y="-3842260"/>
            <a:chExt cx="5839506" cy="4320480"/>
          </a:xfrm>
        </p:grpSpPr>
        <p:grpSp>
          <p:nvGrpSpPr>
            <p:cNvPr id="37" name="群組 36"/>
            <p:cNvGrpSpPr/>
            <p:nvPr/>
          </p:nvGrpSpPr>
          <p:grpSpPr>
            <a:xfrm>
              <a:off x="539552" y="-3842260"/>
              <a:ext cx="5839506" cy="4320480"/>
              <a:chOff x="1619672" y="267494"/>
              <a:chExt cx="6055530" cy="4752528"/>
            </a:xfrm>
          </p:grpSpPr>
          <p:sp>
            <p:nvSpPr>
              <p:cNvPr id="40" name="矩形 39"/>
              <p:cNvSpPr/>
              <p:nvPr/>
            </p:nvSpPr>
            <p:spPr>
              <a:xfrm>
                <a:off x="3707904" y="267494"/>
                <a:ext cx="1800200" cy="576064"/>
              </a:xfrm>
              <a:prstGeom prst="rect">
                <a:avLst/>
              </a:prstGeom>
              <a:solidFill>
                <a:srgbClr val="98BCEC"/>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sz="2400" dirty="0" smtClean="0">
                    <a:solidFill>
                      <a:schemeClr val="bg1"/>
                    </a:solidFill>
                  </a:rPr>
                  <a:t>首頁</a:t>
                </a:r>
                <a:endParaRPr lang="zh-TW" altLang="en-US" sz="2400" dirty="0">
                  <a:solidFill>
                    <a:schemeClr val="bg1"/>
                  </a:solidFill>
                </a:endParaRPr>
              </a:p>
            </p:txBody>
          </p:sp>
          <p:sp>
            <p:nvSpPr>
              <p:cNvPr id="41" name="矩形 40"/>
              <p:cNvSpPr/>
              <p:nvPr/>
            </p:nvSpPr>
            <p:spPr>
              <a:xfrm>
                <a:off x="1619672" y="1203598"/>
                <a:ext cx="1519748" cy="648072"/>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sz="2000" dirty="0" smtClean="0">
                    <a:solidFill>
                      <a:schemeClr val="bg1"/>
                    </a:solidFill>
                  </a:rPr>
                  <a:t>餐飲美</a:t>
                </a:r>
                <a:r>
                  <a:rPr lang="zh-TW" altLang="en-US" sz="2000" dirty="0">
                    <a:solidFill>
                      <a:schemeClr val="bg1"/>
                    </a:solidFill>
                  </a:rPr>
                  <a:t>饌</a:t>
                </a:r>
              </a:p>
            </p:txBody>
          </p:sp>
          <p:sp>
            <p:nvSpPr>
              <p:cNvPr id="42" name="矩形 41"/>
              <p:cNvSpPr/>
              <p:nvPr/>
            </p:nvSpPr>
            <p:spPr>
              <a:xfrm>
                <a:off x="6012160" y="1203598"/>
                <a:ext cx="1512168" cy="648072"/>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sz="2000" dirty="0" smtClean="0">
                    <a:solidFill>
                      <a:schemeClr val="bg1"/>
                    </a:solidFill>
                  </a:rPr>
                  <a:t>交通</a:t>
                </a:r>
                <a:r>
                  <a:rPr lang="zh-TW" altLang="en-US" sz="2000" dirty="0">
                    <a:solidFill>
                      <a:schemeClr val="bg1"/>
                    </a:solidFill>
                  </a:rPr>
                  <a:t>位置</a:t>
                </a:r>
              </a:p>
            </p:txBody>
          </p:sp>
          <p:sp>
            <p:nvSpPr>
              <p:cNvPr id="43" name="矩形 42"/>
              <p:cNvSpPr/>
              <p:nvPr/>
            </p:nvSpPr>
            <p:spPr>
              <a:xfrm>
                <a:off x="3851920" y="1203598"/>
                <a:ext cx="1512168" cy="648072"/>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sz="2000" dirty="0" smtClean="0">
                    <a:solidFill>
                      <a:schemeClr val="bg1"/>
                    </a:solidFill>
                  </a:rPr>
                  <a:t>客</a:t>
                </a:r>
                <a:r>
                  <a:rPr lang="zh-TW" altLang="en-US" sz="2000" dirty="0">
                    <a:solidFill>
                      <a:schemeClr val="bg1"/>
                    </a:solidFill>
                  </a:rPr>
                  <a:t>房</a:t>
                </a:r>
                <a:r>
                  <a:rPr lang="zh-TW" altLang="en-US" sz="2000" dirty="0" smtClean="0">
                    <a:solidFill>
                      <a:schemeClr val="bg1"/>
                    </a:solidFill>
                  </a:rPr>
                  <a:t>介紹</a:t>
                </a:r>
                <a:endParaRPr lang="zh-TW" altLang="en-US" sz="2000" dirty="0">
                  <a:solidFill>
                    <a:schemeClr val="bg1"/>
                  </a:solidFill>
                </a:endParaRPr>
              </a:p>
            </p:txBody>
          </p:sp>
          <p:sp>
            <p:nvSpPr>
              <p:cNvPr id="44" name="矩形 43"/>
              <p:cNvSpPr/>
              <p:nvPr/>
            </p:nvSpPr>
            <p:spPr>
              <a:xfrm>
                <a:off x="1900846" y="2067694"/>
                <a:ext cx="1375010" cy="576064"/>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dirty="0" smtClean="0">
                    <a:solidFill>
                      <a:schemeClr val="bg1"/>
                    </a:solidFill>
                  </a:rPr>
                  <a:t>主廚推</a:t>
                </a:r>
                <a:r>
                  <a:rPr lang="zh-TW" altLang="en-US" dirty="0">
                    <a:solidFill>
                      <a:schemeClr val="bg1"/>
                    </a:solidFill>
                  </a:rPr>
                  <a:t>薦</a:t>
                </a:r>
              </a:p>
            </p:txBody>
          </p:sp>
          <p:sp>
            <p:nvSpPr>
              <p:cNvPr id="45" name="矩形 44"/>
              <p:cNvSpPr/>
              <p:nvPr/>
            </p:nvSpPr>
            <p:spPr>
              <a:xfrm>
                <a:off x="1900846" y="3651870"/>
                <a:ext cx="1375010" cy="576064"/>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dirty="0" smtClean="0">
                    <a:solidFill>
                      <a:schemeClr val="bg1"/>
                    </a:solidFill>
                  </a:rPr>
                  <a:t>其他推薦</a:t>
                </a:r>
                <a:endParaRPr lang="zh-TW" altLang="en-US" dirty="0">
                  <a:solidFill>
                    <a:schemeClr val="bg1"/>
                  </a:solidFill>
                </a:endParaRPr>
              </a:p>
            </p:txBody>
          </p:sp>
          <p:sp>
            <p:nvSpPr>
              <p:cNvPr id="46" name="矩形 45"/>
              <p:cNvSpPr/>
              <p:nvPr/>
            </p:nvSpPr>
            <p:spPr>
              <a:xfrm>
                <a:off x="1900846" y="2859782"/>
                <a:ext cx="1375010" cy="576064"/>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dirty="0" smtClean="0">
                    <a:solidFill>
                      <a:schemeClr val="bg1"/>
                    </a:solidFill>
                  </a:rPr>
                  <a:t>線上預約</a:t>
                </a:r>
                <a:endParaRPr lang="zh-TW" altLang="en-US" dirty="0">
                  <a:solidFill>
                    <a:schemeClr val="bg1"/>
                  </a:solidFill>
                </a:endParaRPr>
              </a:p>
            </p:txBody>
          </p:sp>
          <p:sp>
            <p:nvSpPr>
              <p:cNvPr id="47" name="矩形 46"/>
              <p:cNvSpPr/>
              <p:nvPr/>
            </p:nvSpPr>
            <p:spPr>
              <a:xfrm>
                <a:off x="1900846" y="4443958"/>
                <a:ext cx="1375010" cy="576064"/>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dirty="0" smtClean="0">
                    <a:solidFill>
                      <a:schemeClr val="bg1"/>
                    </a:solidFill>
                  </a:rPr>
                  <a:t>餐廳資訊</a:t>
                </a:r>
                <a:endParaRPr lang="zh-TW" altLang="en-US" dirty="0">
                  <a:solidFill>
                    <a:schemeClr val="bg1"/>
                  </a:solidFill>
                </a:endParaRPr>
              </a:p>
            </p:txBody>
          </p:sp>
          <p:cxnSp>
            <p:nvCxnSpPr>
              <p:cNvPr id="48" name="直線接點 47"/>
              <p:cNvCxnSpPr/>
              <p:nvPr/>
            </p:nvCxnSpPr>
            <p:spPr>
              <a:xfrm>
                <a:off x="1763688" y="1851670"/>
                <a:ext cx="0" cy="2952328"/>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p:nvPr/>
            </p:nvCxnSpPr>
            <p:spPr>
              <a:xfrm>
                <a:off x="1770219" y="2427734"/>
                <a:ext cx="137846" cy="0"/>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cxnSp>
            <p:nvCxnSpPr>
              <p:cNvPr id="50" name="直線接點 49"/>
              <p:cNvCxnSpPr/>
              <p:nvPr/>
            </p:nvCxnSpPr>
            <p:spPr>
              <a:xfrm>
                <a:off x="1770219" y="3219822"/>
                <a:ext cx="137846" cy="0"/>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a:xfrm>
                <a:off x="1770219" y="4011910"/>
                <a:ext cx="137846" cy="0"/>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a:off x="1763688" y="4803998"/>
                <a:ext cx="361844" cy="0"/>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4139952" y="2067694"/>
                <a:ext cx="1375010" cy="576064"/>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dirty="0">
                    <a:solidFill>
                      <a:schemeClr val="bg1"/>
                    </a:solidFill>
                  </a:rPr>
                  <a:t>各</a:t>
                </a:r>
                <a:r>
                  <a:rPr lang="zh-TW" altLang="en-US" dirty="0" smtClean="0">
                    <a:solidFill>
                      <a:schemeClr val="bg1"/>
                    </a:solidFill>
                  </a:rPr>
                  <a:t>套房介紹</a:t>
                </a:r>
                <a:endParaRPr lang="zh-TW" altLang="en-US" dirty="0">
                  <a:solidFill>
                    <a:schemeClr val="bg1"/>
                  </a:solidFill>
                </a:endParaRPr>
              </a:p>
            </p:txBody>
          </p:sp>
          <p:sp>
            <p:nvSpPr>
              <p:cNvPr id="54" name="矩形 53"/>
              <p:cNvSpPr/>
              <p:nvPr/>
            </p:nvSpPr>
            <p:spPr>
              <a:xfrm>
                <a:off x="4158514" y="3673472"/>
                <a:ext cx="1375010" cy="576065"/>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dirty="0" smtClean="0">
                    <a:solidFill>
                      <a:schemeClr val="bg1"/>
                    </a:solidFill>
                  </a:rPr>
                  <a:t>線上訂房</a:t>
                </a:r>
                <a:endParaRPr lang="zh-TW" altLang="en-US" dirty="0">
                  <a:solidFill>
                    <a:schemeClr val="bg1"/>
                  </a:solidFill>
                </a:endParaRPr>
              </a:p>
            </p:txBody>
          </p:sp>
          <p:cxnSp>
            <p:nvCxnSpPr>
              <p:cNvPr id="55" name="直線接點 54"/>
              <p:cNvCxnSpPr/>
              <p:nvPr/>
            </p:nvCxnSpPr>
            <p:spPr>
              <a:xfrm>
                <a:off x="4002795" y="1851670"/>
                <a:ext cx="6375" cy="2138638"/>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a:xfrm>
                <a:off x="4009325" y="2427734"/>
                <a:ext cx="137846" cy="0"/>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a:off x="4009171" y="3990308"/>
                <a:ext cx="137847" cy="0"/>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6300192" y="2067694"/>
                <a:ext cx="1375010" cy="576064"/>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dirty="0" smtClean="0">
                    <a:solidFill>
                      <a:schemeClr val="bg1"/>
                    </a:solidFill>
                  </a:rPr>
                  <a:t>飯店</a:t>
                </a:r>
                <a:r>
                  <a:rPr lang="zh-TW" altLang="en-US" dirty="0">
                    <a:solidFill>
                      <a:schemeClr val="bg1"/>
                    </a:solidFill>
                  </a:rPr>
                  <a:t>位置</a:t>
                </a:r>
              </a:p>
            </p:txBody>
          </p:sp>
          <p:sp>
            <p:nvSpPr>
              <p:cNvPr id="59" name="矩形 58"/>
              <p:cNvSpPr/>
              <p:nvPr/>
            </p:nvSpPr>
            <p:spPr>
              <a:xfrm>
                <a:off x="6300192" y="2859782"/>
                <a:ext cx="1375010" cy="648072"/>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dirty="0" smtClean="0">
                    <a:solidFill>
                      <a:schemeClr val="bg1"/>
                    </a:solidFill>
                  </a:rPr>
                  <a:t>各交通工具到達方式</a:t>
                </a:r>
                <a:endParaRPr lang="zh-TW" altLang="en-US" dirty="0">
                  <a:solidFill>
                    <a:schemeClr val="bg1"/>
                  </a:solidFill>
                </a:endParaRPr>
              </a:p>
            </p:txBody>
          </p:sp>
          <p:cxnSp>
            <p:nvCxnSpPr>
              <p:cNvPr id="60" name="直線接點 59"/>
              <p:cNvCxnSpPr/>
              <p:nvPr/>
            </p:nvCxnSpPr>
            <p:spPr>
              <a:xfrm flipH="1">
                <a:off x="6156176" y="1851670"/>
                <a:ext cx="6858" cy="1368152"/>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cxnSp>
            <p:nvCxnSpPr>
              <p:cNvPr id="61" name="直線接點 60"/>
              <p:cNvCxnSpPr/>
              <p:nvPr/>
            </p:nvCxnSpPr>
            <p:spPr>
              <a:xfrm>
                <a:off x="6169565" y="2427734"/>
                <a:ext cx="137846" cy="0"/>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a:off x="6169565" y="3219822"/>
                <a:ext cx="137846" cy="0"/>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cxnSp>
            <p:nvCxnSpPr>
              <p:cNvPr id="63" name="直線接點 62"/>
              <p:cNvCxnSpPr/>
              <p:nvPr/>
            </p:nvCxnSpPr>
            <p:spPr>
              <a:xfrm>
                <a:off x="2339752" y="987574"/>
                <a:ext cx="4392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線接點 63"/>
              <p:cNvCxnSpPr/>
              <p:nvPr/>
            </p:nvCxnSpPr>
            <p:spPr>
              <a:xfrm>
                <a:off x="2339752" y="987574"/>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線接點 64"/>
              <p:cNvCxnSpPr/>
              <p:nvPr/>
            </p:nvCxnSpPr>
            <p:spPr>
              <a:xfrm>
                <a:off x="4644008" y="987574"/>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線接點 65"/>
              <p:cNvCxnSpPr/>
              <p:nvPr/>
            </p:nvCxnSpPr>
            <p:spPr>
              <a:xfrm>
                <a:off x="6732240" y="987574"/>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接點 66"/>
              <p:cNvCxnSpPr/>
              <p:nvPr/>
            </p:nvCxnSpPr>
            <p:spPr>
              <a:xfrm>
                <a:off x="4644008" y="843558"/>
                <a:ext cx="0" cy="21602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8" name="矩形 37"/>
            <p:cNvSpPr/>
            <p:nvPr/>
          </p:nvSpPr>
          <p:spPr>
            <a:xfrm>
              <a:off x="2987824" y="-1465996"/>
              <a:ext cx="1325958" cy="523695"/>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dirty="0" smtClean="0">
                  <a:solidFill>
                    <a:schemeClr val="bg1"/>
                  </a:solidFill>
                </a:rPr>
                <a:t>客房瀏覽</a:t>
              </a:r>
              <a:r>
                <a:rPr lang="zh-TW" altLang="en-US" dirty="0">
                  <a:solidFill>
                    <a:schemeClr val="bg1"/>
                  </a:solidFill>
                </a:rPr>
                <a:t>圖</a:t>
              </a:r>
            </a:p>
          </p:txBody>
        </p:sp>
        <p:cxnSp>
          <p:nvCxnSpPr>
            <p:cNvPr id="39" name="直線接點 38"/>
            <p:cNvCxnSpPr/>
            <p:nvPr/>
          </p:nvCxnSpPr>
          <p:spPr>
            <a:xfrm>
              <a:off x="2843808" y="-1177964"/>
              <a:ext cx="132929" cy="0"/>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34900027"/>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grpSp>
        <p:nvGrpSpPr>
          <p:cNvPr id="5" name="群組 4"/>
          <p:cNvGrpSpPr/>
          <p:nvPr/>
        </p:nvGrpSpPr>
        <p:grpSpPr>
          <a:xfrm>
            <a:off x="1784712" y="2700305"/>
            <a:ext cx="2784310" cy="2033452"/>
            <a:chOff x="8829328" y="1146811"/>
            <a:chExt cx="2784310" cy="2033452"/>
          </a:xfrm>
        </p:grpSpPr>
        <p:sp>
          <p:nvSpPr>
            <p:cNvPr id="138" name="橢圓 137"/>
            <p:cNvSpPr/>
            <p:nvPr/>
          </p:nvSpPr>
          <p:spPr>
            <a:xfrm>
              <a:off x="8829328" y="1187461"/>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latin typeface="微軟正黑體" pitchFamily="34" charset="-120"/>
                  <a:ea typeface="微軟正黑體" pitchFamily="34" charset="-120"/>
                </a:rPr>
                <a:t>1</a:t>
              </a:r>
              <a:endParaRPr lang="zh-TW" altLang="en-US" sz="1867" dirty="0">
                <a:latin typeface="微軟正黑體" pitchFamily="34" charset="-120"/>
                <a:ea typeface="微軟正黑體" pitchFamily="34" charset="-120"/>
              </a:endParaRPr>
            </a:p>
          </p:txBody>
        </p:sp>
        <p:sp>
          <p:nvSpPr>
            <p:cNvPr id="139" name="橢圓 138"/>
            <p:cNvSpPr/>
            <p:nvPr/>
          </p:nvSpPr>
          <p:spPr>
            <a:xfrm>
              <a:off x="8829328" y="1763525"/>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latin typeface="微軟正黑體" pitchFamily="34" charset="-120"/>
                  <a:ea typeface="微軟正黑體" pitchFamily="34" charset="-120"/>
                </a:rPr>
                <a:t>2</a:t>
              </a:r>
              <a:endParaRPr lang="zh-TW" altLang="en-US" sz="1867" dirty="0">
                <a:latin typeface="微軟正黑體" pitchFamily="34" charset="-120"/>
                <a:ea typeface="微軟正黑體" pitchFamily="34" charset="-120"/>
              </a:endParaRPr>
            </a:p>
          </p:txBody>
        </p:sp>
        <p:sp>
          <p:nvSpPr>
            <p:cNvPr id="140" name="橢圓 139"/>
            <p:cNvSpPr/>
            <p:nvPr/>
          </p:nvSpPr>
          <p:spPr>
            <a:xfrm>
              <a:off x="8829328" y="2339589"/>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latin typeface="微軟正黑體" pitchFamily="34" charset="-120"/>
                  <a:ea typeface="微軟正黑體" pitchFamily="34" charset="-120"/>
                </a:rPr>
                <a:t>3</a:t>
              </a:r>
              <a:endParaRPr lang="zh-TW" altLang="en-US" sz="1867" dirty="0">
                <a:latin typeface="微軟正黑體" pitchFamily="34" charset="-120"/>
                <a:ea typeface="微軟正黑體" pitchFamily="34" charset="-120"/>
              </a:endParaRPr>
            </a:p>
          </p:txBody>
        </p:sp>
        <p:sp>
          <p:nvSpPr>
            <p:cNvPr id="156" name="文字方塊 155"/>
            <p:cNvSpPr txBox="1"/>
            <p:nvPr/>
          </p:nvSpPr>
          <p:spPr>
            <a:xfrm>
              <a:off x="9213371" y="1146811"/>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飯店商標</a:t>
              </a:r>
              <a:r>
                <a:rPr lang="en-US" altLang="zh-TW" sz="1600" dirty="0">
                  <a:latin typeface="微軟正黑體" pitchFamily="34" charset="-120"/>
                  <a:ea typeface="微軟正黑體" pitchFamily="34" charset="-120"/>
                </a:rPr>
                <a:t>LOGO</a:t>
              </a:r>
              <a:endParaRPr lang="zh-TW" altLang="en-US" sz="1600" dirty="0">
                <a:latin typeface="微軟正黑體" pitchFamily="34" charset="-120"/>
                <a:ea typeface="微軟正黑體" pitchFamily="34" charset="-120"/>
              </a:endParaRPr>
            </a:p>
          </p:txBody>
        </p:sp>
        <p:sp>
          <p:nvSpPr>
            <p:cNvPr id="157" name="文字方塊 156"/>
            <p:cNvSpPr txBox="1"/>
            <p:nvPr/>
          </p:nvSpPr>
          <p:spPr>
            <a:xfrm>
              <a:off x="9213371" y="1722875"/>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餐廳實體照片</a:t>
              </a:r>
            </a:p>
          </p:txBody>
        </p:sp>
        <p:sp>
          <p:nvSpPr>
            <p:cNvPr id="158" name="文字方塊 157"/>
            <p:cNvSpPr txBox="1"/>
            <p:nvPr/>
          </p:nvSpPr>
          <p:spPr>
            <a:xfrm>
              <a:off x="9213371" y="2298938"/>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客房實體照片</a:t>
              </a:r>
            </a:p>
          </p:txBody>
        </p:sp>
        <p:sp>
          <p:nvSpPr>
            <p:cNvPr id="159" name="橢圓 158"/>
            <p:cNvSpPr/>
            <p:nvPr/>
          </p:nvSpPr>
          <p:spPr>
            <a:xfrm>
              <a:off x="8829328" y="2882360"/>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latin typeface="微軟正黑體" pitchFamily="34" charset="-120"/>
                  <a:ea typeface="微軟正黑體" pitchFamily="34" charset="-120"/>
                </a:rPr>
                <a:t>4</a:t>
              </a:r>
              <a:endParaRPr lang="zh-TW" altLang="en-US" sz="1867" dirty="0">
                <a:latin typeface="微軟正黑體" pitchFamily="34" charset="-120"/>
                <a:ea typeface="微軟正黑體" pitchFamily="34" charset="-120"/>
              </a:endParaRPr>
            </a:p>
          </p:txBody>
        </p:sp>
        <p:sp>
          <p:nvSpPr>
            <p:cNvPr id="160" name="文字方塊 159"/>
            <p:cNvSpPr txBox="1"/>
            <p:nvPr/>
          </p:nvSpPr>
          <p:spPr>
            <a:xfrm>
              <a:off x="9213371" y="2841709"/>
              <a:ext cx="2400267"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店家位置簡易地圖</a:t>
              </a:r>
            </a:p>
          </p:txBody>
        </p:sp>
      </p:grpSp>
      <p:sp>
        <p:nvSpPr>
          <p:cNvPr id="164" name="矩形 163"/>
          <p:cNvSpPr/>
          <p:nvPr/>
        </p:nvSpPr>
        <p:spPr>
          <a:xfrm>
            <a:off x="0" y="758292"/>
            <a:ext cx="4783015" cy="638417"/>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5" name="文字版面配置區 2"/>
          <p:cNvSpPr>
            <a:spLocks noGrp="1"/>
          </p:cNvSpPr>
          <p:nvPr>
            <p:ph type="body" idx="1"/>
          </p:nvPr>
        </p:nvSpPr>
        <p:spPr>
          <a:xfrm>
            <a:off x="208456" y="144589"/>
            <a:ext cx="10972800" cy="1227405"/>
          </a:xfrm>
        </p:spPr>
        <p:txBody>
          <a:bodyPr vert="horz" lIns="91440" tIns="45720" rIns="91440" bIns="45720" rtlCol="0" anchor="ctr">
            <a:normAutofit/>
          </a:bodyPr>
          <a:lstStyle/>
          <a:p>
            <a:pPr marL="0" indent="0">
              <a:buNone/>
            </a:pPr>
            <a:r>
              <a:rPr lang="en-US" altLang="zh-TW" sz="4800" dirty="0" smtClean="0"/>
              <a:t>Wireframe </a:t>
            </a:r>
            <a:endParaRPr lang="zh-TW" altLang="en-US" sz="4800" dirty="0"/>
          </a:p>
        </p:txBody>
      </p:sp>
      <p:pic>
        <p:nvPicPr>
          <p:cNvPr id="39" name="圖片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7503" y="144589"/>
            <a:ext cx="3744416" cy="6582646"/>
          </a:xfrm>
          <a:prstGeom prst="rect">
            <a:avLst/>
          </a:prstGeom>
        </p:spPr>
      </p:pic>
      <p:sp>
        <p:nvSpPr>
          <p:cNvPr id="40" name="橢圓 39"/>
          <p:cNvSpPr/>
          <p:nvPr/>
        </p:nvSpPr>
        <p:spPr>
          <a:xfrm>
            <a:off x="6212756" y="227353"/>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t>1</a:t>
            </a:r>
            <a:endParaRPr lang="zh-TW" altLang="en-US" sz="1867" dirty="0"/>
          </a:p>
        </p:txBody>
      </p:sp>
      <p:sp>
        <p:nvSpPr>
          <p:cNvPr id="41" name="橢圓 40"/>
          <p:cNvSpPr/>
          <p:nvPr/>
        </p:nvSpPr>
        <p:spPr>
          <a:xfrm>
            <a:off x="7652916" y="1881599"/>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t>2</a:t>
            </a:r>
            <a:endParaRPr lang="zh-TW" altLang="en-US" sz="1867" dirty="0"/>
          </a:p>
        </p:txBody>
      </p:sp>
      <p:sp>
        <p:nvSpPr>
          <p:cNvPr id="42" name="橢圓 41"/>
          <p:cNvSpPr/>
          <p:nvPr/>
        </p:nvSpPr>
        <p:spPr>
          <a:xfrm>
            <a:off x="7255387" y="3284983"/>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t>3</a:t>
            </a:r>
            <a:endParaRPr lang="zh-TW" altLang="en-US" sz="1867" dirty="0"/>
          </a:p>
        </p:txBody>
      </p:sp>
      <p:sp>
        <p:nvSpPr>
          <p:cNvPr id="43" name="橢圓 42"/>
          <p:cNvSpPr/>
          <p:nvPr/>
        </p:nvSpPr>
        <p:spPr>
          <a:xfrm>
            <a:off x="5924724" y="4787859"/>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t>4</a:t>
            </a:r>
            <a:endParaRPr lang="zh-TW" altLang="en-US" sz="1867" dirty="0"/>
          </a:p>
        </p:txBody>
      </p:sp>
      <p:sp>
        <p:nvSpPr>
          <p:cNvPr id="44" name="橢圓 43"/>
          <p:cNvSpPr/>
          <p:nvPr/>
        </p:nvSpPr>
        <p:spPr>
          <a:xfrm>
            <a:off x="9252112" y="5956634"/>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t>1</a:t>
            </a:r>
            <a:endParaRPr lang="zh-TW" altLang="en-US" sz="1867" dirty="0"/>
          </a:p>
        </p:txBody>
      </p:sp>
    </p:spTree>
    <p:extLst>
      <p:ext uri="{BB962C8B-B14F-4D97-AF65-F5344CB8AC3E}">
        <p14:creationId xmlns:p14="http://schemas.microsoft.com/office/powerpoint/2010/main" val="3293237387"/>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grpSp>
        <p:nvGrpSpPr>
          <p:cNvPr id="6" name="群組 5"/>
          <p:cNvGrpSpPr/>
          <p:nvPr/>
        </p:nvGrpSpPr>
        <p:grpSpPr>
          <a:xfrm>
            <a:off x="5310814" y="179348"/>
            <a:ext cx="6850725" cy="6549805"/>
            <a:chOff x="858536" y="179348"/>
            <a:chExt cx="6850725" cy="6549805"/>
          </a:xfrm>
        </p:grpSpPr>
        <p:pic>
          <p:nvPicPr>
            <p:cNvPr id="132" name="內容版面配置區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8536" y="179348"/>
              <a:ext cx="3744416" cy="6549805"/>
            </a:xfrm>
            <a:prstGeom prst="rect">
              <a:avLst/>
            </a:prstGeom>
          </p:spPr>
        </p:pic>
        <p:cxnSp>
          <p:nvCxnSpPr>
            <p:cNvPr id="137" name="直線單箭頭接點 136"/>
            <p:cNvCxnSpPr/>
            <p:nvPr/>
          </p:nvCxnSpPr>
          <p:spPr>
            <a:xfrm flipH="1">
              <a:off x="4439005" y="1235465"/>
              <a:ext cx="1028043" cy="0"/>
            </a:xfrm>
            <a:prstGeom prst="straightConnector1">
              <a:avLst/>
            </a:prstGeom>
            <a:ln w="28575">
              <a:solidFill>
                <a:schemeClr val="tx1"/>
              </a:solidFill>
              <a:tailEnd type="oval" w="med" len="med"/>
            </a:ln>
          </p:spPr>
          <p:style>
            <a:lnRef idx="1">
              <a:schemeClr val="accent1"/>
            </a:lnRef>
            <a:fillRef idx="0">
              <a:schemeClr val="accent1"/>
            </a:fillRef>
            <a:effectRef idx="0">
              <a:schemeClr val="accent1"/>
            </a:effectRef>
            <a:fontRef idx="minor">
              <a:schemeClr val="tx1"/>
            </a:fontRef>
          </p:style>
        </p:cxnSp>
        <p:sp>
          <p:nvSpPr>
            <p:cNvPr id="141" name="文字方塊 140"/>
            <p:cNvSpPr txBox="1"/>
            <p:nvPr/>
          </p:nvSpPr>
          <p:spPr>
            <a:xfrm>
              <a:off x="5467048" y="1058155"/>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主視覺 飯店代表照</a:t>
              </a:r>
            </a:p>
          </p:txBody>
        </p:sp>
        <p:cxnSp>
          <p:nvCxnSpPr>
            <p:cNvPr id="142" name="直線單箭頭接點 141"/>
            <p:cNvCxnSpPr/>
            <p:nvPr/>
          </p:nvCxnSpPr>
          <p:spPr>
            <a:xfrm flipH="1">
              <a:off x="4454053" y="2195571"/>
              <a:ext cx="830128" cy="0"/>
            </a:xfrm>
            <a:prstGeom prst="straightConnector1">
              <a:avLst/>
            </a:prstGeom>
            <a:ln w="28575">
              <a:solidFill>
                <a:schemeClr val="tx1"/>
              </a:solidFill>
              <a:tailEnd type="oval" w="med" len="med"/>
            </a:ln>
          </p:spPr>
          <p:style>
            <a:lnRef idx="1">
              <a:schemeClr val="accent1"/>
            </a:lnRef>
            <a:fillRef idx="0">
              <a:schemeClr val="accent1"/>
            </a:fillRef>
            <a:effectRef idx="0">
              <a:schemeClr val="accent1"/>
            </a:effectRef>
            <a:fontRef idx="minor">
              <a:schemeClr val="tx1"/>
            </a:fontRef>
          </p:style>
        </p:cxnSp>
        <p:sp>
          <p:nvSpPr>
            <p:cNvPr id="143" name="文字方塊 142"/>
            <p:cNvSpPr txBox="1"/>
            <p:nvPr/>
          </p:nvSpPr>
          <p:spPr>
            <a:xfrm>
              <a:off x="5310814" y="2052229"/>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餐廳簡介</a:t>
              </a:r>
            </a:p>
          </p:txBody>
        </p:sp>
        <p:cxnSp>
          <p:nvCxnSpPr>
            <p:cNvPr id="144" name="直線單箭頭接點 143"/>
            <p:cNvCxnSpPr/>
            <p:nvPr/>
          </p:nvCxnSpPr>
          <p:spPr>
            <a:xfrm flipH="1">
              <a:off x="4446157" y="3827753"/>
              <a:ext cx="838025" cy="0"/>
            </a:xfrm>
            <a:prstGeom prst="straightConnector1">
              <a:avLst/>
            </a:prstGeom>
            <a:ln w="28575">
              <a:solidFill>
                <a:schemeClr val="tx1"/>
              </a:solidFill>
              <a:tailEnd type="oval" w="med" len="med"/>
            </a:ln>
          </p:spPr>
          <p:style>
            <a:lnRef idx="1">
              <a:schemeClr val="accent1"/>
            </a:lnRef>
            <a:fillRef idx="0">
              <a:schemeClr val="accent1"/>
            </a:fillRef>
            <a:effectRef idx="0">
              <a:schemeClr val="accent1"/>
            </a:effectRef>
            <a:fontRef idx="minor">
              <a:schemeClr val="tx1"/>
            </a:fontRef>
          </p:style>
        </p:cxnSp>
        <p:sp>
          <p:nvSpPr>
            <p:cNvPr id="145" name="文字方塊 144"/>
            <p:cNvSpPr txBox="1"/>
            <p:nvPr/>
          </p:nvSpPr>
          <p:spPr>
            <a:xfrm>
              <a:off x="5284181" y="3643085"/>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客房簡介</a:t>
              </a:r>
            </a:p>
          </p:txBody>
        </p:sp>
        <p:cxnSp>
          <p:nvCxnSpPr>
            <p:cNvPr id="146" name="直線單箭頭接點 145"/>
            <p:cNvCxnSpPr/>
            <p:nvPr/>
          </p:nvCxnSpPr>
          <p:spPr>
            <a:xfrm flipH="1">
              <a:off x="4569966" y="371369"/>
              <a:ext cx="754048" cy="0"/>
            </a:xfrm>
            <a:prstGeom prst="straightConnector1">
              <a:avLst/>
            </a:prstGeom>
            <a:ln w="28575">
              <a:solidFill>
                <a:schemeClr val="tx1"/>
              </a:solidFill>
              <a:tailEnd type="oval" w="med" len="med"/>
            </a:ln>
          </p:spPr>
          <p:style>
            <a:lnRef idx="1">
              <a:schemeClr val="accent1"/>
            </a:lnRef>
            <a:fillRef idx="0">
              <a:schemeClr val="accent1"/>
            </a:fillRef>
            <a:effectRef idx="0">
              <a:schemeClr val="accent1"/>
            </a:effectRef>
            <a:fontRef idx="minor">
              <a:schemeClr val="tx1"/>
            </a:fontRef>
          </p:style>
        </p:cxnSp>
        <p:sp>
          <p:nvSpPr>
            <p:cNvPr id="147" name="文字方塊 146"/>
            <p:cNvSpPr txBox="1"/>
            <p:nvPr/>
          </p:nvSpPr>
          <p:spPr>
            <a:xfrm>
              <a:off x="5324014" y="194058"/>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主導覽列</a:t>
              </a:r>
            </a:p>
          </p:txBody>
        </p:sp>
        <p:cxnSp>
          <p:nvCxnSpPr>
            <p:cNvPr id="148" name="直線單箭頭接點 147"/>
            <p:cNvCxnSpPr/>
            <p:nvPr/>
          </p:nvCxnSpPr>
          <p:spPr>
            <a:xfrm flipH="1">
              <a:off x="4256015" y="2963657"/>
              <a:ext cx="1211033" cy="0"/>
            </a:xfrm>
            <a:prstGeom prst="straightConnector1">
              <a:avLst/>
            </a:prstGeom>
            <a:ln w="28575">
              <a:solidFill>
                <a:schemeClr val="tx1"/>
              </a:solidFill>
              <a:tailEnd type="oval" w="med" len="med"/>
            </a:ln>
          </p:spPr>
          <p:style>
            <a:lnRef idx="1">
              <a:schemeClr val="accent1"/>
            </a:lnRef>
            <a:fillRef idx="0">
              <a:schemeClr val="accent1"/>
            </a:fillRef>
            <a:effectRef idx="0">
              <a:schemeClr val="accent1"/>
            </a:effectRef>
            <a:fontRef idx="minor">
              <a:schemeClr val="tx1"/>
            </a:fontRef>
          </p:style>
        </p:cxnSp>
        <p:sp>
          <p:nvSpPr>
            <p:cNvPr id="149" name="文字方塊 148"/>
            <p:cNvSpPr txBox="1"/>
            <p:nvPr/>
          </p:nvSpPr>
          <p:spPr>
            <a:xfrm>
              <a:off x="5563058" y="2778991"/>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連結至餐飲介紹頁面</a:t>
              </a:r>
            </a:p>
          </p:txBody>
        </p:sp>
        <p:cxnSp>
          <p:nvCxnSpPr>
            <p:cNvPr id="150" name="直線單箭頭接點 149"/>
            <p:cNvCxnSpPr/>
            <p:nvPr/>
          </p:nvCxnSpPr>
          <p:spPr>
            <a:xfrm flipH="1">
              <a:off x="2285212" y="4403817"/>
              <a:ext cx="3181836" cy="0"/>
            </a:xfrm>
            <a:prstGeom prst="straightConnector1">
              <a:avLst/>
            </a:prstGeom>
            <a:ln w="28575">
              <a:solidFill>
                <a:schemeClr val="tx1"/>
              </a:solidFill>
              <a:tailEnd type="oval" w="med" len="med"/>
            </a:ln>
          </p:spPr>
          <p:style>
            <a:lnRef idx="1">
              <a:schemeClr val="accent1"/>
            </a:lnRef>
            <a:fillRef idx="0">
              <a:schemeClr val="accent1"/>
            </a:fillRef>
            <a:effectRef idx="0">
              <a:schemeClr val="accent1"/>
            </a:effectRef>
            <a:fontRef idx="minor">
              <a:schemeClr val="tx1"/>
            </a:fontRef>
          </p:style>
        </p:cxnSp>
        <p:sp>
          <p:nvSpPr>
            <p:cNvPr id="151" name="文字方塊 150"/>
            <p:cNvSpPr txBox="1"/>
            <p:nvPr/>
          </p:nvSpPr>
          <p:spPr>
            <a:xfrm>
              <a:off x="5563058" y="4193336"/>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連結至客房介紹頁面</a:t>
              </a:r>
            </a:p>
          </p:txBody>
        </p:sp>
        <p:cxnSp>
          <p:nvCxnSpPr>
            <p:cNvPr id="152" name="直線單箭頭接點 151"/>
            <p:cNvCxnSpPr/>
            <p:nvPr/>
          </p:nvCxnSpPr>
          <p:spPr>
            <a:xfrm flipH="1">
              <a:off x="4446157" y="5075891"/>
              <a:ext cx="838025" cy="0"/>
            </a:xfrm>
            <a:prstGeom prst="straightConnector1">
              <a:avLst/>
            </a:prstGeom>
            <a:ln w="28575">
              <a:solidFill>
                <a:schemeClr val="tx1"/>
              </a:solidFill>
              <a:tailEnd type="oval" w="med" len="med"/>
            </a:ln>
          </p:spPr>
          <p:style>
            <a:lnRef idx="1">
              <a:schemeClr val="accent1"/>
            </a:lnRef>
            <a:fillRef idx="0">
              <a:schemeClr val="accent1"/>
            </a:fillRef>
            <a:effectRef idx="0">
              <a:schemeClr val="accent1"/>
            </a:effectRef>
            <a:fontRef idx="minor">
              <a:schemeClr val="tx1"/>
            </a:fontRef>
          </p:style>
        </p:cxnSp>
        <p:sp>
          <p:nvSpPr>
            <p:cNvPr id="153" name="文字方塊 152"/>
            <p:cNvSpPr txBox="1"/>
            <p:nvPr/>
          </p:nvSpPr>
          <p:spPr>
            <a:xfrm>
              <a:off x="5324014" y="4891225"/>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交通資訊</a:t>
              </a:r>
            </a:p>
          </p:txBody>
        </p:sp>
        <p:cxnSp>
          <p:nvCxnSpPr>
            <p:cNvPr id="154" name="直線單箭頭接點 153"/>
            <p:cNvCxnSpPr/>
            <p:nvPr/>
          </p:nvCxnSpPr>
          <p:spPr>
            <a:xfrm flipH="1">
              <a:off x="4485990" y="6594466"/>
              <a:ext cx="838025" cy="0"/>
            </a:xfrm>
            <a:prstGeom prst="straightConnector1">
              <a:avLst/>
            </a:prstGeom>
            <a:ln w="28575">
              <a:solidFill>
                <a:schemeClr val="tx1"/>
              </a:solidFill>
              <a:tailEnd type="oval" w="med" len="med"/>
            </a:ln>
          </p:spPr>
          <p:style>
            <a:lnRef idx="1">
              <a:schemeClr val="accent1"/>
            </a:lnRef>
            <a:fillRef idx="0">
              <a:schemeClr val="accent1"/>
            </a:fillRef>
            <a:effectRef idx="0">
              <a:schemeClr val="accent1"/>
            </a:effectRef>
            <a:fontRef idx="minor">
              <a:schemeClr val="tx1"/>
            </a:fontRef>
          </p:style>
        </p:cxnSp>
        <p:sp>
          <p:nvSpPr>
            <p:cNvPr id="155" name="文字方塊 154"/>
            <p:cNvSpPr txBox="1"/>
            <p:nvPr/>
          </p:nvSpPr>
          <p:spPr>
            <a:xfrm>
              <a:off x="5316698" y="6388681"/>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聯絡導覽</a:t>
              </a:r>
            </a:p>
          </p:txBody>
        </p:sp>
        <p:cxnSp>
          <p:nvCxnSpPr>
            <p:cNvPr id="162" name="直線單箭頭接點 161"/>
            <p:cNvCxnSpPr/>
            <p:nvPr/>
          </p:nvCxnSpPr>
          <p:spPr>
            <a:xfrm flipH="1">
              <a:off x="4256015" y="5836622"/>
              <a:ext cx="1211033" cy="0"/>
            </a:xfrm>
            <a:prstGeom prst="straightConnector1">
              <a:avLst/>
            </a:prstGeom>
            <a:ln w="28575">
              <a:solidFill>
                <a:schemeClr val="tx1"/>
              </a:solidFill>
              <a:tailEnd type="oval" w="med" len="med"/>
            </a:ln>
          </p:spPr>
          <p:style>
            <a:lnRef idx="1">
              <a:schemeClr val="accent1"/>
            </a:lnRef>
            <a:fillRef idx="0">
              <a:schemeClr val="accent1"/>
            </a:fillRef>
            <a:effectRef idx="0">
              <a:schemeClr val="accent1"/>
            </a:effectRef>
            <a:fontRef idx="minor">
              <a:schemeClr val="tx1"/>
            </a:fontRef>
          </p:style>
        </p:cxnSp>
        <p:sp>
          <p:nvSpPr>
            <p:cNvPr id="163" name="文字方塊 162"/>
            <p:cNvSpPr txBox="1"/>
            <p:nvPr/>
          </p:nvSpPr>
          <p:spPr>
            <a:xfrm>
              <a:off x="5563058" y="5651956"/>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連結至交通位置頁面</a:t>
              </a:r>
            </a:p>
          </p:txBody>
        </p:sp>
      </p:grpSp>
      <p:sp>
        <p:nvSpPr>
          <p:cNvPr id="164" name="矩形 163"/>
          <p:cNvSpPr/>
          <p:nvPr/>
        </p:nvSpPr>
        <p:spPr>
          <a:xfrm>
            <a:off x="0" y="758292"/>
            <a:ext cx="4896091" cy="638417"/>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5" name="文字版面配置區 2"/>
          <p:cNvSpPr>
            <a:spLocks noGrp="1"/>
          </p:cNvSpPr>
          <p:nvPr>
            <p:ph type="body" idx="1"/>
          </p:nvPr>
        </p:nvSpPr>
        <p:spPr>
          <a:xfrm>
            <a:off x="208456" y="144589"/>
            <a:ext cx="10972800" cy="1227405"/>
          </a:xfrm>
        </p:spPr>
        <p:txBody>
          <a:bodyPr vert="horz" lIns="91440" tIns="45720" rIns="91440" bIns="45720" rtlCol="0" anchor="ctr">
            <a:normAutofit/>
          </a:bodyPr>
          <a:lstStyle/>
          <a:p>
            <a:pPr marL="0" indent="0">
              <a:buNone/>
            </a:pPr>
            <a:r>
              <a:rPr lang="en-US" altLang="zh-TW" sz="4800" dirty="0" smtClean="0"/>
              <a:t>Wireframe </a:t>
            </a:r>
            <a:r>
              <a:rPr lang="zh-TW" altLang="en-US" sz="4800" dirty="0" smtClean="0"/>
              <a:t>灰階</a:t>
            </a:r>
            <a:endParaRPr lang="zh-TW" altLang="en-US" sz="4800" dirty="0"/>
          </a:p>
        </p:txBody>
      </p:sp>
    </p:spTree>
    <p:extLst>
      <p:ext uri="{BB962C8B-B14F-4D97-AF65-F5344CB8AC3E}">
        <p14:creationId xmlns:p14="http://schemas.microsoft.com/office/powerpoint/2010/main" val="1709448184"/>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txBox="1">
            <a:spLocks/>
          </p:cNvSpPr>
          <p:nvPr/>
        </p:nvSpPr>
        <p:spPr>
          <a:xfrm>
            <a:off x="3418449" y="2710525"/>
            <a:ext cx="5145601" cy="1428713"/>
          </a:xfrm>
          <a:prstGeom prst="rect">
            <a:avLst/>
          </a:prstGeom>
          <a:noFill/>
          <a:effectLst/>
        </p:spPr>
        <p:txBody>
          <a:bodyPr vert="horz" lIns="91440" tIns="45720" rIns="91440" bIns="45720" rtlCol="0" anchor="ctr">
            <a:noAutofit/>
          </a:bodyPr>
          <a:lstStyle>
            <a:defPPr>
              <a:defRPr lang="zh-TW"/>
            </a:defPPr>
            <a:lvl1pPr algn="ctr" defTabSz="457200">
              <a:spcBef>
                <a:spcPct val="0"/>
              </a:spcBef>
              <a:buNone/>
              <a:defRPr sz="5400" b="1" cap="none">
                <a:ln w="3175" cmpd="sng">
                  <a:noFill/>
                </a:ln>
                <a:solidFill>
                  <a:schemeClr val="tx1">
                    <a:lumMod val="85000"/>
                    <a:lumOff val="15000"/>
                  </a:schemeClr>
                </a:solidFill>
                <a:effectLst/>
                <a:latin typeface="微軟正黑體"/>
                <a:ea typeface="微軟正黑體"/>
                <a:cs typeface="微軟正黑體"/>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zh-TW" altLang="en-US" dirty="0"/>
              <a:t>設計概念</a:t>
            </a:r>
          </a:p>
        </p:txBody>
      </p:sp>
    </p:spTree>
    <p:extLst>
      <p:ext uri="{BB962C8B-B14F-4D97-AF65-F5344CB8AC3E}">
        <p14:creationId xmlns:p14="http://schemas.microsoft.com/office/powerpoint/2010/main" val="1577980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sp>
        <p:nvSpPr>
          <p:cNvPr id="9" name="矩形 8"/>
          <p:cNvSpPr/>
          <p:nvPr/>
        </p:nvSpPr>
        <p:spPr>
          <a:xfrm>
            <a:off x="0" y="758292"/>
            <a:ext cx="12192000" cy="57677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版面配置區 2"/>
          <p:cNvSpPr>
            <a:spLocks noGrp="1"/>
          </p:cNvSpPr>
          <p:nvPr>
            <p:ph type="body" idx="1"/>
          </p:nvPr>
        </p:nvSpPr>
        <p:spPr>
          <a:xfrm>
            <a:off x="482991" y="193926"/>
            <a:ext cx="10972800" cy="1227405"/>
          </a:xfrm>
        </p:spPr>
        <p:txBody>
          <a:bodyPr vert="horz" lIns="91440" tIns="45720" rIns="91440" bIns="45720" rtlCol="0" anchor="ctr">
            <a:normAutofit/>
          </a:bodyPr>
          <a:lstStyle/>
          <a:p>
            <a:pPr marL="0" indent="0">
              <a:buNone/>
            </a:pPr>
            <a:r>
              <a:rPr lang="zh-TW" altLang="en-US" sz="4800" dirty="0"/>
              <a:t>創意發</a:t>
            </a:r>
            <a:r>
              <a:rPr lang="zh-TW" altLang="en-US" sz="4800" dirty="0" smtClean="0"/>
              <a:t>想</a:t>
            </a:r>
            <a:endParaRPr lang="zh-TW" altLang="en-US" sz="4800" dirty="0"/>
          </a:p>
        </p:txBody>
      </p:sp>
      <p:sp>
        <p:nvSpPr>
          <p:cNvPr id="6" name="內容版面配置區 2"/>
          <p:cNvSpPr txBox="1">
            <a:spLocks/>
          </p:cNvSpPr>
          <p:nvPr/>
        </p:nvSpPr>
        <p:spPr>
          <a:xfrm>
            <a:off x="482991" y="1421331"/>
            <a:ext cx="11323998" cy="3650803"/>
          </a:xfrm>
          <a:prstGeom prst="rect">
            <a:avLst/>
          </a:prstGeom>
        </p:spPr>
        <p:txBody>
          <a:bodyPr vert="horz" lIns="91440" tIns="45720" rIns="91440" bIns="45720" rtlCol="0" anchor="ctr">
            <a:noAutofit/>
          </a:bodyPr>
          <a:lstStyle>
            <a:lvl1pPr marL="457189" indent="-457189"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1pPr>
            <a:lvl2pPr marL="1038198" indent="-428613"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2pPr>
            <a:lvl3pPr marL="1447764" indent="-228594"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3pPr>
            <a:lvl4pPr marL="2103065" indent="-274310"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4pPr>
            <a:lvl5pPr marL="2712650" indent="-274310"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nSpc>
                <a:spcPct val="150000"/>
              </a:lnSpc>
            </a:pPr>
            <a:r>
              <a:rPr lang="zh-TW" altLang="en-US" dirty="0" smtClean="0">
                <a:latin typeface="微軟正黑體" panose="020B0604030504040204" pitchFamily="34" charset="-120"/>
                <a:ea typeface="微軟正黑體" panose="020B0604030504040204" pitchFamily="34" charset="-120"/>
              </a:rPr>
              <a:t>主題</a:t>
            </a:r>
            <a:r>
              <a:rPr lang="zh-TW" altLang="en-US" dirty="0">
                <a:latin typeface="微軟正黑體" panose="020B0604030504040204" pitchFamily="34" charset="-120"/>
                <a:ea typeface="微軟正黑體" panose="020B0604030504040204" pitchFamily="34" charset="-120"/>
              </a:rPr>
              <a:t>為飯店業，所以我們採用極簡的風格，首頁能大致瀏覽整個飯店的資訊，而在分頁則會有更詳細的介紹。</a:t>
            </a:r>
            <a:endParaRPr lang="en-US" altLang="zh-TW" dirty="0">
              <a:latin typeface="微軟正黑體" panose="020B0604030504040204" pitchFamily="34" charset="-120"/>
              <a:ea typeface="微軟正黑體" panose="020B0604030504040204" pitchFamily="34" charset="-120"/>
            </a:endParaRPr>
          </a:p>
          <a:p>
            <a:pPr>
              <a:lnSpc>
                <a:spcPct val="150000"/>
              </a:lnSpc>
            </a:pPr>
            <a:r>
              <a:rPr lang="zh-TW" altLang="en-US" dirty="0">
                <a:latin typeface="微軟正黑體" panose="020B0604030504040204" pitchFamily="34" charset="-120"/>
                <a:ea typeface="微軟正黑體" panose="020B0604030504040204" pitchFamily="34" charset="-120"/>
              </a:rPr>
              <a:t>因為設計經驗的不足，我們參考了板橋凱撒飯店的網頁。</a:t>
            </a:r>
            <a:endParaRPr lang="en-US" altLang="zh-TW" dirty="0">
              <a:latin typeface="微軟正黑體" panose="020B0604030504040204" pitchFamily="34" charset="-120"/>
              <a:ea typeface="微軟正黑體" panose="020B0604030504040204" pitchFamily="34" charset="-120"/>
            </a:endParaRPr>
          </a:p>
          <a:p>
            <a:pPr>
              <a:lnSpc>
                <a:spcPct val="150000"/>
              </a:lnSpc>
            </a:pPr>
            <a:r>
              <a:rPr lang="zh-TW" altLang="en-US" dirty="0">
                <a:latin typeface="微軟正黑體" panose="020B0604030504040204" pitchFamily="34" charset="-120"/>
                <a:ea typeface="微軟正黑體" panose="020B0604030504040204" pitchFamily="34" charset="-120"/>
              </a:rPr>
              <a:t>顏色方面我們選用溫暖的色系，使瀏覽者能感受到此飯店的溫暖。</a:t>
            </a:r>
          </a:p>
          <a:p>
            <a:pPr>
              <a:lnSpc>
                <a:spcPct val="150000"/>
              </a:lnSpc>
            </a:pPr>
            <a:endParaRPr lang="zh-TW" altLang="en-US" dirty="0">
              <a:latin typeface="微軟正黑體" panose="020B0604030504040204" pitchFamily="34" charset="-120"/>
              <a:ea typeface="微軟正黑體" panose="020B0604030504040204" pitchFamily="34" charset="-120"/>
            </a:endParaRPr>
          </a:p>
        </p:txBody>
      </p:sp>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304" y="4426825"/>
            <a:ext cx="4515563" cy="2182522"/>
          </a:xfrm>
          <a:prstGeom prst="rect">
            <a:avLst/>
          </a:prstGeom>
        </p:spPr>
      </p:pic>
    </p:spTree>
    <p:extLst>
      <p:ext uri="{BB962C8B-B14F-4D97-AF65-F5344CB8AC3E}">
        <p14:creationId xmlns:p14="http://schemas.microsoft.com/office/powerpoint/2010/main" val="2772598446"/>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sp>
        <p:nvSpPr>
          <p:cNvPr id="21" name="橢圓 20"/>
          <p:cNvSpPr/>
          <p:nvPr/>
        </p:nvSpPr>
        <p:spPr>
          <a:xfrm>
            <a:off x="707600" y="1608016"/>
            <a:ext cx="447394" cy="43132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latin typeface="微軟正黑體" pitchFamily="34" charset="-120"/>
                <a:ea typeface="微軟正黑體" pitchFamily="34" charset="-120"/>
              </a:rPr>
              <a:t>1</a:t>
            </a:r>
            <a:endParaRPr lang="zh-TW" altLang="en-US" sz="1867" dirty="0">
              <a:latin typeface="微軟正黑體" pitchFamily="34" charset="-120"/>
              <a:ea typeface="微軟正黑體" pitchFamily="34" charset="-120"/>
            </a:endParaRPr>
          </a:p>
        </p:txBody>
      </p:sp>
      <p:sp>
        <p:nvSpPr>
          <p:cNvPr id="22" name="文字方塊 21"/>
          <p:cNvSpPr txBox="1"/>
          <p:nvPr/>
        </p:nvSpPr>
        <p:spPr>
          <a:xfrm>
            <a:off x="1268286" y="1532905"/>
            <a:ext cx="3115427" cy="584775"/>
          </a:xfrm>
          <a:prstGeom prst="rect">
            <a:avLst/>
          </a:prstGeom>
          <a:noFill/>
        </p:spPr>
        <p:txBody>
          <a:bodyPr wrap="square" rtlCol="0">
            <a:spAutoFit/>
          </a:bodyPr>
          <a:lstStyle/>
          <a:p>
            <a:r>
              <a:rPr lang="zh-TW" altLang="en-US" sz="3200" b="1" dirty="0">
                <a:latin typeface="微軟正黑體" pitchFamily="34" charset="-120"/>
                <a:ea typeface="微軟正黑體" pitchFamily="34" charset="-120"/>
              </a:rPr>
              <a:t>色彩</a:t>
            </a:r>
          </a:p>
        </p:txBody>
      </p:sp>
      <p:sp>
        <p:nvSpPr>
          <p:cNvPr id="23" name="矩形 22"/>
          <p:cNvSpPr/>
          <p:nvPr/>
        </p:nvSpPr>
        <p:spPr>
          <a:xfrm>
            <a:off x="1320726" y="2278863"/>
            <a:ext cx="557476" cy="575106"/>
          </a:xfrm>
          <a:prstGeom prst="rect">
            <a:avLst/>
          </a:prstGeom>
          <a:solidFill>
            <a:srgbClr val="C0A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C0A178"/>
              </a:solidFill>
              <a:latin typeface="微軟正黑體" pitchFamily="34" charset="-120"/>
              <a:ea typeface="微軟正黑體" pitchFamily="34" charset="-120"/>
            </a:endParaRPr>
          </a:p>
        </p:txBody>
      </p:sp>
      <p:sp>
        <p:nvSpPr>
          <p:cNvPr id="24" name="文字方塊 23"/>
          <p:cNvSpPr txBox="1"/>
          <p:nvPr/>
        </p:nvSpPr>
        <p:spPr>
          <a:xfrm>
            <a:off x="2147760" y="2470575"/>
            <a:ext cx="3115427" cy="338554"/>
          </a:xfrm>
          <a:prstGeom prst="rect">
            <a:avLst/>
          </a:prstGeom>
          <a:noFill/>
        </p:spPr>
        <p:txBody>
          <a:bodyPr wrap="square" rtlCol="0">
            <a:spAutoFit/>
          </a:bodyPr>
          <a:lstStyle/>
          <a:p>
            <a:r>
              <a:rPr lang="en-US" altLang="zh-TW" sz="1600" dirty="0">
                <a:latin typeface="微軟正黑體" pitchFamily="34" charset="-120"/>
                <a:ea typeface="微軟正黑體" pitchFamily="34" charset="-120"/>
              </a:rPr>
              <a:t>R:192 G:161 B:120</a:t>
            </a:r>
            <a:endParaRPr lang="zh-TW" altLang="en-US" sz="1600" dirty="0">
              <a:latin typeface="微軟正黑體" pitchFamily="34" charset="-120"/>
              <a:ea typeface="微軟正黑體" pitchFamily="34" charset="-120"/>
            </a:endParaRPr>
          </a:p>
        </p:txBody>
      </p:sp>
      <p:sp>
        <p:nvSpPr>
          <p:cNvPr id="25" name="文字方塊 24"/>
          <p:cNvSpPr txBox="1"/>
          <p:nvPr/>
        </p:nvSpPr>
        <p:spPr>
          <a:xfrm>
            <a:off x="4383714" y="2307868"/>
            <a:ext cx="5487819" cy="666977"/>
          </a:xfrm>
          <a:prstGeom prst="rect">
            <a:avLst/>
          </a:prstGeom>
          <a:noFill/>
        </p:spPr>
        <p:txBody>
          <a:bodyPr wrap="square" rtlCol="0">
            <a:spAutoFit/>
          </a:bodyPr>
          <a:lstStyle/>
          <a:p>
            <a:r>
              <a:rPr lang="zh-TW" altLang="en-US" sz="1867" dirty="0">
                <a:latin typeface="微軟正黑體" pitchFamily="34" charset="-120"/>
                <a:ea typeface="微軟正黑體" pitchFamily="34" charset="-120"/>
              </a:rPr>
              <a:t>以灰褐色為中心顏色，代表靜謐與溫暖</a:t>
            </a:r>
            <a:endParaRPr lang="en-US" altLang="zh-TW" sz="1867" dirty="0">
              <a:latin typeface="微軟正黑體" pitchFamily="34" charset="-120"/>
              <a:ea typeface="微軟正黑體" pitchFamily="34" charset="-120"/>
            </a:endParaRPr>
          </a:p>
          <a:p>
            <a:r>
              <a:rPr lang="zh-TW" altLang="en-US" sz="1867" dirty="0">
                <a:latin typeface="微軟正黑體" pitchFamily="34" charset="-120"/>
                <a:ea typeface="微軟正黑體" pitchFamily="34" charset="-120"/>
              </a:rPr>
              <a:t>在繁華熱鬧的都市中求得一處悠閒</a:t>
            </a:r>
          </a:p>
        </p:txBody>
      </p:sp>
      <p:sp>
        <p:nvSpPr>
          <p:cNvPr id="26" name="矩形 25"/>
          <p:cNvSpPr/>
          <p:nvPr/>
        </p:nvSpPr>
        <p:spPr>
          <a:xfrm>
            <a:off x="1320726" y="3419997"/>
            <a:ext cx="557476" cy="575106"/>
          </a:xfrm>
          <a:prstGeom prst="rect">
            <a:avLst/>
          </a:prstGeom>
          <a:solidFill>
            <a:srgbClr val="98B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C0A178"/>
              </a:solidFill>
              <a:latin typeface="微軟正黑體" pitchFamily="34" charset="-120"/>
              <a:ea typeface="微軟正黑體" pitchFamily="34" charset="-120"/>
            </a:endParaRPr>
          </a:p>
        </p:txBody>
      </p:sp>
      <p:sp>
        <p:nvSpPr>
          <p:cNvPr id="27" name="文字方塊 26"/>
          <p:cNvSpPr txBox="1"/>
          <p:nvPr/>
        </p:nvSpPr>
        <p:spPr>
          <a:xfrm>
            <a:off x="2147760" y="3609060"/>
            <a:ext cx="3115427" cy="338554"/>
          </a:xfrm>
          <a:prstGeom prst="rect">
            <a:avLst/>
          </a:prstGeom>
          <a:noFill/>
        </p:spPr>
        <p:txBody>
          <a:bodyPr wrap="square" rtlCol="0">
            <a:spAutoFit/>
          </a:bodyPr>
          <a:lstStyle/>
          <a:p>
            <a:r>
              <a:rPr lang="en-US" altLang="zh-TW" sz="1600" dirty="0">
                <a:latin typeface="微軟正黑體" pitchFamily="34" charset="-120"/>
                <a:ea typeface="微軟正黑體" pitchFamily="34" charset="-120"/>
              </a:rPr>
              <a:t>R:152 G:188 B:236</a:t>
            </a:r>
            <a:endParaRPr lang="zh-TW" altLang="en-US" sz="1600" dirty="0">
              <a:latin typeface="微軟正黑體" pitchFamily="34" charset="-120"/>
              <a:ea typeface="微軟正黑體" pitchFamily="34" charset="-120"/>
            </a:endParaRPr>
          </a:p>
        </p:txBody>
      </p:sp>
      <p:sp>
        <p:nvSpPr>
          <p:cNvPr id="28" name="文字方塊 27"/>
          <p:cNvSpPr txBox="1"/>
          <p:nvPr/>
        </p:nvSpPr>
        <p:spPr>
          <a:xfrm>
            <a:off x="4383715" y="3500481"/>
            <a:ext cx="5836692" cy="666977"/>
          </a:xfrm>
          <a:prstGeom prst="rect">
            <a:avLst/>
          </a:prstGeom>
          <a:noFill/>
        </p:spPr>
        <p:txBody>
          <a:bodyPr wrap="square" rtlCol="0">
            <a:spAutoFit/>
          </a:bodyPr>
          <a:lstStyle/>
          <a:p>
            <a:r>
              <a:rPr lang="zh-TW" altLang="en-US" sz="1867" dirty="0">
                <a:latin typeface="微軟正黑體" pitchFamily="34" charset="-120"/>
                <a:ea typeface="微軟正黑體" pitchFamily="34" charset="-120"/>
              </a:rPr>
              <a:t>頭尾用較為跳脫暖色系對比的灰藍色</a:t>
            </a:r>
            <a:endParaRPr lang="en-US" altLang="zh-TW" sz="1867" dirty="0">
              <a:latin typeface="微軟正黑體" pitchFamily="34" charset="-120"/>
              <a:ea typeface="微軟正黑體" pitchFamily="34" charset="-120"/>
            </a:endParaRPr>
          </a:p>
          <a:p>
            <a:r>
              <a:rPr lang="zh-TW" altLang="en-US" sz="1867" dirty="0">
                <a:latin typeface="微軟正黑體" pitchFamily="34" charset="-120"/>
                <a:ea typeface="微軟正黑體" pitchFamily="34" charset="-120"/>
              </a:rPr>
              <a:t>並且顏色排序以上淺下深的漸進方式排版</a:t>
            </a:r>
          </a:p>
        </p:txBody>
      </p:sp>
      <p:pic>
        <p:nvPicPr>
          <p:cNvPr id="29" name="圖片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7270" y="4410367"/>
            <a:ext cx="2577672" cy="1930766"/>
          </a:xfrm>
          <a:prstGeom prst="rect">
            <a:avLst/>
          </a:prstGeom>
        </p:spPr>
      </p:pic>
      <p:sp>
        <p:nvSpPr>
          <p:cNvPr id="30" name="橢圓 29"/>
          <p:cNvSpPr/>
          <p:nvPr/>
        </p:nvSpPr>
        <p:spPr>
          <a:xfrm>
            <a:off x="688917" y="4676288"/>
            <a:ext cx="466076" cy="4402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latin typeface="微軟正黑體" pitchFamily="34" charset="-120"/>
                <a:ea typeface="微軟正黑體" pitchFamily="34" charset="-120"/>
              </a:rPr>
              <a:t>2</a:t>
            </a:r>
            <a:endParaRPr lang="zh-TW" altLang="en-US" sz="1867" dirty="0">
              <a:latin typeface="微軟正黑體" pitchFamily="34" charset="-120"/>
              <a:ea typeface="微軟正黑體" pitchFamily="34" charset="-120"/>
            </a:endParaRPr>
          </a:p>
        </p:txBody>
      </p:sp>
      <p:sp>
        <p:nvSpPr>
          <p:cNvPr id="31" name="文字方塊 30"/>
          <p:cNvSpPr txBox="1"/>
          <p:nvPr/>
        </p:nvSpPr>
        <p:spPr>
          <a:xfrm>
            <a:off x="1268286" y="4626772"/>
            <a:ext cx="1681880" cy="584775"/>
          </a:xfrm>
          <a:prstGeom prst="rect">
            <a:avLst/>
          </a:prstGeom>
          <a:noFill/>
        </p:spPr>
        <p:txBody>
          <a:bodyPr wrap="square" rtlCol="0">
            <a:spAutoFit/>
          </a:bodyPr>
          <a:lstStyle/>
          <a:p>
            <a:r>
              <a:rPr lang="zh-TW" altLang="en-US" sz="3200" b="1" dirty="0">
                <a:latin typeface="微軟正黑體" pitchFamily="34" charset="-120"/>
                <a:ea typeface="微軟正黑體" pitchFamily="34" charset="-120"/>
              </a:rPr>
              <a:t>字型</a:t>
            </a:r>
          </a:p>
        </p:txBody>
      </p:sp>
      <p:sp>
        <p:nvSpPr>
          <p:cNvPr id="32" name="文字方塊 31"/>
          <p:cNvSpPr txBox="1"/>
          <p:nvPr/>
        </p:nvSpPr>
        <p:spPr>
          <a:xfrm>
            <a:off x="1414726" y="5386833"/>
            <a:ext cx="4035443" cy="954300"/>
          </a:xfrm>
          <a:prstGeom prst="rect">
            <a:avLst/>
          </a:prstGeom>
          <a:noFill/>
        </p:spPr>
        <p:txBody>
          <a:bodyPr wrap="square" rtlCol="0">
            <a:spAutoFit/>
          </a:bodyPr>
          <a:lstStyle/>
          <a:p>
            <a:r>
              <a:rPr lang="zh-TW" altLang="en-US" sz="1867" dirty="0">
                <a:latin typeface="微軟正黑體" pitchFamily="34" charset="-120"/>
                <a:ea typeface="微軟正黑體" pitchFamily="34" charset="-120"/>
                <a:cs typeface="经典长宋简" pitchFamily="49" charset="-122"/>
              </a:rPr>
              <a:t>微軟正黑體 </a:t>
            </a:r>
            <a:r>
              <a:rPr lang="en-US" altLang="zh-TW" sz="1867" dirty="0">
                <a:latin typeface="微軟正黑體" pitchFamily="34" charset="-120"/>
                <a:ea typeface="微軟正黑體" pitchFamily="34" charset="-120"/>
                <a:cs typeface="经典长宋简" pitchFamily="49" charset="-122"/>
              </a:rPr>
              <a:t>:</a:t>
            </a:r>
            <a:r>
              <a:rPr lang="zh-TW" altLang="en-US" sz="1867" dirty="0">
                <a:latin typeface="微軟正黑體" pitchFamily="34" charset="-120"/>
                <a:ea typeface="微軟正黑體" pitchFamily="34" charset="-120"/>
                <a:cs typeface="经典长宋简" pitchFamily="49" charset="-122"/>
              </a:rPr>
              <a:t> </a:t>
            </a:r>
            <a:endParaRPr lang="en-US" altLang="zh-TW" sz="1867" dirty="0">
              <a:latin typeface="微軟正黑體" pitchFamily="34" charset="-120"/>
              <a:ea typeface="微軟正黑體" pitchFamily="34" charset="-120"/>
              <a:cs typeface="经典长宋简" pitchFamily="49" charset="-122"/>
            </a:endParaRPr>
          </a:p>
          <a:p>
            <a:r>
              <a:rPr lang="zh-TW" altLang="en-US" sz="1867" dirty="0">
                <a:latin typeface="微軟正黑體" pitchFamily="34" charset="-120"/>
                <a:ea typeface="微軟正黑體" pitchFamily="34" charset="-120"/>
                <a:cs typeface="经典长宋简" pitchFamily="49" charset="-122"/>
              </a:rPr>
              <a:t>較為好閱讀的無襯字，讓使用者可以方便閱讀</a:t>
            </a:r>
            <a:endParaRPr lang="en-US" altLang="zh-TW" sz="1867" dirty="0">
              <a:latin typeface="微軟正黑體" pitchFamily="34" charset="-120"/>
              <a:ea typeface="微軟正黑體" pitchFamily="34" charset="-120"/>
              <a:cs typeface="经典长宋简" pitchFamily="49" charset="-122"/>
            </a:endParaRPr>
          </a:p>
        </p:txBody>
      </p:sp>
      <p:sp>
        <p:nvSpPr>
          <p:cNvPr id="33" name="矩形 32"/>
          <p:cNvSpPr/>
          <p:nvPr/>
        </p:nvSpPr>
        <p:spPr>
          <a:xfrm>
            <a:off x="0" y="812833"/>
            <a:ext cx="12192000" cy="57677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文字版面配置區 2"/>
          <p:cNvSpPr>
            <a:spLocks noGrp="1"/>
          </p:cNvSpPr>
          <p:nvPr>
            <p:ph type="body" idx="1"/>
          </p:nvPr>
        </p:nvSpPr>
        <p:spPr>
          <a:xfrm>
            <a:off x="482991" y="248467"/>
            <a:ext cx="10972800" cy="1227405"/>
          </a:xfrm>
        </p:spPr>
        <p:txBody>
          <a:bodyPr vert="horz" lIns="91440" tIns="45720" rIns="91440" bIns="45720" rtlCol="0" anchor="ctr">
            <a:normAutofit/>
          </a:bodyPr>
          <a:lstStyle/>
          <a:p>
            <a:pPr marL="0" indent="0">
              <a:buNone/>
            </a:pPr>
            <a:r>
              <a:rPr lang="zh-TW" altLang="en-US" sz="4800" dirty="0" smtClean="0"/>
              <a:t>設計元</a:t>
            </a:r>
            <a:r>
              <a:rPr lang="zh-TW" altLang="en-US" sz="4800" dirty="0"/>
              <a:t>素</a:t>
            </a:r>
          </a:p>
        </p:txBody>
      </p:sp>
    </p:spTree>
    <p:extLst>
      <p:ext uri="{BB962C8B-B14F-4D97-AF65-F5344CB8AC3E}">
        <p14:creationId xmlns:p14="http://schemas.microsoft.com/office/powerpoint/2010/main" val="1798583229"/>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pic>
        <p:nvPicPr>
          <p:cNvPr id="14" name="內容版面配置區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413" y="203371"/>
            <a:ext cx="3744415" cy="6549803"/>
          </a:xfrm>
          <a:prstGeom prst="rect">
            <a:avLst/>
          </a:prstGeom>
        </p:spPr>
      </p:pic>
      <p:sp>
        <p:nvSpPr>
          <p:cNvPr id="15" name="橢圓 14"/>
          <p:cNvSpPr/>
          <p:nvPr/>
        </p:nvSpPr>
        <p:spPr>
          <a:xfrm>
            <a:off x="4973075" y="801871"/>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latin typeface="微軟正黑體" pitchFamily="34" charset="-120"/>
                <a:ea typeface="微軟正黑體" pitchFamily="34" charset="-120"/>
              </a:rPr>
              <a:t>1</a:t>
            </a:r>
            <a:endParaRPr lang="zh-TW" altLang="en-US" sz="1867" dirty="0">
              <a:latin typeface="微軟正黑體" pitchFamily="34" charset="-120"/>
              <a:ea typeface="微軟正黑體" pitchFamily="34" charset="-120"/>
            </a:endParaRPr>
          </a:p>
        </p:txBody>
      </p:sp>
      <p:sp>
        <p:nvSpPr>
          <p:cNvPr id="16" name="文字方塊 15"/>
          <p:cNvSpPr txBox="1"/>
          <p:nvPr/>
        </p:nvSpPr>
        <p:spPr>
          <a:xfrm>
            <a:off x="5327915" y="740701"/>
            <a:ext cx="2146203" cy="379656"/>
          </a:xfrm>
          <a:prstGeom prst="rect">
            <a:avLst/>
          </a:prstGeom>
          <a:noFill/>
        </p:spPr>
        <p:txBody>
          <a:bodyPr wrap="square" rtlCol="0">
            <a:spAutoFit/>
          </a:bodyPr>
          <a:lstStyle/>
          <a:p>
            <a:r>
              <a:rPr lang="zh-TW" altLang="en-US" sz="1867" b="1" dirty="0">
                <a:latin typeface="微軟正黑體" pitchFamily="34" charset="-120"/>
                <a:ea typeface="微軟正黑體" pitchFamily="34" charset="-120"/>
              </a:rPr>
              <a:t>視覺回饋</a:t>
            </a:r>
          </a:p>
        </p:txBody>
      </p:sp>
      <p:sp>
        <p:nvSpPr>
          <p:cNvPr id="17" name="橢圓 16"/>
          <p:cNvSpPr/>
          <p:nvPr/>
        </p:nvSpPr>
        <p:spPr>
          <a:xfrm>
            <a:off x="4973075" y="2412743"/>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latin typeface="微軟正黑體" pitchFamily="34" charset="-120"/>
                <a:ea typeface="微軟正黑體" pitchFamily="34" charset="-120"/>
              </a:rPr>
              <a:t>2</a:t>
            </a:r>
            <a:endParaRPr lang="zh-TW" altLang="en-US" sz="1867" dirty="0">
              <a:latin typeface="微軟正黑體" pitchFamily="34" charset="-120"/>
              <a:ea typeface="微軟正黑體" pitchFamily="34" charset="-120"/>
            </a:endParaRPr>
          </a:p>
        </p:txBody>
      </p:sp>
      <p:sp>
        <p:nvSpPr>
          <p:cNvPr id="18" name="文字方塊 17"/>
          <p:cNvSpPr txBox="1"/>
          <p:nvPr/>
        </p:nvSpPr>
        <p:spPr>
          <a:xfrm>
            <a:off x="5327915" y="2372883"/>
            <a:ext cx="2400267" cy="379656"/>
          </a:xfrm>
          <a:prstGeom prst="rect">
            <a:avLst/>
          </a:prstGeom>
          <a:noFill/>
        </p:spPr>
        <p:txBody>
          <a:bodyPr wrap="square" rtlCol="0">
            <a:spAutoFit/>
          </a:bodyPr>
          <a:lstStyle/>
          <a:p>
            <a:r>
              <a:rPr lang="en-US" altLang="zh-TW" sz="1867" b="1" dirty="0">
                <a:latin typeface="微軟正黑體" pitchFamily="34" charset="-120"/>
                <a:ea typeface="微軟正黑體" pitchFamily="34" charset="-120"/>
              </a:rPr>
              <a:t>LOGO</a:t>
            </a:r>
            <a:endParaRPr lang="zh-TW" altLang="en-US" sz="1867" b="1" dirty="0">
              <a:latin typeface="微軟正黑體" pitchFamily="34" charset="-120"/>
              <a:ea typeface="微軟正黑體" pitchFamily="34" charset="-120"/>
            </a:endParaRPr>
          </a:p>
        </p:txBody>
      </p:sp>
      <p:sp>
        <p:nvSpPr>
          <p:cNvPr id="19" name="橢圓 18"/>
          <p:cNvSpPr/>
          <p:nvPr/>
        </p:nvSpPr>
        <p:spPr>
          <a:xfrm>
            <a:off x="4979535" y="3968801"/>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latin typeface="微軟正黑體" pitchFamily="34" charset="-120"/>
                <a:ea typeface="微軟正黑體" pitchFamily="34" charset="-120"/>
              </a:rPr>
              <a:t>3</a:t>
            </a:r>
            <a:endParaRPr lang="zh-TW" altLang="en-US" sz="1867" dirty="0">
              <a:latin typeface="微軟正黑體" pitchFamily="34" charset="-120"/>
              <a:ea typeface="微軟正黑體" pitchFamily="34" charset="-120"/>
            </a:endParaRPr>
          </a:p>
        </p:txBody>
      </p:sp>
      <p:sp>
        <p:nvSpPr>
          <p:cNvPr id="20" name="文字方塊 19"/>
          <p:cNvSpPr txBox="1"/>
          <p:nvPr/>
        </p:nvSpPr>
        <p:spPr>
          <a:xfrm>
            <a:off x="5328387" y="3928148"/>
            <a:ext cx="2400267" cy="379656"/>
          </a:xfrm>
          <a:prstGeom prst="rect">
            <a:avLst/>
          </a:prstGeom>
          <a:noFill/>
        </p:spPr>
        <p:txBody>
          <a:bodyPr wrap="square" rtlCol="0">
            <a:spAutoFit/>
          </a:bodyPr>
          <a:lstStyle/>
          <a:p>
            <a:r>
              <a:rPr lang="en-US" altLang="zh-TW" sz="1867" b="1" dirty="0">
                <a:latin typeface="微軟正黑體" pitchFamily="34" charset="-120"/>
                <a:ea typeface="微軟正黑體" pitchFamily="34" charset="-120"/>
              </a:rPr>
              <a:t>ICON</a:t>
            </a:r>
            <a:endParaRPr lang="zh-TW" altLang="en-US" sz="1867" b="1" dirty="0">
              <a:latin typeface="微軟正黑體" pitchFamily="34" charset="-120"/>
              <a:ea typeface="微軟正黑體" pitchFamily="34" charset="-120"/>
            </a:endParaRPr>
          </a:p>
        </p:txBody>
      </p:sp>
      <p:sp>
        <p:nvSpPr>
          <p:cNvPr id="33" name="矩形 32"/>
          <p:cNvSpPr/>
          <p:nvPr/>
        </p:nvSpPr>
        <p:spPr>
          <a:xfrm>
            <a:off x="5497681" y="1269309"/>
            <a:ext cx="932537" cy="384043"/>
          </a:xfrm>
          <a:prstGeom prst="rect">
            <a:avLst/>
          </a:prstGeom>
          <a:solidFill>
            <a:srgbClr val="C0A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133" dirty="0">
                <a:latin typeface="微軟正黑體" pitchFamily="34" charset="-120"/>
                <a:ea typeface="微軟正黑體" pitchFamily="34" charset="-120"/>
                <a:cs typeface="经典长宋简" pitchFamily="49" charset="-122"/>
              </a:rPr>
              <a:t>了解</a:t>
            </a:r>
          </a:p>
        </p:txBody>
      </p:sp>
      <p:sp>
        <p:nvSpPr>
          <p:cNvPr id="34" name="矩形 33"/>
          <p:cNvSpPr/>
          <p:nvPr/>
        </p:nvSpPr>
        <p:spPr>
          <a:xfrm>
            <a:off x="9204003" y="1269309"/>
            <a:ext cx="931200" cy="384043"/>
          </a:xfrm>
          <a:prstGeom prst="rect">
            <a:avLst/>
          </a:prstGeom>
          <a:solidFill>
            <a:srgbClr val="BFD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a:solidFill>
                  <a:schemeClr val="bg1"/>
                </a:solidFill>
                <a:latin typeface="微軟正黑體" pitchFamily="34" charset="-120"/>
                <a:ea typeface="微軟正黑體" pitchFamily="34" charset="-120"/>
                <a:cs typeface="经典长宋简" pitchFamily="49" charset="-122"/>
              </a:rPr>
              <a:t>了解</a:t>
            </a:r>
          </a:p>
        </p:txBody>
      </p:sp>
      <p:sp>
        <p:nvSpPr>
          <p:cNvPr id="35" name="矩形 34"/>
          <p:cNvSpPr/>
          <p:nvPr/>
        </p:nvSpPr>
        <p:spPr>
          <a:xfrm>
            <a:off x="8128787" y="1269309"/>
            <a:ext cx="931200" cy="384043"/>
          </a:xfrm>
          <a:prstGeom prst="rect">
            <a:avLst/>
          </a:prstGeom>
          <a:solidFill>
            <a:srgbClr val="98B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a:solidFill>
                  <a:schemeClr val="bg1"/>
                </a:solidFill>
                <a:latin typeface="微軟正黑體" pitchFamily="34" charset="-120"/>
                <a:ea typeface="微軟正黑體" pitchFamily="34" charset="-120"/>
                <a:cs typeface="经典长宋简" pitchFamily="49" charset="-122"/>
              </a:rPr>
              <a:t>了解</a:t>
            </a:r>
          </a:p>
        </p:txBody>
      </p:sp>
      <p:sp>
        <p:nvSpPr>
          <p:cNvPr id="36" name="文字方塊 35"/>
          <p:cNvSpPr txBox="1"/>
          <p:nvPr/>
        </p:nvSpPr>
        <p:spPr>
          <a:xfrm>
            <a:off x="5343080" y="2781629"/>
            <a:ext cx="3552395"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黑與白配上相對應景色深淺的對比色，</a:t>
            </a:r>
          </a:p>
        </p:txBody>
      </p:sp>
      <p:sp>
        <p:nvSpPr>
          <p:cNvPr id="37" name="文字方塊 36"/>
          <p:cNvSpPr txBox="1"/>
          <p:nvPr/>
        </p:nvSpPr>
        <p:spPr>
          <a:xfrm>
            <a:off x="5363855" y="4409366"/>
            <a:ext cx="3840148" cy="584775"/>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與深色聯絡資訊欄相反的亮色，</a:t>
            </a:r>
            <a:endParaRPr lang="en-US" altLang="zh-TW" sz="1600" dirty="0">
              <a:latin typeface="微軟正黑體" pitchFamily="34" charset="-120"/>
              <a:ea typeface="微軟正黑體" pitchFamily="34" charset="-120"/>
            </a:endParaRPr>
          </a:p>
          <a:p>
            <a:r>
              <a:rPr lang="zh-TW" altLang="en-US" sz="1600" dirty="0">
                <a:latin typeface="微軟正黑體" pitchFamily="34" charset="-120"/>
                <a:ea typeface="微軟正黑體" pitchFamily="34" charset="-120"/>
              </a:rPr>
              <a:t>白色單色的</a:t>
            </a:r>
            <a:r>
              <a:rPr lang="en-US" altLang="zh-TW" sz="1600" dirty="0">
                <a:latin typeface="微軟正黑體" pitchFamily="34" charset="-120"/>
                <a:ea typeface="微軟正黑體" pitchFamily="34" charset="-120"/>
              </a:rPr>
              <a:t>icon</a:t>
            </a:r>
            <a:r>
              <a:rPr lang="zh-TW" altLang="en-US" sz="1600" dirty="0">
                <a:latin typeface="微軟正黑體" pitchFamily="34" charset="-120"/>
                <a:ea typeface="微軟正黑體" pitchFamily="34" charset="-120"/>
              </a:rPr>
              <a:t>，與上面文字用色不同</a:t>
            </a:r>
          </a:p>
        </p:txBody>
      </p:sp>
      <p:sp>
        <p:nvSpPr>
          <p:cNvPr id="38" name="矩形 37"/>
          <p:cNvSpPr/>
          <p:nvPr/>
        </p:nvSpPr>
        <p:spPr>
          <a:xfrm>
            <a:off x="6605118" y="1269309"/>
            <a:ext cx="932537" cy="384043"/>
          </a:xfrm>
          <a:prstGeom prst="rect">
            <a:avLst/>
          </a:prstGeom>
          <a:solidFill>
            <a:srgbClr val="977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133" dirty="0">
                <a:latin typeface="微軟正黑體" pitchFamily="34" charset="-120"/>
                <a:ea typeface="微軟正黑體" pitchFamily="34" charset="-120"/>
                <a:cs typeface="经典长宋简" pitchFamily="49" charset="-122"/>
              </a:rPr>
              <a:t>了解</a:t>
            </a:r>
          </a:p>
        </p:txBody>
      </p:sp>
      <p:pic>
        <p:nvPicPr>
          <p:cNvPr id="3" name="圖片 2"/>
          <p:cNvPicPr>
            <a:picLocks noChangeAspect="1"/>
          </p:cNvPicPr>
          <p:nvPr/>
        </p:nvPicPr>
        <p:blipFill>
          <a:blip r:embed="rId3">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9059987" y="2516915"/>
            <a:ext cx="2686050" cy="933450"/>
          </a:xfrm>
          <a:prstGeom prst="rect">
            <a:avLst/>
          </a:prstGeom>
        </p:spPr>
      </p:pic>
    </p:spTree>
    <p:extLst>
      <p:ext uri="{BB962C8B-B14F-4D97-AF65-F5344CB8AC3E}">
        <p14:creationId xmlns:p14="http://schemas.microsoft.com/office/powerpoint/2010/main" val="2683333881"/>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sp>
        <p:nvSpPr>
          <p:cNvPr id="9" name="矩形 8"/>
          <p:cNvSpPr/>
          <p:nvPr/>
        </p:nvSpPr>
        <p:spPr>
          <a:xfrm>
            <a:off x="0" y="758292"/>
            <a:ext cx="12192000" cy="57677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版面配置區 2"/>
          <p:cNvSpPr>
            <a:spLocks noGrp="1"/>
          </p:cNvSpPr>
          <p:nvPr>
            <p:ph type="body" idx="1"/>
          </p:nvPr>
        </p:nvSpPr>
        <p:spPr>
          <a:xfrm>
            <a:off x="388101" y="107662"/>
            <a:ext cx="10972800" cy="1227405"/>
          </a:xfrm>
        </p:spPr>
        <p:txBody>
          <a:bodyPr vert="horz" lIns="91440" tIns="45720" rIns="91440" bIns="45720" rtlCol="0" anchor="ctr">
            <a:normAutofit/>
          </a:bodyPr>
          <a:lstStyle/>
          <a:p>
            <a:pPr marL="0" indent="0">
              <a:buNone/>
            </a:pPr>
            <a:r>
              <a:rPr lang="en-US" altLang="zh-TW" sz="4800" dirty="0" err="1" smtClean="0"/>
              <a:t>Github</a:t>
            </a:r>
            <a:r>
              <a:rPr lang="zh-TW" altLang="en-US" sz="4800" dirty="0" smtClean="0"/>
              <a:t> </a:t>
            </a:r>
            <a:endParaRPr lang="zh-TW" altLang="en-US" sz="4800" dirty="0"/>
          </a:p>
        </p:txBody>
      </p:sp>
      <p:pic>
        <p:nvPicPr>
          <p:cNvPr id="8" name="圖片 7"/>
          <p:cNvPicPr>
            <a:picLocks noChangeAspect="1"/>
          </p:cNvPicPr>
          <p:nvPr/>
        </p:nvPicPr>
        <p:blipFill>
          <a:blip r:embed="rId2"/>
          <a:stretch>
            <a:fillRect/>
          </a:stretch>
        </p:blipFill>
        <p:spPr>
          <a:xfrm>
            <a:off x="388101" y="1421331"/>
            <a:ext cx="5829300" cy="1600200"/>
          </a:xfrm>
          <a:prstGeom prst="rect">
            <a:avLst/>
          </a:prstGeom>
        </p:spPr>
      </p:pic>
      <p:pic>
        <p:nvPicPr>
          <p:cNvPr id="2" name="圖片 1"/>
          <p:cNvPicPr>
            <a:picLocks noChangeAspect="1"/>
          </p:cNvPicPr>
          <p:nvPr/>
        </p:nvPicPr>
        <p:blipFill>
          <a:blip r:embed="rId3"/>
          <a:stretch>
            <a:fillRect/>
          </a:stretch>
        </p:blipFill>
        <p:spPr>
          <a:xfrm>
            <a:off x="388101" y="3242003"/>
            <a:ext cx="7848600" cy="3095625"/>
          </a:xfrm>
          <a:prstGeom prst="rect">
            <a:avLst/>
          </a:prstGeom>
        </p:spPr>
      </p:pic>
    </p:spTree>
    <p:extLst>
      <p:ext uri="{BB962C8B-B14F-4D97-AF65-F5344CB8AC3E}">
        <p14:creationId xmlns:p14="http://schemas.microsoft.com/office/powerpoint/2010/main" val="899404704"/>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txBox="1">
            <a:spLocks/>
          </p:cNvSpPr>
          <p:nvPr/>
        </p:nvSpPr>
        <p:spPr>
          <a:xfrm>
            <a:off x="3418449" y="2710525"/>
            <a:ext cx="5145601" cy="1428713"/>
          </a:xfrm>
          <a:prstGeom prst="rect">
            <a:avLst/>
          </a:prstGeom>
          <a:noFill/>
          <a:effectLst/>
        </p:spPr>
        <p:txBody>
          <a:bodyPr vert="horz" lIns="91440" tIns="45720" rIns="91440" bIns="45720" rtlCol="0" anchor="ctr">
            <a:noAutofit/>
          </a:bodyPr>
          <a:lstStyle>
            <a:defPPr>
              <a:defRPr lang="zh-TW"/>
            </a:defPPr>
            <a:lvl1pPr algn="ctr" defTabSz="457200">
              <a:spcBef>
                <a:spcPct val="0"/>
              </a:spcBef>
              <a:buNone/>
              <a:defRPr sz="5400" b="1" cap="none">
                <a:ln w="3175" cmpd="sng">
                  <a:noFill/>
                </a:ln>
                <a:solidFill>
                  <a:schemeClr val="tx1">
                    <a:lumMod val="85000"/>
                    <a:lumOff val="15000"/>
                  </a:schemeClr>
                </a:solidFill>
                <a:effectLst/>
                <a:latin typeface="微軟正黑體"/>
                <a:ea typeface="微軟正黑體"/>
                <a:cs typeface="微軟正黑體"/>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zh-TW" altLang="en-US" dirty="0" smtClean="0"/>
              <a:t>專題展</a:t>
            </a:r>
            <a:r>
              <a:rPr lang="zh-TW" altLang="en-US" dirty="0"/>
              <a:t>示</a:t>
            </a:r>
          </a:p>
        </p:txBody>
      </p:sp>
      <p:sp>
        <p:nvSpPr>
          <p:cNvPr id="2" name="文字方塊 1"/>
          <p:cNvSpPr txBox="1"/>
          <p:nvPr/>
        </p:nvSpPr>
        <p:spPr>
          <a:xfrm>
            <a:off x="3065993" y="4139238"/>
            <a:ext cx="5850512" cy="646331"/>
          </a:xfrm>
          <a:prstGeom prst="rect">
            <a:avLst/>
          </a:prstGeom>
          <a:noFill/>
        </p:spPr>
        <p:txBody>
          <a:bodyPr wrap="none" rtlCol="0">
            <a:spAutoFit/>
          </a:bodyPr>
          <a:lstStyle/>
          <a:p>
            <a:r>
              <a:rPr lang="en-US" altLang="zh-TW" dirty="0">
                <a:latin typeface="+mj-ea"/>
                <a:ea typeface="+mj-ea"/>
                <a:hlinkClick r:id="rId2"/>
              </a:rPr>
              <a:t>https://</a:t>
            </a:r>
            <a:r>
              <a:rPr lang="en-US" altLang="zh-TW" dirty="0" smtClean="0">
                <a:latin typeface="+mj-ea"/>
                <a:ea typeface="+mj-ea"/>
                <a:hlinkClick r:id="rId2"/>
              </a:rPr>
              <a:t>ellen914.github.io/mid-term/mid/home.html</a:t>
            </a:r>
            <a:endParaRPr lang="en-US" altLang="zh-TW" dirty="0" smtClean="0">
              <a:latin typeface="+mj-ea"/>
              <a:ea typeface="+mj-ea"/>
            </a:endParaRPr>
          </a:p>
          <a:p>
            <a:endParaRPr lang="zh-TW" altLang="en-US" dirty="0">
              <a:latin typeface="+mj-ea"/>
              <a:ea typeface="+mj-ea"/>
            </a:endParaRPr>
          </a:p>
        </p:txBody>
      </p:sp>
    </p:spTree>
    <p:extLst>
      <p:ext uri="{BB962C8B-B14F-4D97-AF65-F5344CB8AC3E}">
        <p14:creationId xmlns:p14="http://schemas.microsoft.com/office/powerpoint/2010/main" val="2696132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標題 3"/>
          <p:cNvSpPr>
            <a:spLocks noGrp="1"/>
          </p:cNvSpPr>
          <p:nvPr>
            <p:ph type="title"/>
          </p:nvPr>
        </p:nvSpPr>
        <p:spPr>
          <a:xfrm>
            <a:off x="3418449" y="2715065"/>
            <a:ext cx="5145601" cy="1428713"/>
          </a:xfrm>
          <a:noFill/>
        </p:spPr>
        <p:txBody>
          <a:bodyPr>
            <a:noAutofit/>
          </a:bodyPr>
          <a:lstStyle/>
          <a:p>
            <a:r>
              <a:rPr lang="zh-TW" altLang="en-US" sz="5400" b="1" dirty="0" smtClean="0"/>
              <a:t>專案介紹</a:t>
            </a:r>
            <a:endParaRPr lang="zh-TW" altLang="en-US" sz="5400" b="1" dirty="0"/>
          </a:p>
        </p:txBody>
      </p:sp>
    </p:spTree>
    <p:extLst>
      <p:ext uri="{BB962C8B-B14F-4D97-AF65-F5344CB8AC3E}">
        <p14:creationId xmlns:p14="http://schemas.microsoft.com/office/powerpoint/2010/main" val="2985218855"/>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sp>
        <p:nvSpPr>
          <p:cNvPr id="9" name="矩形 8"/>
          <p:cNvSpPr/>
          <p:nvPr/>
        </p:nvSpPr>
        <p:spPr>
          <a:xfrm>
            <a:off x="0" y="780756"/>
            <a:ext cx="12192000" cy="57677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版面配置區 2"/>
          <p:cNvSpPr>
            <a:spLocks noGrp="1"/>
          </p:cNvSpPr>
          <p:nvPr>
            <p:ph type="body" idx="1"/>
          </p:nvPr>
        </p:nvSpPr>
        <p:spPr>
          <a:xfrm>
            <a:off x="482991" y="193925"/>
            <a:ext cx="10972800" cy="1227405"/>
          </a:xfrm>
        </p:spPr>
        <p:txBody>
          <a:bodyPr>
            <a:normAutofit/>
          </a:bodyPr>
          <a:lstStyle/>
          <a:p>
            <a:pPr marL="0" indent="0">
              <a:buNone/>
            </a:pPr>
            <a:r>
              <a:rPr lang="zh-TW" altLang="en-US" sz="4800" dirty="0" smtClean="0"/>
              <a:t>專案背景</a:t>
            </a:r>
            <a:endParaRPr lang="zh-TW" altLang="en-US" sz="4800" dirty="0"/>
          </a:p>
        </p:txBody>
      </p:sp>
      <p:sp>
        <p:nvSpPr>
          <p:cNvPr id="5" name="文字方塊 4"/>
          <p:cNvSpPr txBox="1"/>
          <p:nvPr/>
        </p:nvSpPr>
        <p:spPr>
          <a:xfrm>
            <a:off x="482991" y="2486534"/>
            <a:ext cx="11249464" cy="1200329"/>
          </a:xfrm>
          <a:prstGeom prst="rect">
            <a:avLst/>
          </a:prstGeom>
          <a:noFill/>
        </p:spPr>
        <p:txBody>
          <a:bodyPr wrap="square" rtlCol="0">
            <a:spAutoFit/>
          </a:bodyPr>
          <a:lstStyle>
            <a:defPPr>
              <a:defRPr lang="zh-TW"/>
            </a:defPPr>
            <a:lvl1pPr algn="just">
              <a:defRPr sz="2000">
                <a:latin typeface="+mj-ea"/>
                <a:ea typeface="+mj-ea"/>
              </a:defRPr>
            </a:lvl1pPr>
          </a:lstStyle>
          <a:p>
            <a:r>
              <a:rPr lang="zh-TW" altLang="en-US" sz="2400" dirty="0"/>
              <a:t>本組網站針對飯店官網進行優化，為提升觀看舒適度，對網頁的排版重新編排，增加消費者的閱讀性及內容清晰好辨。</a:t>
            </a:r>
            <a:endParaRPr lang="en-US" altLang="zh-TW" sz="2400" dirty="0"/>
          </a:p>
          <a:p>
            <a:endParaRPr lang="zh-TW" altLang="en-US" sz="2400" dirty="0"/>
          </a:p>
        </p:txBody>
      </p:sp>
      <p:pic>
        <p:nvPicPr>
          <p:cNvPr id="4098" name="Picture 2" descr="可爱儿童插画-操作电脑的女同学_素材公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8991" y="3752840"/>
            <a:ext cx="4876800" cy="2679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899605"/>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sp>
        <p:nvSpPr>
          <p:cNvPr id="9" name="矩形 8"/>
          <p:cNvSpPr/>
          <p:nvPr/>
        </p:nvSpPr>
        <p:spPr>
          <a:xfrm>
            <a:off x="0" y="780756"/>
            <a:ext cx="12192000" cy="57677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版面配置區 2"/>
          <p:cNvSpPr txBox="1">
            <a:spLocks/>
          </p:cNvSpPr>
          <p:nvPr/>
        </p:nvSpPr>
        <p:spPr>
          <a:xfrm>
            <a:off x="482991" y="179673"/>
            <a:ext cx="10972800" cy="1227405"/>
          </a:xfrm>
          <a:prstGeom prst="rect">
            <a:avLst/>
          </a:prstGeom>
        </p:spPr>
        <p:txBody>
          <a:bodyPr vert="horz" lIns="91440" tIns="45720" rIns="91440" bIns="45720" rtlCol="0" anchor="ctr">
            <a:normAutofit/>
          </a:bodyPr>
          <a:lstStyle>
            <a:lvl1pPr marL="457189" indent="-457189"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1pPr>
            <a:lvl2pPr marL="1038198" indent="-428613"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2pPr>
            <a:lvl3pPr marL="1447764" indent="-228594"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3pPr>
            <a:lvl4pPr marL="2103065" indent="-274310"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4pPr>
            <a:lvl5pPr marL="2712650" indent="-274310"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zh-TW" altLang="en-US" sz="4400" dirty="0"/>
              <a:t>遇到的困難與問題</a:t>
            </a:r>
          </a:p>
        </p:txBody>
      </p:sp>
      <p:sp>
        <p:nvSpPr>
          <p:cNvPr id="8" name="文字方塊 7"/>
          <p:cNvSpPr txBox="1"/>
          <p:nvPr/>
        </p:nvSpPr>
        <p:spPr>
          <a:xfrm>
            <a:off x="482991" y="2225551"/>
            <a:ext cx="11249464" cy="1569660"/>
          </a:xfrm>
          <a:prstGeom prst="rect">
            <a:avLst/>
          </a:prstGeom>
          <a:noFill/>
        </p:spPr>
        <p:txBody>
          <a:bodyPr wrap="square" rtlCol="0">
            <a:spAutoFit/>
          </a:bodyPr>
          <a:lstStyle>
            <a:defPPr>
              <a:defRPr lang="zh-TW"/>
            </a:defPPr>
            <a:lvl1pPr algn="just">
              <a:defRPr sz="2400">
                <a:latin typeface="+mj-ea"/>
                <a:ea typeface="+mj-ea"/>
              </a:defRPr>
            </a:lvl1pPr>
          </a:lstStyle>
          <a:p>
            <a:r>
              <a:rPr lang="zh-TW" altLang="en-US" dirty="0"/>
              <a:t>過程中為了提升閱讀性，在內容的排版及文字顏色的選擇都必須與首頁主題相互應，例如</a:t>
            </a:r>
            <a:r>
              <a:rPr lang="en-US" altLang="zh-TW" dirty="0"/>
              <a:t>:</a:t>
            </a:r>
            <a:r>
              <a:rPr lang="zh-TW" altLang="en-US" dirty="0"/>
              <a:t>字型、背影顏色等等，而要做到精美又乾淨的排版不論是在技術上還是還是網頁設計上都遇到很大的困難。</a:t>
            </a:r>
          </a:p>
          <a:p>
            <a:endParaRPr lang="zh-TW" altLang="en-US" dirty="0"/>
          </a:p>
        </p:txBody>
      </p:sp>
      <p:pic>
        <p:nvPicPr>
          <p:cNvPr id="5122" name="Picture 2" descr="書本圖案】精選34款書本圖案下載，書本素材免費推薦款| 天天瘋後製"/>
          <p:cNvPicPr>
            <a:picLocks noChangeAspect="1" noChangeArrowheads="1"/>
          </p:cNvPicPr>
          <p:nvPr/>
        </p:nvPicPr>
        <p:blipFill rotWithShape="1">
          <a:blip r:embed="rId3">
            <a:extLst>
              <a:ext uri="{28A0092B-C50C-407E-A947-70E740481C1C}">
                <a14:useLocalDpi xmlns:a14="http://schemas.microsoft.com/office/drawing/2010/main" val="0"/>
              </a:ext>
            </a:extLst>
          </a:blip>
          <a:srcRect l="-615" t="50351" r="615" b="-1425"/>
          <a:stretch/>
        </p:blipFill>
        <p:spPr bwMode="auto">
          <a:xfrm>
            <a:off x="5727064" y="4730127"/>
            <a:ext cx="6464936" cy="151254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电脑icon图片_电脑icon素材_电脑icon模板免费下载-六图网"/>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5231" y="4730127"/>
            <a:ext cx="1560683" cy="144193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手机图标_手机图标icon元素免费下载_高清PNG图片-90设计网"/>
          <p:cNvPicPr>
            <a:picLocks noChangeAspect="1" noChangeArrowheads="1"/>
          </p:cNvPicPr>
          <p:nvPr/>
        </p:nvPicPr>
        <p:blipFill rotWithShape="1">
          <a:blip r:embed="rId5">
            <a:extLst>
              <a:ext uri="{28A0092B-C50C-407E-A947-70E740481C1C}">
                <a14:useLocalDpi xmlns:a14="http://schemas.microsoft.com/office/drawing/2010/main" val="0"/>
              </a:ext>
            </a:extLst>
          </a:blip>
          <a:srcRect l="1966" t="2965" r="62643" b="-2965"/>
          <a:stretch/>
        </p:blipFill>
        <p:spPr bwMode="auto">
          <a:xfrm>
            <a:off x="482991" y="4679197"/>
            <a:ext cx="1013308" cy="173269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手机图标_手机图标icon元素免费下载_高清PNG图片-90设计网"/>
          <p:cNvPicPr>
            <a:picLocks noChangeAspect="1" noChangeArrowheads="1"/>
          </p:cNvPicPr>
          <p:nvPr/>
        </p:nvPicPr>
        <p:blipFill rotWithShape="1">
          <a:blip r:embed="rId5">
            <a:extLst>
              <a:ext uri="{28A0092B-C50C-407E-A947-70E740481C1C}">
                <a14:useLocalDpi xmlns:a14="http://schemas.microsoft.com/office/drawing/2010/main" val="0"/>
              </a:ext>
            </a:extLst>
          </a:blip>
          <a:srcRect l="34256" r="36694"/>
          <a:stretch/>
        </p:blipFill>
        <p:spPr bwMode="auto">
          <a:xfrm>
            <a:off x="1712951" y="4604033"/>
            <a:ext cx="876300" cy="176473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手机图标_手机图标icon元素免费下载_高清PNG图片-90设计网"/>
          <p:cNvPicPr>
            <a:picLocks noChangeAspect="1" noChangeArrowheads="1"/>
          </p:cNvPicPr>
          <p:nvPr/>
        </p:nvPicPr>
        <p:blipFill rotWithShape="1">
          <a:blip r:embed="rId5">
            <a:extLst>
              <a:ext uri="{28A0092B-C50C-407E-A947-70E740481C1C}">
                <a14:useLocalDpi xmlns:a14="http://schemas.microsoft.com/office/drawing/2010/main" val="0"/>
              </a:ext>
            </a:extLst>
          </a:blip>
          <a:srcRect l="63937"/>
          <a:stretch/>
        </p:blipFill>
        <p:spPr bwMode="auto">
          <a:xfrm>
            <a:off x="3005708" y="4369450"/>
            <a:ext cx="1187295" cy="1999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000425"/>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sp>
        <p:nvSpPr>
          <p:cNvPr id="8" name="矩形 7"/>
          <p:cNvSpPr/>
          <p:nvPr/>
        </p:nvSpPr>
        <p:spPr>
          <a:xfrm>
            <a:off x="0" y="780756"/>
            <a:ext cx="12192000" cy="57677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版面配置區 2"/>
          <p:cNvSpPr txBox="1">
            <a:spLocks/>
          </p:cNvSpPr>
          <p:nvPr/>
        </p:nvSpPr>
        <p:spPr>
          <a:xfrm>
            <a:off x="482991" y="193925"/>
            <a:ext cx="10972800" cy="1227405"/>
          </a:xfrm>
          <a:prstGeom prst="rect">
            <a:avLst/>
          </a:prstGeom>
        </p:spPr>
        <p:txBody>
          <a:bodyPr vert="horz" lIns="91440" tIns="45720" rIns="91440" bIns="45720" rtlCol="0" anchor="ctr">
            <a:normAutofit/>
          </a:bodyPr>
          <a:lstStyle>
            <a:lvl1pPr marL="457189" indent="-457189"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1pPr>
            <a:lvl2pPr marL="1038198" indent="-428613"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2pPr>
            <a:lvl3pPr marL="1447764" indent="-228594"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3pPr>
            <a:lvl4pPr marL="2103065" indent="-274310"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4pPr>
            <a:lvl5pPr marL="2712650" indent="-274310"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zh-TW" altLang="en-US" sz="4400" dirty="0" smtClean="0"/>
              <a:t>如何解決與改善</a:t>
            </a:r>
            <a:endParaRPr lang="zh-TW" altLang="en-US" sz="4400" dirty="0"/>
          </a:p>
        </p:txBody>
      </p:sp>
      <p:sp>
        <p:nvSpPr>
          <p:cNvPr id="5" name="橢圓 4"/>
          <p:cNvSpPr/>
          <p:nvPr/>
        </p:nvSpPr>
        <p:spPr>
          <a:xfrm>
            <a:off x="1747776" y="2202797"/>
            <a:ext cx="3388177" cy="3309958"/>
          </a:xfrm>
          <a:prstGeom prst="ellipse">
            <a:avLst/>
          </a:prstGeom>
          <a:solidFill>
            <a:srgbClr val="25B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000" b="1" dirty="0" smtClean="0">
                <a:latin typeface="+mj-ea"/>
                <a:ea typeface="+mj-ea"/>
              </a:rPr>
              <a:t>排版問題</a:t>
            </a:r>
            <a:endParaRPr lang="zh-TW" altLang="en-US" sz="4000" b="1" dirty="0">
              <a:latin typeface="+mj-ea"/>
              <a:ea typeface="+mj-ea"/>
            </a:endParaRPr>
          </a:p>
        </p:txBody>
      </p:sp>
      <p:sp>
        <p:nvSpPr>
          <p:cNvPr id="7" name="橢圓 6"/>
          <p:cNvSpPr/>
          <p:nvPr/>
        </p:nvSpPr>
        <p:spPr>
          <a:xfrm>
            <a:off x="7315199" y="2133349"/>
            <a:ext cx="3338317" cy="3309958"/>
          </a:xfrm>
          <a:prstGeom prst="ellipse">
            <a:avLst/>
          </a:prstGeom>
          <a:solidFill>
            <a:srgbClr val="FB8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000" b="1" dirty="0" smtClean="0">
                <a:latin typeface="+mj-ea"/>
                <a:ea typeface="+mj-ea"/>
              </a:rPr>
              <a:t>視覺問題</a:t>
            </a:r>
            <a:endParaRPr lang="zh-TW" altLang="en-US" sz="4000" b="1" dirty="0">
              <a:latin typeface="+mj-ea"/>
              <a:ea typeface="+mj-ea"/>
            </a:endParaRPr>
          </a:p>
        </p:txBody>
      </p:sp>
    </p:spTree>
    <p:extLst>
      <p:ext uri="{BB962C8B-B14F-4D97-AF65-F5344CB8AC3E}">
        <p14:creationId xmlns:p14="http://schemas.microsoft.com/office/powerpoint/2010/main" val="2349646853"/>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sp>
        <p:nvSpPr>
          <p:cNvPr id="4" name="文字版面配置區 2"/>
          <p:cNvSpPr txBox="1">
            <a:spLocks/>
          </p:cNvSpPr>
          <p:nvPr/>
        </p:nvSpPr>
        <p:spPr>
          <a:xfrm>
            <a:off x="482992" y="159722"/>
            <a:ext cx="10972800" cy="1227405"/>
          </a:xfrm>
          <a:prstGeom prst="rect">
            <a:avLst/>
          </a:prstGeom>
        </p:spPr>
        <p:txBody>
          <a:bodyPr vert="horz" lIns="91440" tIns="45720" rIns="91440" bIns="45720" rtlCol="0" anchor="ctr">
            <a:noAutofit/>
          </a:bodyPr>
          <a:lstStyle>
            <a:defPPr>
              <a:defRPr lang="zh-TW"/>
            </a:defPPr>
            <a:lvl1pPr marL="457189" indent="-457189" defTabSz="457200">
              <a:lnSpc>
                <a:spcPct val="100000"/>
              </a:lnSpc>
              <a:spcBef>
                <a:spcPts val="533"/>
              </a:spcBef>
              <a:spcAft>
                <a:spcPts val="600"/>
              </a:spcAft>
              <a:buClr>
                <a:schemeClr val="accent1"/>
              </a:buClr>
              <a:buSzPct val="115000"/>
              <a:buFontTx/>
              <a:buBlip>
                <a:blip r:embed="rId2"/>
              </a:buBlip>
              <a:defRPr sz="2400" cap="none">
                <a:solidFill>
                  <a:schemeClr val="tx1">
                    <a:lumMod val="85000"/>
                    <a:lumOff val="15000"/>
                  </a:schemeClr>
                </a:solidFill>
                <a:effectLst/>
                <a:latin typeface="微軟正黑體" panose="020B0604030504040204" pitchFamily="34" charset="-120"/>
                <a:ea typeface="微軟正黑體" panose="020B0604030504040204" pitchFamily="34" charset="-120"/>
                <a:cs typeface="微軟正黑體"/>
              </a:defRPr>
            </a:lvl1pPr>
            <a:lvl2pPr marL="1038198" indent="-428613" defTabSz="457200">
              <a:lnSpc>
                <a:spcPct val="120000"/>
              </a:lnSpc>
              <a:spcBef>
                <a:spcPts val="533"/>
              </a:spcBef>
              <a:spcAft>
                <a:spcPts val="600"/>
              </a:spcAft>
              <a:buClr>
                <a:schemeClr val="accent1"/>
              </a:buClr>
              <a:buSzPct val="115000"/>
              <a:buFontTx/>
              <a:buBlip>
                <a:blip r:embed="rId2"/>
              </a:buBlip>
              <a:defRPr sz="2400" cap="none">
                <a:solidFill>
                  <a:schemeClr val="tx1">
                    <a:lumMod val="85000"/>
                    <a:lumOff val="15000"/>
                  </a:schemeClr>
                </a:solidFill>
                <a:effectLst/>
                <a:latin typeface="微軟正黑體"/>
                <a:ea typeface="微軟正黑體"/>
                <a:cs typeface="微軟正黑體"/>
              </a:defRPr>
            </a:lvl2pPr>
            <a:lvl3pPr marL="1447764" indent="-228594" defTabSz="457200">
              <a:lnSpc>
                <a:spcPct val="120000"/>
              </a:lnSpc>
              <a:spcBef>
                <a:spcPts val="533"/>
              </a:spcBef>
              <a:spcAft>
                <a:spcPts val="600"/>
              </a:spcAft>
              <a:buClr>
                <a:schemeClr val="accent1"/>
              </a:buClr>
              <a:buSzPct val="115000"/>
              <a:buFontTx/>
              <a:buBlip>
                <a:blip r:embed="rId2"/>
              </a:buBlip>
              <a:defRPr sz="2400" cap="none">
                <a:solidFill>
                  <a:schemeClr val="tx1">
                    <a:lumMod val="85000"/>
                    <a:lumOff val="15000"/>
                  </a:schemeClr>
                </a:solidFill>
                <a:effectLst/>
                <a:latin typeface="微軟正黑體"/>
                <a:ea typeface="微軟正黑體"/>
                <a:cs typeface="微軟正黑體"/>
              </a:defRPr>
            </a:lvl3pPr>
            <a:lvl4pPr marL="2103065" indent="-274310" defTabSz="457200">
              <a:lnSpc>
                <a:spcPct val="120000"/>
              </a:lnSpc>
              <a:spcBef>
                <a:spcPts val="533"/>
              </a:spcBef>
              <a:spcAft>
                <a:spcPts val="600"/>
              </a:spcAft>
              <a:buClr>
                <a:schemeClr val="accent1"/>
              </a:buClr>
              <a:buSzPct val="115000"/>
              <a:buFontTx/>
              <a:buBlip>
                <a:blip r:embed="rId2"/>
              </a:buBlip>
              <a:defRPr sz="2400" cap="none">
                <a:solidFill>
                  <a:schemeClr val="tx1">
                    <a:lumMod val="85000"/>
                    <a:lumOff val="15000"/>
                  </a:schemeClr>
                </a:solidFill>
                <a:effectLst/>
                <a:latin typeface="微軟正黑體"/>
                <a:ea typeface="微軟正黑體"/>
                <a:cs typeface="微軟正黑體"/>
              </a:defRPr>
            </a:lvl4pPr>
            <a:lvl5pPr marL="2712650" indent="-274310" defTabSz="457200">
              <a:lnSpc>
                <a:spcPct val="120000"/>
              </a:lnSpc>
              <a:spcBef>
                <a:spcPts val="533"/>
              </a:spcBef>
              <a:spcAft>
                <a:spcPts val="600"/>
              </a:spcAft>
              <a:buClr>
                <a:schemeClr val="accent1"/>
              </a:buClr>
              <a:buSzPct val="115000"/>
              <a:buFontTx/>
              <a:buBlip>
                <a:blip r:embed="rId2"/>
              </a:buBlip>
              <a:defRPr sz="2400" cap="none">
                <a:solidFill>
                  <a:schemeClr val="tx1">
                    <a:lumMod val="85000"/>
                    <a:lumOff val="15000"/>
                  </a:schemeClr>
                </a:solidFill>
                <a:effectLst/>
                <a:latin typeface="微軟正黑體"/>
                <a:ea typeface="微軟正黑體"/>
                <a:cs typeface="微軟正黑體"/>
              </a:defRPr>
            </a:lvl5pPr>
            <a:lvl6pPr marL="2514600" indent="-228600" defTabSz="457200">
              <a:spcBef>
                <a:spcPct val="20000"/>
              </a:spcBef>
              <a:spcAft>
                <a:spcPts val="600"/>
              </a:spcAft>
              <a:buClr>
                <a:schemeClr val="accent1"/>
              </a:buClr>
              <a:buSzPct val="115000"/>
              <a:buFont typeface="Arial"/>
              <a:buChar char="•"/>
              <a:defRPr sz="1400" cap="none">
                <a:solidFill>
                  <a:schemeClr val="tx1">
                    <a:lumMod val="85000"/>
                    <a:lumOff val="15000"/>
                  </a:schemeClr>
                </a:solidFill>
                <a:effectLst/>
              </a:defRPr>
            </a:lvl6pPr>
            <a:lvl7pPr marL="2971800" indent="-228600" defTabSz="457200">
              <a:spcBef>
                <a:spcPct val="20000"/>
              </a:spcBef>
              <a:spcAft>
                <a:spcPts val="600"/>
              </a:spcAft>
              <a:buClr>
                <a:schemeClr val="accent1"/>
              </a:buClr>
              <a:buSzPct val="115000"/>
              <a:buFont typeface="Arial"/>
              <a:buChar char="•"/>
              <a:defRPr sz="1400" cap="none">
                <a:solidFill>
                  <a:schemeClr val="tx1">
                    <a:lumMod val="85000"/>
                    <a:lumOff val="15000"/>
                  </a:schemeClr>
                </a:solidFill>
                <a:effectLst/>
              </a:defRPr>
            </a:lvl7pPr>
            <a:lvl8pPr marL="3429000" indent="-228600" defTabSz="457200">
              <a:spcBef>
                <a:spcPct val="20000"/>
              </a:spcBef>
              <a:spcAft>
                <a:spcPts val="600"/>
              </a:spcAft>
              <a:buClr>
                <a:schemeClr val="accent1"/>
              </a:buClr>
              <a:buSzPct val="115000"/>
              <a:buFont typeface="Arial"/>
              <a:buChar char="•"/>
              <a:defRPr sz="1400" cap="none">
                <a:solidFill>
                  <a:schemeClr val="tx1">
                    <a:lumMod val="85000"/>
                    <a:lumOff val="15000"/>
                  </a:schemeClr>
                </a:solidFill>
                <a:effectLst/>
              </a:defRPr>
            </a:lvl8pPr>
            <a:lvl9pPr marL="3886200" indent="-228600" defTabSz="457200">
              <a:spcBef>
                <a:spcPct val="20000"/>
              </a:spcBef>
              <a:spcAft>
                <a:spcPts val="600"/>
              </a:spcAft>
              <a:buClr>
                <a:schemeClr val="accent1"/>
              </a:buClr>
              <a:buSzPct val="115000"/>
              <a:buFont typeface="Arial"/>
              <a:buChar char="•"/>
              <a:defRPr sz="1400" cap="none">
                <a:solidFill>
                  <a:schemeClr val="tx1">
                    <a:lumMod val="85000"/>
                    <a:lumOff val="15000"/>
                  </a:schemeClr>
                </a:solidFill>
                <a:effectLst/>
              </a:defRPr>
            </a:lvl9pPr>
          </a:lstStyle>
          <a:p>
            <a:r>
              <a:rPr lang="zh-TW" altLang="en-US" sz="4000" dirty="0"/>
              <a:t>排版問題</a:t>
            </a:r>
          </a:p>
        </p:txBody>
      </p:sp>
      <p:pic>
        <p:nvPicPr>
          <p:cNvPr id="1026" name="Picture 2" descr="用“Z”型模式，阅读网页的内容| 人人都是产品经理"/>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738" y="2025747"/>
            <a:ext cx="6274192" cy="4079631"/>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p:cNvSpPr txBox="1"/>
          <p:nvPr/>
        </p:nvSpPr>
        <p:spPr>
          <a:xfrm>
            <a:off x="482992" y="2583597"/>
            <a:ext cx="4468836" cy="1015663"/>
          </a:xfrm>
          <a:prstGeom prst="rect">
            <a:avLst/>
          </a:prstGeom>
          <a:noFill/>
        </p:spPr>
        <p:txBody>
          <a:bodyPr wrap="square" rtlCol="0">
            <a:spAutoFit/>
          </a:bodyPr>
          <a:lstStyle/>
          <a:p>
            <a:pPr algn="just"/>
            <a:r>
              <a:rPr lang="zh-TW" altLang="en-US" sz="2000" dirty="0" smtClean="0">
                <a:latin typeface="+mj-ea"/>
                <a:ea typeface="+mj-ea"/>
              </a:rPr>
              <a:t>在版面編排上以</a:t>
            </a:r>
            <a:r>
              <a:rPr lang="en-US" altLang="zh-TW" sz="2000" dirty="0" smtClean="0">
                <a:latin typeface="+mj-ea"/>
                <a:ea typeface="+mj-ea"/>
              </a:rPr>
              <a:t>Z</a:t>
            </a:r>
            <a:r>
              <a:rPr lang="zh-TW" altLang="en-US" sz="2000" dirty="0" smtClean="0">
                <a:latin typeface="+mj-ea"/>
                <a:ea typeface="+mj-ea"/>
              </a:rPr>
              <a:t>型佈局的方式排版，讓網頁的排版是讀者最習慣的閱讀方向。</a:t>
            </a:r>
            <a:endParaRPr lang="zh-TW" altLang="en-US" sz="2000" dirty="0">
              <a:latin typeface="+mj-ea"/>
              <a:ea typeface="+mj-ea"/>
            </a:endParaRPr>
          </a:p>
        </p:txBody>
      </p:sp>
    </p:spTree>
    <p:extLst>
      <p:ext uri="{BB962C8B-B14F-4D97-AF65-F5344CB8AC3E}">
        <p14:creationId xmlns:p14="http://schemas.microsoft.com/office/powerpoint/2010/main" val="3875344406"/>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sp>
        <p:nvSpPr>
          <p:cNvPr id="4" name="文字版面配置區 2"/>
          <p:cNvSpPr txBox="1">
            <a:spLocks/>
          </p:cNvSpPr>
          <p:nvPr/>
        </p:nvSpPr>
        <p:spPr>
          <a:xfrm>
            <a:off x="482991" y="70974"/>
            <a:ext cx="10972800" cy="1227405"/>
          </a:xfrm>
          <a:prstGeom prst="rect">
            <a:avLst/>
          </a:prstGeom>
        </p:spPr>
        <p:txBody>
          <a:bodyPr vert="horz" lIns="91440" tIns="45720" rIns="91440" bIns="45720" rtlCol="0" anchor="ctr">
            <a:noAutofit/>
          </a:bodyPr>
          <a:lstStyle>
            <a:defPPr>
              <a:defRPr lang="zh-TW"/>
            </a:defPPr>
            <a:lvl1pPr marL="457189" indent="-457189" defTabSz="457200">
              <a:lnSpc>
                <a:spcPct val="100000"/>
              </a:lnSpc>
              <a:spcBef>
                <a:spcPts val="533"/>
              </a:spcBef>
              <a:spcAft>
                <a:spcPts val="600"/>
              </a:spcAft>
              <a:buClr>
                <a:schemeClr val="accent1"/>
              </a:buClr>
              <a:buSzPct val="115000"/>
              <a:buFontTx/>
              <a:buBlip>
                <a:blip r:embed="rId2"/>
              </a:buBlip>
              <a:defRPr sz="4000" cap="none">
                <a:solidFill>
                  <a:schemeClr val="tx1">
                    <a:lumMod val="85000"/>
                    <a:lumOff val="15000"/>
                  </a:schemeClr>
                </a:solidFill>
                <a:effectLst/>
                <a:latin typeface="微軟正黑體" panose="020B0604030504040204" pitchFamily="34" charset="-120"/>
                <a:ea typeface="微軟正黑體" panose="020B0604030504040204" pitchFamily="34" charset="-120"/>
                <a:cs typeface="微軟正黑體"/>
              </a:defRPr>
            </a:lvl1pPr>
            <a:lvl2pPr marL="1038198" indent="-428613" defTabSz="457200">
              <a:lnSpc>
                <a:spcPct val="120000"/>
              </a:lnSpc>
              <a:spcBef>
                <a:spcPts val="533"/>
              </a:spcBef>
              <a:spcAft>
                <a:spcPts val="600"/>
              </a:spcAft>
              <a:buClr>
                <a:schemeClr val="accent1"/>
              </a:buClr>
              <a:buSzPct val="115000"/>
              <a:buFontTx/>
              <a:buBlip>
                <a:blip r:embed="rId2"/>
              </a:buBlip>
              <a:defRPr sz="2400" cap="none">
                <a:solidFill>
                  <a:schemeClr val="tx1">
                    <a:lumMod val="85000"/>
                    <a:lumOff val="15000"/>
                  </a:schemeClr>
                </a:solidFill>
                <a:effectLst/>
                <a:latin typeface="微軟正黑體"/>
                <a:ea typeface="微軟正黑體"/>
                <a:cs typeface="微軟正黑體"/>
              </a:defRPr>
            </a:lvl2pPr>
            <a:lvl3pPr marL="1447764" indent="-228594" defTabSz="457200">
              <a:lnSpc>
                <a:spcPct val="120000"/>
              </a:lnSpc>
              <a:spcBef>
                <a:spcPts val="533"/>
              </a:spcBef>
              <a:spcAft>
                <a:spcPts val="600"/>
              </a:spcAft>
              <a:buClr>
                <a:schemeClr val="accent1"/>
              </a:buClr>
              <a:buSzPct val="115000"/>
              <a:buFontTx/>
              <a:buBlip>
                <a:blip r:embed="rId2"/>
              </a:buBlip>
              <a:defRPr sz="2400" cap="none">
                <a:solidFill>
                  <a:schemeClr val="tx1">
                    <a:lumMod val="85000"/>
                    <a:lumOff val="15000"/>
                  </a:schemeClr>
                </a:solidFill>
                <a:effectLst/>
                <a:latin typeface="微軟正黑體"/>
                <a:ea typeface="微軟正黑體"/>
                <a:cs typeface="微軟正黑體"/>
              </a:defRPr>
            </a:lvl3pPr>
            <a:lvl4pPr marL="2103065" indent="-274310" defTabSz="457200">
              <a:lnSpc>
                <a:spcPct val="120000"/>
              </a:lnSpc>
              <a:spcBef>
                <a:spcPts val="533"/>
              </a:spcBef>
              <a:spcAft>
                <a:spcPts val="600"/>
              </a:spcAft>
              <a:buClr>
                <a:schemeClr val="accent1"/>
              </a:buClr>
              <a:buSzPct val="115000"/>
              <a:buFontTx/>
              <a:buBlip>
                <a:blip r:embed="rId2"/>
              </a:buBlip>
              <a:defRPr sz="2400" cap="none">
                <a:solidFill>
                  <a:schemeClr val="tx1">
                    <a:lumMod val="85000"/>
                    <a:lumOff val="15000"/>
                  </a:schemeClr>
                </a:solidFill>
                <a:effectLst/>
                <a:latin typeface="微軟正黑體"/>
                <a:ea typeface="微軟正黑體"/>
                <a:cs typeface="微軟正黑體"/>
              </a:defRPr>
            </a:lvl4pPr>
            <a:lvl5pPr marL="2712650" indent="-274310" defTabSz="457200">
              <a:lnSpc>
                <a:spcPct val="120000"/>
              </a:lnSpc>
              <a:spcBef>
                <a:spcPts val="533"/>
              </a:spcBef>
              <a:spcAft>
                <a:spcPts val="600"/>
              </a:spcAft>
              <a:buClr>
                <a:schemeClr val="accent1"/>
              </a:buClr>
              <a:buSzPct val="115000"/>
              <a:buFontTx/>
              <a:buBlip>
                <a:blip r:embed="rId2"/>
              </a:buBlip>
              <a:defRPr sz="2400" cap="none">
                <a:solidFill>
                  <a:schemeClr val="tx1">
                    <a:lumMod val="85000"/>
                    <a:lumOff val="15000"/>
                  </a:schemeClr>
                </a:solidFill>
                <a:effectLst/>
                <a:latin typeface="微軟正黑體"/>
                <a:ea typeface="微軟正黑體"/>
                <a:cs typeface="微軟正黑體"/>
              </a:defRPr>
            </a:lvl5pPr>
            <a:lvl6pPr marL="2514600" indent="-228600" defTabSz="457200">
              <a:spcBef>
                <a:spcPct val="20000"/>
              </a:spcBef>
              <a:spcAft>
                <a:spcPts val="600"/>
              </a:spcAft>
              <a:buClr>
                <a:schemeClr val="accent1"/>
              </a:buClr>
              <a:buSzPct val="115000"/>
              <a:buFont typeface="Arial"/>
              <a:buChar char="•"/>
              <a:defRPr sz="1400" cap="none">
                <a:solidFill>
                  <a:schemeClr val="tx1">
                    <a:lumMod val="85000"/>
                    <a:lumOff val="15000"/>
                  </a:schemeClr>
                </a:solidFill>
                <a:effectLst/>
              </a:defRPr>
            </a:lvl6pPr>
            <a:lvl7pPr marL="2971800" indent="-228600" defTabSz="457200">
              <a:spcBef>
                <a:spcPct val="20000"/>
              </a:spcBef>
              <a:spcAft>
                <a:spcPts val="600"/>
              </a:spcAft>
              <a:buClr>
                <a:schemeClr val="accent1"/>
              </a:buClr>
              <a:buSzPct val="115000"/>
              <a:buFont typeface="Arial"/>
              <a:buChar char="•"/>
              <a:defRPr sz="1400" cap="none">
                <a:solidFill>
                  <a:schemeClr val="tx1">
                    <a:lumMod val="85000"/>
                    <a:lumOff val="15000"/>
                  </a:schemeClr>
                </a:solidFill>
                <a:effectLst/>
              </a:defRPr>
            </a:lvl7pPr>
            <a:lvl8pPr marL="3429000" indent="-228600" defTabSz="457200">
              <a:spcBef>
                <a:spcPct val="20000"/>
              </a:spcBef>
              <a:spcAft>
                <a:spcPts val="600"/>
              </a:spcAft>
              <a:buClr>
                <a:schemeClr val="accent1"/>
              </a:buClr>
              <a:buSzPct val="115000"/>
              <a:buFont typeface="Arial"/>
              <a:buChar char="•"/>
              <a:defRPr sz="1400" cap="none">
                <a:solidFill>
                  <a:schemeClr val="tx1">
                    <a:lumMod val="85000"/>
                    <a:lumOff val="15000"/>
                  </a:schemeClr>
                </a:solidFill>
                <a:effectLst/>
              </a:defRPr>
            </a:lvl8pPr>
            <a:lvl9pPr marL="3886200" indent="-228600" defTabSz="457200">
              <a:spcBef>
                <a:spcPct val="20000"/>
              </a:spcBef>
              <a:spcAft>
                <a:spcPts val="600"/>
              </a:spcAft>
              <a:buClr>
                <a:schemeClr val="accent1"/>
              </a:buClr>
              <a:buSzPct val="115000"/>
              <a:buFont typeface="Arial"/>
              <a:buChar char="•"/>
              <a:defRPr sz="1400" cap="none">
                <a:solidFill>
                  <a:schemeClr val="tx1">
                    <a:lumMod val="85000"/>
                    <a:lumOff val="15000"/>
                  </a:schemeClr>
                </a:solidFill>
                <a:effectLst/>
              </a:defRPr>
            </a:lvl9pPr>
          </a:lstStyle>
          <a:p>
            <a:r>
              <a:rPr lang="zh-TW" altLang="en-US" dirty="0" smtClean="0"/>
              <a:t>視覺</a:t>
            </a:r>
            <a:r>
              <a:rPr lang="zh-TW" altLang="en-US" dirty="0"/>
              <a:t>問題</a:t>
            </a:r>
          </a:p>
        </p:txBody>
      </p:sp>
      <p:pic>
        <p:nvPicPr>
          <p:cNvPr id="3074" name="Picture 2" descr="https://i1.kknews.cc/SIG=3m3452o/3174000qp9819sor67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9434" y="684677"/>
            <a:ext cx="6096000" cy="33909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褐-1"/>
          <p:cNvPicPr>
            <a:picLocks noChangeAspect="1" noChangeArrowheads="1"/>
          </p:cNvPicPr>
          <p:nvPr/>
        </p:nvPicPr>
        <p:blipFill rotWithShape="1">
          <a:blip r:embed="rId4">
            <a:extLst>
              <a:ext uri="{28A0092B-C50C-407E-A947-70E740481C1C}">
                <a14:useLocalDpi xmlns:a14="http://schemas.microsoft.com/office/drawing/2010/main" val="0"/>
              </a:ext>
            </a:extLst>
          </a:blip>
          <a:srcRect b="5600"/>
          <a:stretch/>
        </p:blipFill>
        <p:spPr bwMode="auto">
          <a:xfrm>
            <a:off x="5529434" y="4441337"/>
            <a:ext cx="6096000" cy="2153799"/>
          </a:xfrm>
          <a:prstGeom prst="rect">
            <a:avLst/>
          </a:prstGeom>
          <a:noFill/>
          <a:extLst>
            <a:ext uri="{909E8E84-426E-40DD-AFC4-6F175D3DCCD1}">
              <a14:hiddenFill xmlns:a14="http://schemas.microsoft.com/office/drawing/2010/main">
                <a:solidFill>
                  <a:srgbClr val="FFFFFF"/>
                </a:solidFill>
              </a14:hiddenFill>
            </a:ext>
          </a:extLst>
        </p:spPr>
      </p:pic>
      <p:sp>
        <p:nvSpPr>
          <p:cNvPr id="8" name="文字方塊 7"/>
          <p:cNvSpPr txBox="1"/>
          <p:nvPr/>
        </p:nvSpPr>
        <p:spPr>
          <a:xfrm>
            <a:off x="482992" y="2872568"/>
            <a:ext cx="4468836" cy="707886"/>
          </a:xfrm>
          <a:prstGeom prst="rect">
            <a:avLst/>
          </a:prstGeom>
          <a:noFill/>
        </p:spPr>
        <p:txBody>
          <a:bodyPr wrap="square" rtlCol="0">
            <a:spAutoFit/>
          </a:bodyPr>
          <a:lstStyle>
            <a:defPPr>
              <a:defRPr lang="zh-TW"/>
            </a:defPPr>
            <a:lvl1pPr algn="just">
              <a:defRPr sz="2000">
                <a:latin typeface="+mj-ea"/>
                <a:ea typeface="+mj-ea"/>
              </a:defRPr>
            </a:lvl1pPr>
          </a:lstStyle>
          <a:p>
            <a:r>
              <a:rPr lang="zh-TW" altLang="en-US" dirty="0"/>
              <a:t>主題顏色採用另人安定的褐色風格，具有釋放療癒功能的視覺能量色系。</a:t>
            </a:r>
          </a:p>
        </p:txBody>
      </p:sp>
    </p:spTree>
    <p:extLst>
      <p:ext uri="{BB962C8B-B14F-4D97-AF65-F5344CB8AC3E}">
        <p14:creationId xmlns:p14="http://schemas.microsoft.com/office/powerpoint/2010/main" val="2789664438"/>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txBox="1">
            <a:spLocks/>
          </p:cNvSpPr>
          <p:nvPr/>
        </p:nvSpPr>
        <p:spPr>
          <a:xfrm>
            <a:off x="3418449" y="2753657"/>
            <a:ext cx="5145601" cy="1428713"/>
          </a:xfrm>
          <a:prstGeom prst="rect">
            <a:avLst/>
          </a:prstGeom>
          <a:noFill/>
          <a:effectLst/>
        </p:spPr>
        <p:txBody>
          <a:bodyPr vert="horz" lIns="91440" tIns="45720" rIns="91440" bIns="45720" rtlCol="0" anchor="ctr">
            <a:noAutofit/>
          </a:bodyPr>
          <a:lstStyle>
            <a:lvl1pPr algn="ctr" defTabSz="457200">
              <a:spcBef>
                <a:spcPct val="0"/>
              </a:spcBef>
              <a:buNone/>
              <a:defRPr sz="5400" b="1" cap="none">
                <a:ln w="3175" cmpd="sng">
                  <a:noFill/>
                </a:ln>
                <a:solidFill>
                  <a:schemeClr val="tx1">
                    <a:lumMod val="85000"/>
                    <a:lumOff val="15000"/>
                  </a:schemeClr>
                </a:solidFill>
                <a:effectLst/>
                <a:latin typeface="微軟正黑體"/>
                <a:ea typeface="微軟正黑體"/>
                <a:cs typeface="微軟正黑體"/>
                <a:sym typeface="微軟正黑體"/>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zh-TW" altLang="en-US" dirty="0"/>
              <a:t>專案說明</a:t>
            </a:r>
          </a:p>
        </p:txBody>
      </p:sp>
    </p:spTree>
    <p:extLst>
      <p:ext uri="{BB962C8B-B14F-4D97-AF65-F5344CB8AC3E}">
        <p14:creationId xmlns:p14="http://schemas.microsoft.com/office/powerpoint/2010/main" val="3531970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sp>
        <p:nvSpPr>
          <p:cNvPr id="9" name="矩形 8"/>
          <p:cNvSpPr/>
          <p:nvPr/>
        </p:nvSpPr>
        <p:spPr>
          <a:xfrm>
            <a:off x="0" y="780756"/>
            <a:ext cx="12192000" cy="57677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版面配置區 2"/>
          <p:cNvSpPr>
            <a:spLocks noGrp="1"/>
          </p:cNvSpPr>
          <p:nvPr>
            <p:ph type="body" idx="1"/>
          </p:nvPr>
        </p:nvSpPr>
        <p:spPr>
          <a:xfrm>
            <a:off x="482991" y="237360"/>
            <a:ext cx="10972800" cy="1227405"/>
          </a:xfrm>
        </p:spPr>
        <p:txBody>
          <a:bodyPr vert="horz" lIns="91440" tIns="45720" rIns="91440" bIns="45720" rtlCol="0" anchor="ctr">
            <a:normAutofit/>
          </a:bodyPr>
          <a:lstStyle/>
          <a:p>
            <a:pPr marL="0" indent="0">
              <a:buNone/>
            </a:pPr>
            <a:r>
              <a:rPr lang="zh-TW" altLang="en-US" sz="4800" dirty="0"/>
              <a:t>網站架構</a:t>
            </a:r>
          </a:p>
        </p:txBody>
      </p:sp>
      <p:sp>
        <p:nvSpPr>
          <p:cNvPr id="6" name="內容版面配置區 2"/>
          <p:cNvSpPr txBox="1">
            <a:spLocks/>
          </p:cNvSpPr>
          <p:nvPr/>
        </p:nvSpPr>
        <p:spPr>
          <a:xfrm>
            <a:off x="482991" y="2649824"/>
            <a:ext cx="7886700" cy="3650803"/>
          </a:xfrm>
          <a:prstGeom prst="rect">
            <a:avLst/>
          </a:prstGeom>
        </p:spPr>
        <p:txBody>
          <a:bodyPr vert="horz" lIns="91440" tIns="45720" rIns="91440" bIns="45720" rtlCol="0" anchor="ctr">
            <a:noAutofit/>
          </a:bodyPr>
          <a:lstStyle>
            <a:lvl1pPr marL="457189" indent="-457189"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1pPr>
            <a:lvl2pPr marL="1038198" indent="-428613"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2pPr>
            <a:lvl3pPr marL="1447764" indent="-228594"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3pPr>
            <a:lvl4pPr marL="2103065" indent="-274310"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4pPr>
            <a:lvl5pPr marL="2712650" indent="-274310"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nSpc>
                <a:spcPct val="100000"/>
              </a:lnSpc>
            </a:pPr>
            <a:r>
              <a:rPr lang="zh-TW" altLang="en-US" sz="2800" dirty="0" smtClean="0">
                <a:latin typeface="微軟正黑體" panose="020B0604030504040204" pitchFamily="34" charset="-120"/>
                <a:ea typeface="微軟正黑體" panose="020B0604030504040204" pitchFamily="34" charset="-120"/>
              </a:rPr>
              <a:t>首頁</a:t>
            </a:r>
            <a:endParaRPr lang="en-US" altLang="zh-TW" sz="2800" dirty="0" smtClean="0">
              <a:latin typeface="微軟正黑體" panose="020B0604030504040204" pitchFamily="34" charset="-120"/>
              <a:ea typeface="微軟正黑體" panose="020B0604030504040204" pitchFamily="34" charset="-120"/>
            </a:endParaRPr>
          </a:p>
          <a:p>
            <a:pPr marL="0" indent="0">
              <a:lnSpc>
                <a:spcPct val="100000"/>
              </a:lnSpc>
              <a:buFontTx/>
              <a:buNone/>
            </a:pPr>
            <a:r>
              <a:rPr lang="zh-TW" altLang="en-US" sz="2000" dirty="0" smtClean="0">
                <a:latin typeface="微軟正黑體" panose="020B0604030504040204" pitchFamily="34" charset="-120"/>
                <a:ea typeface="微軟正黑體" panose="020B0604030504040204" pitchFamily="34" charset="-120"/>
              </a:rPr>
              <a:t>    放上各分頁的重點資訊，使瀏覽者一目瞭然</a:t>
            </a:r>
            <a:endParaRPr lang="en-US" altLang="zh-TW" sz="2000" dirty="0" smtClean="0">
              <a:latin typeface="微軟正黑體" panose="020B0604030504040204" pitchFamily="34" charset="-120"/>
              <a:ea typeface="微軟正黑體" panose="020B0604030504040204" pitchFamily="34" charset="-120"/>
            </a:endParaRPr>
          </a:p>
          <a:p>
            <a:pPr>
              <a:lnSpc>
                <a:spcPct val="100000"/>
              </a:lnSpc>
            </a:pPr>
            <a:r>
              <a:rPr lang="zh-TW" altLang="en-US" sz="2800" dirty="0" smtClean="0">
                <a:latin typeface="微軟正黑體" panose="020B0604030504040204" pitchFamily="34" charset="-120"/>
                <a:ea typeface="微軟正黑體" panose="020B0604030504040204" pitchFamily="34" charset="-120"/>
              </a:rPr>
              <a:t>餐飲美饌</a:t>
            </a:r>
            <a:endParaRPr lang="en-US" altLang="zh-TW" sz="2800" dirty="0" smtClean="0">
              <a:latin typeface="微軟正黑體" panose="020B0604030504040204" pitchFamily="34" charset="-120"/>
              <a:ea typeface="微軟正黑體" panose="020B0604030504040204" pitchFamily="34" charset="-120"/>
            </a:endParaRPr>
          </a:p>
          <a:p>
            <a:pPr marL="0" indent="0">
              <a:lnSpc>
                <a:spcPct val="100000"/>
              </a:lnSpc>
              <a:buFontTx/>
              <a:buNone/>
            </a:pPr>
            <a:r>
              <a:rPr lang="zh-TW" altLang="en-US" sz="2800" dirty="0" smtClean="0">
                <a:latin typeface="微軟正黑體" panose="020B0604030504040204" pitchFamily="34" charset="-120"/>
                <a:ea typeface="微軟正黑體" panose="020B0604030504040204" pitchFamily="34" charset="-120"/>
              </a:rPr>
              <a:t>    </a:t>
            </a:r>
            <a:r>
              <a:rPr lang="zh-TW" altLang="en-US" sz="2000" dirty="0" smtClean="0">
                <a:latin typeface="微軟正黑體" panose="020B0604030504040204" pitchFamily="34" charset="-120"/>
                <a:ea typeface="微軟正黑體" panose="020B0604030504040204" pitchFamily="34" charset="-120"/>
              </a:rPr>
              <a:t>餐廳的各細節與餐點圖片</a:t>
            </a:r>
            <a:endParaRPr lang="en-US" altLang="zh-TW" sz="2800" dirty="0" smtClean="0">
              <a:latin typeface="微軟正黑體" panose="020B0604030504040204" pitchFamily="34" charset="-120"/>
              <a:ea typeface="微軟正黑體" panose="020B0604030504040204" pitchFamily="34" charset="-120"/>
            </a:endParaRPr>
          </a:p>
          <a:p>
            <a:pPr>
              <a:lnSpc>
                <a:spcPct val="100000"/>
              </a:lnSpc>
            </a:pPr>
            <a:r>
              <a:rPr lang="zh-TW" altLang="en-US" sz="2800" dirty="0" smtClean="0">
                <a:latin typeface="微軟正黑體" panose="020B0604030504040204" pitchFamily="34" charset="-120"/>
                <a:ea typeface="微軟正黑體" panose="020B0604030504040204" pitchFamily="34" charset="-120"/>
              </a:rPr>
              <a:t>客房介紹</a:t>
            </a:r>
            <a:endParaRPr lang="en-US" altLang="zh-TW" sz="2800" dirty="0" smtClean="0">
              <a:latin typeface="微軟正黑體" panose="020B0604030504040204" pitchFamily="34" charset="-120"/>
              <a:ea typeface="微軟正黑體" panose="020B0604030504040204" pitchFamily="34" charset="-120"/>
            </a:endParaRPr>
          </a:p>
          <a:p>
            <a:pPr marL="0" indent="0">
              <a:lnSpc>
                <a:spcPct val="100000"/>
              </a:lnSpc>
              <a:buFontTx/>
              <a:buNone/>
            </a:pPr>
            <a:r>
              <a:rPr lang="zh-TW" altLang="en-US" sz="2800" dirty="0" smtClean="0">
                <a:latin typeface="微軟正黑體" panose="020B0604030504040204" pitchFamily="34" charset="-120"/>
                <a:ea typeface="微軟正黑體" panose="020B0604030504040204" pitchFamily="34" charset="-120"/>
              </a:rPr>
              <a:t>    </a:t>
            </a:r>
            <a:r>
              <a:rPr lang="zh-TW" altLang="en-US" sz="2000" dirty="0" smtClean="0">
                <a:latin typeface="微軟正黑體" panose="020B0604030504040204" pitchFamily="34" charset="-120"/>
                <a:ea typeface="微軟正黑體" panose="020B0604030504040204" pitchFamily="34" charset="-120"/>
              </a:rPr>
              <a:t>所有客房的介紹和瀏覽圖</a:t>
            </a:r>
            <a:endParaRPr lang="en-US" altLang="zh-TW" sz="2800" dirty="0" smtClean="0">
              <a:latin typeface="微軟正黑體" panose="020B0604030504040204" pitchFamily="34" charset="-120"/>
              <a:ea typeface="微軟正黑體" panose="020B0604030504040204" pitchFamily="34" charset="-120"/>
            </a:endParaRPr>
          </a:p>
          <a:p>
            <a:pPr>
              <a:lnSpc>
                <a:spcPct val="100000"/>
              </a:lnSpc>
            </a:pPr>
            <a:r>
              <a:rPr lang="zh-TW" altLang="en-US" sz="2800" dirty="0" smtClean="0">
                <a:latin typeface="微軟正黑體" panose="020B0604030504040204" pitchFamily="34" charset="-120"/>
                <a:ea typeface="微軟正黑體" panose="020B0604030504040204" pitchFamily="34" charset="-120"/>
              </a:rPr>
              <a:t>交通位置</a:t>
            </a:r>
            <a:endParaRPr lang="en-US" altLang="zh-TW" sz="2800" dirty="0" smtClean="0">
              <a:latin typeface="微軟正黑體" panose="020B0604030504040204" pitchFamily="34" charset="-120"/>
              <a:ea typeface="微軟正黑體" panose="020B0604030504040204" pitchFamily="34" charset="-120"/>
            </a:endParaRPr>
          </a:p>
          <a:p>
            <a:pPr marL="0" indent="0">
              <a:lnSpc>
                <a:spcPct val="100000"/>
              </a:lnSpc>
              <a:buFontTx/>
              <a:buNone/>
            </a:pPr>
            <a:r>
              <a:rPr lang="zh-TW" altLang="en-US" sz="2800" dirty="0" smtClean="0">
                <a:latin typeface="微軟正黑體" panose="020B0604030504040204" pitchFamily="34" charset="-120"/>
                <a:ea typeface="微軟正黑體" panose="020B0604030504040204" pitchFamily="34" charset="-120"/>
              </a:rPr>
              <a:t>    </a:t>
            </a:r>
            <a:r>
              <a:rPr lang="zh-TW" altLang="en-US" sz="2000" dirty="0" smtClean="0">
                <a:latin typeface="微軟正黑體" panose="020B0604030504040204" pitchFamily="34" charset="-120"/>
                <a:ea typeface="微軟正黑體" panose="020B0604030504040204" pitchFamily="34" charset="-120"/>
              </a:rPr>
              <a:t>交通方式與地址</a:t>
            </a:r>
            <a:endParaRPr lang="en-US" altLang="zh-TW" sz="2800" dirty="0" smtClean="0">
              <a:latin typeface="微軟正黑體" panose="020B0604030504040204" pitchFamily="34" charset="-120"/>
              <a:ea typeface="微軟正黑體" panose="020B0604030504040204" pitchFamily="34" charset="-120"/>
            </a:endParaRPr>
          </a:p>
          <a:p>
            <a:pPr>
              <a:lnSpc>
                <a:spcPct val="150000"/>
              </a:lnSpc>
            </a:pPr>
            <a:endParaRPr lang="zh-TW" altLang="en-US" sz="28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69055422"/>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有機">
  <a:themeElements>
    <a:clrScheme name="有機">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有機">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有機">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11090</TotalTime>
  <Words>516</Words>
  <Application>Microsoft Office PowerPoint</Application>
  <PresentationFormat>自訂</PresentationFormat>
  <Paragraphs>99</Paragraphs>
  <Slides>18</Slides>
  <Notes>0</Notes>
  <HiddenSlides>0</HiddenSlides>
  <MMClips>0</MMClips>
  <ScaleCrop>false</ScaleCrop>
  <HeadingPairs>
    <vt:vector size="4" baseType="variant">
      <vt:variant>
        <vt:lpstr>佈景主題</vt:lpstr>
      </vt:variant>
      <vt:variant>
        <vt:i4>1</vt:i4>
      </vt:variant>
      <vt:variant>
        <vt:lpstr>投影片標題</vt:lpstr>
      </vt:variant>
      <vt:variant>
        <vt:i4>18</vt:i4>
      </vt:variant>
    </vt:vector>
  </HeadingPairs>
  <TitlesOfParts>
    <vt:vector size="19" baseType="lpstr">
      <vt:lpstr>有機</vt:lpstr>
      <vt:lpstr>板橋凱撒大飯店</vt:lpstr>
      <vt:lpstr>專案介紹</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dc:title>
  <cp:lastModifiedBy>李芷綺</cp:lastModifiedBy>
  <cp:revision>295</cp:revision>
  <cp:lastPrinted>2016-03-22T12:36:26Z</cp:lastPrinted>
  <dcterms:created xsi:type="dcterms:W3CDTF">2016-02-29T10:35:09Z</dcterms:created>
  <dcterms:modified xsi:type="dcterms:W3CDTF">2020-04-30T05:51:14Z</dcterms:modified>
</cp:coreProperties>
</file>