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57" r:id="rId4"/>
    <p:sldId id="260" r:id="rId5"/>
    <p:sldId id="268" r:id="rId6"/>
    <p:sldId id="274" r:id="rId7"/>
    <p:sldId id="269" r:id="rId8"/>
    <p:sldId id="258" r:id="rId9"/>
    <p:sldId id="271" r:id="rId10"/>
    <p:sldId id="270" r:id="rId11"/>
    <p:sldId id="272" r:id="rId12"/>
    <p:sldId id="262" r:id="rId13"/>
    <p:sldId id="275" r:id="rId14"/>
    <p:sldId id="276" r:id="rId15"/>
    <p:sldId id="264" r:id="rId16"/>
    <p:sldId id="259" r:id="rId17"/>
    <p:sldId id="273" r:id="rId18"/>
    <p:sldId id="277" r:id="rId19"/>
    <p:sldId id="267" r:id="rId20"/>
    <p:sldId id="265" r:id="rId21"/>
    <p:sldId id="278" r:id="rId2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86338"/>
  </p:normalViewPr>
  <p:slideViewPr>
    <p:cSldViewPr snapToGrid="0">
      <p:cViewPr varScale="1">
        <p:scale>
          <a:sx n="106" d="100"/>
          <a:sy n="106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471E5-F359-714F-B81F-1ACC76CCBA95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2050-A35D-D84D-8840-74500D44AA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0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</a:t>
            </a:r>
            <a:r>
              <a:rPr lang="en-NL" dirty="0"/>
              <a:t>lthough track changes is actually horrible, as it involves lots of clicking and accepting, and you cannot easily go back to a previous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61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hich is weird, because journals then import your document to indesign or 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QuarkXPress, which want plain text. Not executables (a docx is actually an executable, not a text document)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358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adeel?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 Giving a version to a collaborator and merging changes later with own changes sounds like lots of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What if you discover a bug and want to know since when the bug existed?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Not clear which versions of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mylib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somecode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compatible</a:t>
            </a:r>
          </a:p>
          <a:p>
            <a:br>
              <a:rPr lang="en-GB" dirty="0"/>
            </a:br>
            <a:endParaRPr lang="en-GB" b="0" i="0" dirty="0">
              <a:solidFill>
                <a:srgbClr val="242424"/>
              </a:solidFill>
              <a:effectLst/>
              <a:latin typeface="La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242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oth platofrm offer a version history. </a:t>
            </a:r>
            <a:r>
              <a:rPr lang="en-GB" dirty="0"/>
              <a:t>B</a:t>
            </a:r>
            <a:r>
              <a:rPr lang="en-NL" dirty="0"/>
              <a:t>etter than track changes or low-fi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0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Zoals zoveel handige tools: je meot wel kunnen programmeren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956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NL" dirty="0"/>
              <a:t>sed for living documents. When done: give it a doi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58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D4A-00B5-EABD-28C5-92898D47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EFA7B-3D91-E71B-A295-803E96AA1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C90-B8A4-77CA-CD67-2CECF2C6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004C-987C-5A85-CB9F-8F0F2386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2150-5FD5-27EA-85E2-0ECC0DB0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78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B750-9560-CDB8-4670-7F92CB1D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DDDA-7288-00A8-A7C5-C9F604D3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C70C-A1C6-29D3-9123-13FA80BF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8A9B-2D4E-79E9-5B3C-CFBFB3D3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A553-C773-A6E7-C3C3-AE16BDD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7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CE32-0A3B-01AF-CDD2-310CC99DB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B70A2-5389-16F4-698A-FB1AE3AD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062E-3975-3A9E-516F-EDD0A79D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47A8-3E36-72BA-0586-CFD8B6AA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E9B9-1D37-7AA7-74F9-F257BF44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06E-4194-DA50-61EA-5D1E3891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478F-8385-23B8-7E14-089843A0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CBE0-77FF-5D3D-236F-9D5CF382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B3FB-B948-324D-351A-D6CC90F0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F88F-258F-CAB5-CEA0-BB8D866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41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C84-6A6B-124A-1D8C-54926D7A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B9BD-23AE-2B10-050F-9680F9CE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B273-3ED2-A161-8DA2-75397CFA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BFA1-D7D6-5AF1-3C39-26539B3B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CB50-EEC0-2128-0179-5C9865E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7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4522-33BA-9D1F-5D35-B936969A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5F48-029A-6787-2076-32DAEB6D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C3B16-6713-1F22-7653-73A9F933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4CB1E-2358-4593-6162-F243897A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F868-F737-9A88-1402-6717C42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16F9-38BF-29D6-9E0B-88C125A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8D72-E2F0-1892-3D49-62DE3C5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6B55-FE94-6A48-1FF4-94516AE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4D4B-58DD-67F5-0390-BC3BC006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FA65-E47D-126E-C93F-2E348A32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0925-D2A5-5939-60FC-6BA3D36A8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3BD55-7E96-39DC-6B52-6E7D2E5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472F6-CA74-1DEC-B0D6-B017FCD0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C5517-1A7D-661E-0417-450F42FD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5DC6-8B22-4186-24DA-FF26DC12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914B-397A-9AD7-3FE1-296E7027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D826-A2D7-43AD-8FD9-56C42E2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E063-F065-4266-431A-06515764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33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DEA51-E7CF-F7BF-33D9-09D65D5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C10F-47C9-760E-6633-A25D86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DC8BC-C5B0-8D6E-736F-F1D20DE9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1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03C7-FDCF-3707-1C81-7BBF9D76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C658-97DC-505D-5A6D-ED919BF6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8650-0ECA-1733-8E7A-9E182779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521C-1B68-42A3-8D86-A7FEA53D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9F7D-2E13-2114-A003-12DE5C7F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B10F-CB99-DF38-F288-CA8A396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932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B8D-50A0-AD47-B3C2-0976F6B1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23FAA-46DC-F564-FA41-E5EFB0B50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06C9-47F9-8CCA-CE33-96CB0EC5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D640-97AB-AE7E-F4E7-429C70D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A66EF-0B85-F5BC-BDAD-925214D4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A2C1-244F-E378-3670-63A24D2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51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71CD-A0C8-DFA6-126A-C930316E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D5DB-97EA-B8E2-5C5A-9C5BE972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38AF-1F54-10CA-E36E-0818F98B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EA2A-43F1-91BC-9BB1-FDDFF730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0BBC-AC40-9932-D03F-2012EDB0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98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E349-8A77-0DA7-E992-78781D068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53259-A044-C749-B7CB-9C77D115D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rash course</a:t>
            </a:r>
          </a:p>
          <a:p>
            <a:endParaRPr lang="en-NL" dirty="0"/>
          </a:p>
          <a:p>
            <a:r>
              <a:rPr lang="en-NL" dirty="0"/>
              <a:t>Alyanne de Haan, Marc Teunis</a:t>
            </a:r>
          </a:p>
        </p:txBody>
      </p:sp>
    </p:spTree>
    <p:extLst>
      <p:ext uri="{BB962C8B-B14F-4D97-AF65-F5344CB8AC3E}">
        <p14:creationId xmlns:p14="http://schemas.microsoft.com/office/powerpoint/2010/main" val="248536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3074" name="Picture 2" descr="Image titled Check Google Doc History Step 2">
            <a:extLst>
              <a:ext uri="{FF2B5EF4-FFF2-40B4-BE49-F238E27FC236}">
                <a16:creationId xmlns:a16="http://schemas.microsoft.com/office/drawing/2014/main" id="{21D8E30A-82C7-E41A-8C72-90777DD6A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1"/>
          <a:stretch/>
        </p:blipFill>
        <p:spPr bwMode="auto">
          <a:xfrm>
            <a:off x="0" y="1690688"/>
            <a:ext cx="68897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5B711-C6A1-AB4E-5312-80630C59F585}"/>
              </a:ext>
            </a:extLst>
          </p:cNvPr>
          <p:cNvSpPr txBox="1"/>
          <p:nvPr/>
        </p:nvSpPr>
        <p:spPr>
          <a:xfrm>
            <a:off x="254833" y="6340839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/>
              <a:t>https://</a:t>
            </a:r>
            <a:r>
              <a:rPr lang="en-GB" sz="1400" dirty="0" err="1"/>
              <a:t>www.wikihow.com</a:t>
            </a:r>
            <a:r>
              <a:rPr lang="en-GB" sz="1400" dirty="0"/>
              <a:t>/Check-Google-Doc-History</a:t>
            </a:r>
            <a:endParaRPr lang="en-NL" sz="1400" dirty="0"/>
          </a:p>
        </p:txBody>
      </p:sp>
      <p:pic>
        <p:nvPicPr>
          <p:cNvPr id="3076" name="Picture 4" descr="File Explorer menu including the Version history option.">
            <a:extLst>
              <a:ext uri="{FF2B5EF4-FFF2-40B4-BE49-F238E27FC236}">
                <a16:creationId xmlns:a16="http://schemas.microsoft.com/office/drawing/2014/main" id="{94ACBD12-A7A9-5EF0-C424-94971D6C7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688" y="1661749"/>
            <a:ext cx="4610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68471-1423-10A1-D334-A07519D30FC1}"/>
              </a:ext>
            </a:extLst>
          </p:cNvPr>
          <p:cNvSpPr txBox="1"/>
          <p:nvPr/>
        </p:nvSpPr>
        <p:spPr>
          <a:xfrm>
            <a:off x="10056559" y="5196251"/>
            <a:ext cx="728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</a:t>
            </a:r>
            <a:r>
              <a:rPr lang="en-NL" sz="1400" dirty="0"/>
              <a:t>mage: </a:t>
            </a:r>
            <a:r>
              <a:rPr lang="en-GB" sz="1400" dirty="0" err="1"/>
              <a:t>microsoft.com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1573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BC3D-7B1F-EB01-E107-6E6F29D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L" dirty="0"/>
              <a:t>edium-fi version control:</a:t>
            </a:r>
            <a:br>
              <a:rPr lang="en-NL" dirty="0"/>
            </a:br>
            <a:r>
              <a:rPr lang="en-NL" dirty="0"/>
              <a:t>google docs, onedrive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B04B-BB0B-5608-4971-CDB9D2DC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L" dirty="0"/>
              <a:t>Pros:</a:t>
            </a:r>
          </a:p>
          <a:p>
            <a:r>
              <a:rPr lang="en-GB" dirty="0"/>
              <a:t>E</a:t>
            </a:r>
            <a:r>
              <a:rPr lang="en-NL" dirty="0"/>
              <a:t>asy</a:t>
            </a:r>
          </a:p>
          <a:p>
            <a:r>
              <a:rPr lang="en-GB" dirty="0"/>
              <a:t>S</a:t>
            </a:r>
            <a:r>
              <a:rPr lang="en-NL" dirty="0"/>
              <a:t>tored in the cloud</a:t>
            </a:r>
          </a:p>
          <a:p>
            <a:r>
              <a:rPr lang="en-GB" dirty="0"/>
              <a:t>D</a:t>
            </a:r>
            <a:r>
              <a:rPr lang="en-NL" dirty="0"/>
              <a:t>oes merge changes by collaborators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Cons:</a:t>
            </a:r>
          </a:p>
          <a:p>
            <a:r>
              <a:rPr lang="en-GB" dirty="0"/>
              <a:t>N</a:t>
            </a:r>
            <a:r>
              <a:rPr lang="en-NL" dirty="0"/>
              <a:t>o branching (we’ll get to that)</a:t>
            </a:r>
          </a:p>
          <a:p>
            <a:r>
              <a:rPr lang="en-GB" dirty="0"/>
              <a:t>N</a:t>
            </a:r>
            <a:r>
              <a:rPr lang="en-NL" dirty="0"/>
              <a:t>o meta data, so not actually more insightful than the low-fi option: going back to “before a bug” means manually scrolling and guessing which version to use.</a:t>
            </a:r>
          </a:p>
          <a:p>
            <a:r>
              <a:rPr lang="en-GB" dirty="0"/>
              <a:t>R</a:t>
            </a:r>
            <a:r>
              <a:rPr lang="en-NL" dirty="0"/>
              <a:t>eproducibility = low</a:t>
            </a:r>
          </a:p>
          <a:p>
            <a:r>
              <a:rPr lang="en-GB" dirty="0"/>
              <a:t>N</a:t>
            </a:r>
            <a:r>
              <a:rPr lang="en-NL" dirty="0"/>
              <a:t>o releases (other than low-fi)</a:t>
            </a:r>
          </a:p>
          <a:p>
            <a:r>
              <a:rPr lang="en-GB" dirty="0"/>
              <a:t>N</a:t>
            </a:r>
            <a:r>
              <a:rPr lang="en-NL" dirty="0"/>
              <a:t>ot distributed (easy to destroy the backup)</a:t>
            </a:r>
          </a:p>
        </p:txBody>
      </p:sp>
    </p:spTree>
    <p:extLst>
      <p:ext uri="{BB962C8B-B14F-4D97-AF65-F5344CB8AC3E}">
        <p14:creationId xmlns:p14="http://schemas.microsoft.com/office/powerpoint/2010/main" val="227784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496F-695F-309F-9C3E-E208495B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188A-DEE1-7826-9007-44268024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dirty="0">
              <a:latin typeface="Arial" panose="020B0604020202020204" pitchFamily="34" charset="0"/>
            </a:endParaRPr>
          </a:p>
          <a:p>
            <a:endParaRPr lang="en-NL" dirty="0"/>
          </a:p>
        </p:txBody>
      </p:sp>
      <p:pic>
        <p:nvPicPr>
          <p:cNvPr id="5122" name="Picture 2" descr="Git - Wikipedia">
            <a:extLst>
              <a:ext uri="{FF2B5EF4-FFF2-40B4-BE49-F238E27FC236}">
                <a16:creationId xmlns:a16="http://schemas.microsoft.com/office/drawing/2014/main" id="{E998B144-BE1B-7821-DFF7-C204C5EC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8" y="1955980"/>
            <a:ext cx="8393965" cy="44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CA156-3235-9829-1911-53F710A4068D}"/>
              </a:ext>
            </a:extLst>
          </p:cNvPr>
          <p:cNvSpPr txBox="1"/>
          <p:nvPr/>
        </p:nvSpPr>
        <p:spPr>
          <a:xfrm>
            <a:off x="4385247" y="6377020"/>
            <a:ext cx="939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image: Chris Down Vector:  Holek, Public domain,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404432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F11B-25B1-1154-B0BD-F2AC4493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D385-011B-B96A-B94D-F66FDEEC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L" i="1" dirty="0"/>
              <a:t>“Oh great. But we are not programmers. So helaas pindakaas.”</a:t>
            </a:r>
          </a:p>
        </p:txBody>
      </p:sp>
    </p:spTree>
    <p:extLst>
      <p:ext uri="{BB962C8B-B14F-4D97-AF65-F5344CB8AC3E}">
        <p14:creationId xmlns:p14="http://schemas.microsoft.com/office/powerpoint/2010/main" val="322317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777-0A04-D3D5-3FA5-756671BD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FE73-1DF0-EFE0-80F4-CCA6BDAD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BD1C0-7824-C9D7-2D0C-4268413D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310" y="2482850"/>
            <a:ext cx="13335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CC089-93CB-965F-1D77-5BFB7162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355" y="1820004"/>
            <a:ext cx="20701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FEE9B-E489-6939-2ECA-0A078DCAC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315" y="2565400"/>
            <a:ext cx="24511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64C69-A1A2-0DA3-CAA0-C78694603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505" y="3287296"/>
            <a:ext cx="19558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6B507-60E0-F0F6-5458-48EAF404E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26" y="1596232"/>
            <a:ext cx="1117037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0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GitHub is a cloud storage system for git repositories.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Offers additional tools for collaboration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rebuchet MS" panose="020B0703020202090204" pitchFamily="34" charset="0"/>
              </a:rPr>
              <a:t>Works with web interface,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 </a:t>
            </a:r>
            <a:r>
              <a:rPr lang="en-GB" sz="2400" b="0" i="0" u="none" strike="noStrike" dirty="0" err="1">
                <a:effectLst/>
                <a:latin typeface="Trebuchet MS" panose="020B0703020202090204" pitchFamily="34" charset="0"/>
              </a:rPr>
              <a:t>Github</a:t>
            </a: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 Desktop App , </a:t>
            </a:r>
            <a:br>
              <a:rPr lang="en-GB" sz="2400" b="0" i="0" u="none" strike="noStrike" dirty="0">
                <a:effectLst/>
                <a:latin typeface="Trebuchet MS" panose="020B0703020202090204" pitchFamily="34" charset="0"/>
              </a:rPr>
            </a:b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or </a:t>
            </a:r>
            <a:r>
              <a:rPr lang="en-GB" sz="2400" dirty="0">
                <a:latin typeface="Trebuchet MS" panose="020B0703020202090204" pitchFamily="34" charset="0"/>
              </a:rPr>
              <a:t>Connects to </a:t>
            </a:r>
            <a:r>
              <a:rPr lang="en-GB" sz="2400" dirty="0" err="1">
                <a:latin typeface="Trebuchet MS" panose="020B0703020202090204" pitchFamily="34" charset="0"/>
              </a:rPr>
              <a:t>Rstudio</a:t>
            </a:r>
            <a:r>
              <a:rPr lang="en-GB" sz="2400" dirty="0">
                <a:latin typeface="Trebuchet MS" panose="020B0703020202090204" pitchFamily="34" charset="0"/>
              </a:rPr>
              <a:t>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 command line,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or..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360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Git handles version control on your repo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400" b="0" i="0" u="none" strike="noStrike" dirty="0">
              <a:effectLst/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effectLst/>
                <a:latin typeface="Trebuchet MS" panose="020B0703020202090204" pitchFamily="34" charset="0"/>
              </a:rPr>
              <a:t>When you use GitHub, Git is working behind the scenes.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772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976-0B28-225A-2CE4-295D93B8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64F1-D4B8-F0EF-8C83-CF9E4E44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NL" dirty="0"/>
              <a:t>ons</a:t>
            </a:r>
          </a:p>
          <a:p>
            <a:r>
              <a:rPr lang="en-GB" dirty="0"/>
              <a:t>D</a:t>
            </a:r>
            <a:r>
              <a:rPr lang="en-NL" dirty="0"/>
              <a:t>esigned for and by IT crowd</a:t>
            </a:r>
          </a:p>
          <a:p>
            <a:r>
              <a:rPr lang="en-GB" dirty="0"/>
              <a:t>P</a:t>
            </a:r>
            <a:r>
              <a:rPr lang="en-NL" dirty="0"/>
              <a:t>refers text files (but can handle all)</a:t>
            </a:r>
          </a:p>
          <a:p>
            <a:r>
              <a:rPr lang="en-GB" dirty="0"/>
              <a:t>N</a:t>
            </a:r>
            <a:r>
              <a:rPr lang="en-NL" dirty="0"/>
              <a:t>o automatic syncing </a:t>
            </a:r>
          </a:p>
        </p:txBody>
      </p:sp>
    </p:spTree>
    <p:extLst>
      <p:ext uri="{BB962C8B-B14F-4D97-AF65-F5344CB8AC3E}">
        <p14:creationId xmlns:p14="http://schemas.microsoft.com/office/powerpoint/2010/main" val="63924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BDC4-9D12-C835-2B23-559522E7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High-fi version control 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79FB-C3CD-E8FE-C907-60AA53D7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Pros:</a:t>
            </a:r>
          </a:p>
          <a:p>
            <a:r>
              <a:rPr lang="en-GB" sz="2400" dirty="0"/>
              <a:t>N</a:t>
            </a:r>
            <a:r>
              <a:rPr lang="en-NL" sz="2400" dirty="0"/>
              <a:t>o automatic syncing! You are in control </a:t>
            </a:r>
            <a:endParaRPr lang="en-GB" sz="2400" dirty="0"/>
          </a:p>
          <a:p>
            <a:r>
              <a:rPr lang="en-GB" sz="2400" dirty="0"/>
              <a:t>Go back to a working version (releases)</a:t>
            </a:r>
          </a:p>
          <a:p>
            <a:r>
              <a:rPr lang="en-GB" sz="2400" dirty="0"/>
              <a:t>Work on stuff without breaking the working version (branches)</a:t>
            </a:r>
          </a:p>
          <a:p>
            <a:r>
              <a:rPr lang="en-GB" sz="2400" dirty="0"/>
              <a:t>W</a:t>
            </a:r>
            <a:r>
              <a:rPr lang="en-NL" sz="2400" dirty="0"/>
              <a:t>ork on the same file with multiple people and have git solve the merging .. </a:t>
            </a:r>
            <a:r>
              <a:rPr lang="en-GB" sz="2400" dirty="0"/>
              <a:t>a</a:t>
            </a:r>
            <a:r>
              <a:rPr lang="en-NL" sz="2400" dirty="0"/>
              <a:t>lso when you worked offline and upload later (distributed)</a:t>
            </a:r>
          </a:p>
          <a:p>
            <a:r>
              <a:rPr lang="en-GB" sz="2400" dirty="0"/>
              <a:t>W</a:t>
            </a:r>
            <a:r>
              <a:rPr lang="en-NL" sz="2400" dirty="0"/>
              <a:t>hen you find a bug, you can retrace when it was (meta data on changes)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93626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2D4E50-D8FB-432F-9A74-A856B26CC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8"/>
          <a:stretch/>
        </p:blipFill>
        <p:spPr bwMode="auto">
          <a:xfrm>
            <a:off x="3694485" y="365125"/>
            <a:ext cx="8324538" cy="645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032CF-C64F-87C2-7D19-CD16E62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7296-ADF3-6271-73DC-3F98A34A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8" y="1825625"/>
            <a:ext cx="3521508" cy="4351338"/>
          </a:xfrm>
        </p:spPr>
        <p:txBody>
          <a:bodyPr>
            <a:normAutofit/>
          </a:bodyPr>
          <a:lstStyle/>
          <a:p>
            <a:r>
              <a:rPr lang="en-GB" sz="2400" dirty="0"/>
              <a:t>Y</a:t>
            </a:r>
            <a:r>
              <a:rPr lang="en-NL" sz="2400" dirty="0"/>
              <a:t>ou do not add changes directly to the base camp (aka github)</a:t>
            </a:r>
          </a:p>
          <a:p>
            <a:endParaRPr lang="en-NL" sz="2400" dirty="0"/>
          </a:p>
          <a:p>
            <a:pPr marL="0" indent="0">
              <a:buNone/>
            </a:pPr>
            <a:r>
              <a:rPr lang="en-GB" sz="2400" dirty="0"/>
              <a:t>N</a:t>
            </a:r>
            <a:r>
              <a:rPr lang="en-NL" sz="2400" dirty="0"/>
              <a:t>o single point of failure:</a:t>
            </a:r>
          </a:p>
          <a:p>
            <a:r>
              <a:rPr lang="en-NL" sz="2400" dirty="0"/>
              <a:t>Every local repo is a backup</a:t>
            </a:r>
          </a:p>
          <a:p>
            <a:r>
              <a:rPr lang="en-NL" sz="2400" dirty="0"/>
              <a:t>You can mess up locally</a:t>
            </a:r>
          </a:p>
        </p:txBody>
      </p:sp>
    </p:spTree>
    <p:extLst>
      <p:ext uri="{BB962C8B-B14F-4D97-AF65-F5344CB8AC3E}">
        <p14:creationId xmlns:p14="http://schemas.microsoft.com/office/powerpoint/2010/main" val="17623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B74-DC2D-5EB1-B4DD-6A5C4FA9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0F93-A3D8-FAB4-555E-5DD39799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8495" cy="4351338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chemeClr val="accent1"/>
                </a:solidFill>
                <a:effectLst/>
                <a:latin typeface="Fira Sans" panose="020B0503050000020004" pitchFamily="34" charset="0"/>
              </a:rPr>
              <a:t>Distributed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GB" sz="1800" b="0" i="0" dirty="0">
                <a:solidFill>
                  <a:schemeClr val="accent2"/>
                </a:solidFill>
                <a:effectLst/>
                <a:latin typeface="Fira Sans" panose="020B0503050000020004" pitchFamily="34" charset="0"/>
              </a:rPr>
              <a:t>Version Control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system written by Linus Torvalds (Linux)</a:t>
            </a:r>
          </a:p>
          <a:p>
            <a:endParaRPr lang="en-GB" sz="1800" b="0" i="0" dirty="0">
              <a:solidFill>
                <a:srgbClr val="000000"/>
              </a:solidFill>
              <a:effectLst/>
              <a:latin typeface="Fira Sans" panose="020B05030500000200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Open Source software written for the command line</a:t>
            </a:r>
            <a:b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b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</a:br>
            <a:r>
              <a:rPr lang="en-GB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But many GUI-clients exist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256164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E03F-A95A-B88C-94EF-4B39278C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Where do you publish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F073-87C8-6B8F-C260-B84B8823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iving project: github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Version control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allows publication of different releases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platform for collaboration</a:t>
            </a:r>
            <a:endParaRPr lang="en-NL" dirty="0"/>
          </a:p>
          <a:p>
            <a:endParaRPr lang="en-NL" dirty="0"/>
          </a:p>
          <a:p>
            <a:r>
              <a:rPr lang="en-GB" dirty="0"/>
              <a:t>D</a:t>
            </a:r>
            <a:r>
              <a:rPr lang="en-NL" dirty="0"/>
              <a:t>one: repositories such as OSF</a:t>
            </a:r>
          </a:p>
          <a:p>
            <a:pPr lvl="1"/>
            <a:r>
              <a:rPr lang="en-GB" dirty="0"/>
              <a:t>Why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G</a:t>
            </a:r>
            <a:r>
              <a:rPr lang="en-NL" dirty="0"/>
              <a:t>ives a doi : makes code citeable </a:t>
            </a:r>
          </a:p>
        </p:txBody>
      </p:sp>
    </p:spTree>
    <p:extLst>
      <p:ext uri="{BB962C8B-B14F-4D97-AF65-F5344CB8AC3E}">
        <p14:creationId xmlns:p14="http://schemas.microsoft.com/office/powerpoint/2010/main" val="1796995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D337-19B5-91AB-0BFB-4277EE10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Let’s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FFFB-9CC9-CC6C-DE8E-A6D005086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Explore a github repo (Exercise 1)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</a:t>
            </a:r>
            <a:r>
              <a:rPr lang="en-NL" dirty="0"/>
              <a:t>ake a github repo , </a:t>
            </a:r>
            <a:r>
              <a:rPr lang="en-GB" dirty="0"/>
              <a:t>c</a:t>
            </a:r>
            <a:r>
              <a:rPr lang="en-NL" dirty="0"/>
              <a:t>hange stuff in your repo and see what happens (Exercise 2)</a:t>
            </a:r>
          </a:p>
        </p:txBody>
      </p:sp>
    </p:spTree>
    <p:extLst>
      <p:ext uri="{BB962C8B-B14F-4D97-AF65-F5344CB8AC3E}">
        <p14:creationId xmlns:p14="http://schemas.microsoft.com/office/powerpoint/2010/main" val="275160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1D9A6-86F7-DDFC-D91E-A7C0985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NL" dirty="0"/>
              <a:t>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DF517-124B-C4E9-43AB-7410A1654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43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CD198-A9AB-27D2-B365-6060F21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5619-1B5F-B62D-1846-D800A843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“I will just finish my work and then you can start with your changes.”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“Oh, co-authors A </a:t>
            </a:r>
            <a:r>
              <a:rPr lang="en-GB" i="1" dirty="0">
                <a:solidFill>
                  <a:srgbClr val="242424"/>
                </a:solidFill>
                <a:latin typeface="Lato" panose="020F0502020204030203" pitchFamily="34" charset="0"/>
              </a:rPr>
              <a:t>and B both worked on this file synchronously, and now I have to merge their changes. Also, they disagree.”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i="1" dirty="0">
              <a:solidFill>
                <a:srgbClr val="242424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“Can you please send me the latest version?”</a:t>
            </a:r>
          </a:p>
          <a:p>
            <a:pPr marL="0" indent="0" algn="l">
              <a:buNone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en-GB" dirty="0"/>
              <a:t>thesis_final_final_v2_thisone_THISONE.docx”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7736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B51D9-9651-2643-49C2-F2255861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BC13DC-32E0-2029-8F85-DF2A5EAA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Open Sans" panose="020B0606030504020204" pitchFamily="34" charset="0"/>
              </a:rPr>
              <a:t>“management of changes to documents, computer programs, large web sites, and other collections of information.” (Wikipedia)</a:t>
            </a:r>
          </a:p>
          <a:p>
            <a:endParaRPr lang="en-GB" dirty="0">
              <a:latin typeface="Open Sans" panose="020B0606030504020204" pitchFamily="34" charset="0"/>
            </a:endParaRPr>
          </a:p>
          <a:p>
            <a:r>
              <a:rPr lang="en-GB" dirty="0">
                <a:latin typeface="Open Sans" panose="020B0606030504020204" pitchFamily="34" charset="0"/>
              </a:rPr>
              <a:t>E.g. track changes</a:t>
            </a:r>
            <a:br>
              <a:rPr lang="en-GB" dirty="0">
                <a:latin typeface="Open Sans" panose="020B0606030504020204" pitchFamily="34" charset="0"/>
              </a:rPr>
            </a:br>
            <a:r>
              <a:rPr lang="en-GB" sz="2400" dirty="0">
                <a:latin typeface="Open Sans" panose="020B0606030504020204" pitchFamily="34" charset="0"/>
              </a:rPr>
              <a:t>(which is a pain to use and you cannot go back to a previous version)</a:t>
            </a:r>
          </a:p>
          <a:p>
            <a:endParaRPr lang="en-GB" dirty="0">
              <a:solidFill>
                <a:srgbClr val="797979"/>
              </a:solidFill>
              <a:latin typeface="Open Sans" panose="020B0606030504020204" pitchFamily="34" charset="0"/>
            </a:endParaRP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lways find the latest version on the same spot</a:t>
            </a:r>
          </a:p>
          <a:p>
            <a:pPr marL="0" indent="0" algn="r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No more “thesis_final_final_v2_thisone_THISONE.docx”</a:t>
            </a:r>
            <a:endParaRPr lang="en-NL" dirty="0">
              <a:solidFill>
                <a:schemeClr val="bg1">
                  <a:lumMod val="50000"/>
                </a:schemeClr>
              </a:solidFill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4276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3F79-AB2E-6D47-5CF7-AB97A69A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L" dirty="0"/>
              <a:t>rappy version control: track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4DB5-38E6-4318-4EE9-87C4564A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NL" dirty="0"/>
              <a:t>oes not actually let you control versions. </a:t>
            </a:r>
          </a:p>
          <a:p>
            <a:endParaRPr lang="en-NL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NL" dirty="0"/>
              <a:t>ros:</a:t>
            </a:r>
          </a:p>
          <a:p>
            <a:r>
              <a:rPr lang="en-GB" dirty="0"/>
              <a:t>E</a:t>
            </a:r>
            <a:r>
              <a:rPr lang="en-NL" dirty="0"/>
              <a:t>ditors love it</a:t>
            </a:r>
          </a:p>
          <a:p>
            <a:endParaRPr lang="en-N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DD251C-6FB9-9069-5F2B-912D092F6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9"/>
          <a:stretch/>
        </p:blipFill>
        <p:spPr bwMode="auto">
          <a:xfrm>
            <a:off x="9367862" y="3886138"/>
            <a:ext cx="2164393" cy="240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1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3DD4-F45A-48C6-6242-AE42710F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9C5-44DC-A8CA-AEBC-A7834168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deHaan_etal_Nature_try315_2019_01_18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deHaan_etal_Nature_try315_2019_01_22</a:t>
            </a:r>
          </a:p>
          <a:p>
            <a:r>
              <a:rPr lang="en-NL" dirty="0">
                <a:solidFill>
                  <a:schemeClr val="bg1">
                    <a:lumMod val="50000"/>
                  </a:schemeClr>
                </a:solidFill>
              </a:rPr>
              <a:t>deHaan_etal_Nature_try315_2019_02_01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388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36A61-130E-4C44-68FA-579C287B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DB24D-BD6C-84A0-7210-7A80EA27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1693863"/>
            <a:ext cx="7632700" cy="44831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F819DA-539A-47A5-D1BA-0D9DA8FC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72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Pros</a:t>
            </a:r>
          </a:p>
          <a:p>
            <a:r>
              <a:rPr lang="en-GB" sz="2400" dirty="0"/>
              <a:t>Works with every file</a:t>
            </a:r>
          </a:p>
          <a:p>
            <a:r>
              <a:rPr lang="en-GB" sz="2400" dirty="0"/>
              <a:t>No software needed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nl-NL" sz="2400" dirty="0" err="1"/>
              <a:t>Cons</a:t>
            </a:r>
            <a:r>
              <a:rPr lang="en-NL" sz="2400" dirty="0"/>
              <a:t>:</a:t>
            </a:r>
          </a:p>
          <a:p>
            <a:r>
              <a:rPr lang="en-GB" sz="2400" dirty="0"/>
              <a:t>C</a:t>
            </a:r>
            <a:r>
              <a:rPr lang="en-NL" sz="2400" dirty="0"/>
              <a:t>ollaboration</a:t>
            </a:r>
          </a:p>
          <a:p>
            <a:r>
              <a:rPr lang="en-GB" sz="2400" dirty="0"/>
              <a:t>B</a:t>
            </a:r>
            <a:r>
              <a:rPr lang="en-NL" sz="2400" dirty="0"/>
              <a:t>ugs</a:t>
            </a:r>
          </a:p>
          <a:p>
            <a:r>
              <a:rPr lang="en-GB" sz="2400" dirty="0"/>
              <a:t>C</a:t>
            </a:r>
            <a:r>
              <a:rPr lang="en-NL" sz="2400" dirty="0"/>
              <a:t>ompatibility between files</a:t>
            </a:r>
          </a:p>
          <a:p>
            <a:r>
              <a:rPr lang="en-GB" sz="2400" dirty="0"/>
              <a:t>I</a:t>
            </a:r>
            <a:r>
              <a:rPr lang="en-NL" sz="2400" dirty="0"/>
              <a:t>t makes a mess of my laptop</a:t>
            </a:r>
          </a:p>
        </p:txBody>
      </p:sp>
    </p:spTree>
    <p:extLst>
      <p:ext uri="{BB962C8B-B14F-4D97-AF65-F5344CB8AC3E}">
        <p14:creationId xmlns:p14="http://schemas.microsoft.com/office/powerpoint/2010/main" val="201284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0AE6-B82B-7D91-F2E4-BCF49827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F277-257C-75A6-8E87-6470F7EC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i="1" dirty="0"/>
          </a:p>
          <a:p>
            <a:pPr marL="0" indent="0" algn="ctr">
              <a:buNone/>
            </a:pPr>
            <a:r>
              <a:rPr lang="en-NL" i="1" dirty="0"/>
              <a:t>“A yes, you must be older than you look. </a:t>
            </a:r>
          </a:p>
          <a:p>
            <a:pPr marL="0" indent="0" algn="ctr">
              <a:buNone/>
            </a:pPr>
            <a:r>
              <a:rPr lang="en-GB" i="1" dirty="0"/>
              <a:t>W</a:t>
            </a:r>
            <a:r>
              <a:rPr lang="en-NL" i="1" dirty="0"/>
              <a:t>e use onedrive / google docs nowadays!”</a:t>
            </a:r>
          </a:p>
        </p:txBody>
      </p:sp>
    </p:spTree>
    <p:extLst>
      <p:ext uri="{BB962C8B-B14F-4D97-AF65-F5344CB8AC3E}">
        <p14:creationId xmlns:p14="http://schemas.microsoft.com/office/powerpoint/2010/main" val="178845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911</Words>
  <Application>Microsoft Macintosh PowerPoint</Application>
  <PresentationFormat>Widescreen</PresentationFormat>
  <Paragraphs>123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Fira Sans</vt:lpstr>
      <vt:lpstr>Helvetica Neue</vt:lpstr>
      <vt:lpstr>Lato</vt:lpstr>
      <vt:lpstr>Open Sans</vt:lpstr>
      <vt:lpstr>Trebuchet MS</vt:lpstr>
      <vt:lpstr>Office Theme</vt:lpstr>
      <vt:lpstr>Git &amp; Github</vt:lpstr>
      <vt:lpstr>What is git?</vt:lpstr>
      <vt:lpstr>Version control</vt:lpstr>
      <vt:lpstr>Why version control?</vt:lpstr>
      <vt:lpstr>What is version control?</vt:lpstr>
      <vt:lpstr>Crappy version control: track changes</vt:lpstr>
      <vt:lpstr>Low-fi version control</vt:lpstr>
      <vt:lpstr>Low-fi version control</vt:lpstr>
      <vt:lpstr>PowerPoint Presentation</vt:lpstr>
      <vt:lpstr>Medium-fi version control: google docs, onedrive</vt:lpstr>
      <vt:lpstr>Medium-fi version control: google docs, onedrive</vt:lpstr>
      <vt:lpstr>High-fi version control : Git</vt:lpstr>
      <vt:lpstr>High-fi version control : Git</vt:lpstr>
      <vt:lpstr>High-fi version control : Git with Github</vt:lpstr>
      <vt:lpstr>High-fi version control : Git with Github </vt:lpstr>
      <vt:lpstr>High-fi version control : Git with Github </vt:lpstr>
      <vt:lpstr>High-fi version control : Git with Github</vt:lpstr>
      <vt:lpstr>High-fi version control : Git</vt:lpstr>
      <vt:lpstr>Distributed?</vt:lpstr>
      <vt:lpstr>Where do you publish code?</vt:lpstr>
      <vt:lpstr>Let’s do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Alyanne de Haan</dc:creator>
  <cp:lastModifiedBy>Alyanne de Haan</cp:lastModifiedBy>
  <cp:revision>1</cp:revision>
  <dcterms:created xsi:type="dcterms:W3CDTF">2023-04-20T10:49:27Z</dcterms:created>
  <dcterms:modified xsi:type="dcterms:W3CDTF">2023-04-23T10:36:41Z</dcterms:modified>
</cp:coreProperties>
</file>