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7432000" cy="18288000"/>
  <p:notesSz cx="6858000" cy="9144000"/>
  <p:defaultTextStyle>
    <a:defPPr>
      <a:defRPr lang="en-US"/>
    </a:defPPr>
    <a:lvl1pPr marL="0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053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105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158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211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263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4316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3368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2422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78" autoAdjust="0"/>
    <p:restoredTop sz="88170" autoAdjust="0"/>
  </p:normalViewPr>
  <p:slideViewPr>
    <p:cSldViewPr snapToGrid="0">
      <p:cViewPr>
        <p:scale>
          <a:sx n="54" d="100"/>
          <a:sy n="54" d="100"/>
        </p:scale>
        <p:origin x="-248" y="215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15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053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105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158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211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263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316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368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422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Ellen:</a:t>
            </a:r>
            <a:r>
              <a:rPr lang="en-US" baseline="0" dirty="0" smtClean="0"/>
              <a:t> Intro, CSP, Regression, data collection</a:t>
            </a:r>
          </a:p>
          <a:p>
            <a:r>
              <a:rPr lang="en-US" baseline="0" dirty="0" err="1" smtClean="0"/>
              <a:t>Guoxing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regression,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, MDP</a:t>
            </a:r>
          </a:p>
          <a:p>
            <a:r>
              <a:rPr lang="en-US" baseline="0" dirty="0" err="1" smtClean="0"/>
              <a:t>Abaho</a:t>
            </a:r>
            <a:r>
              <a:rPr lang="en-US" baseline="0" dirty="0" smtClean="0"/>
              <a:t>: neural networks, SVM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Neuralnet</a:t>
            </a:r>
            <a:r>
              <a:rPr lang="en-US" baseline="0" dirty="0" smtClean="0"/>
              <a:t> – 56%</a:t>
            </a:r>
          </a:p>
          <a:p>
            <a:r>
              <a:rPr lang="en-US" baseline="0" dirty="0" smtClean="0"/>
              <a:t>Gaussian – 50.2% (rerun)</a:t>
            </a:r>
          </a:p>
          <a:p>
            <a:r>
              <a:rPr lang="en-US" baseline="0" dirty="0" smtClean="0"/>
              <a:t>Bayesian regression – 51%</a:t>
            </a:r>
          </a:p>
          <a:p>
            <a:r>
              <a:rPr lang="en-US" baseline="0" dirty="0" smtClean="0"/>
              <a:t>SVM – 50%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Analysis: </a:t>
            </a:r>
          </a:p>
          <a:p>
            <a:r>
              <a:rPr lang="en-US" baseline="0" dirty="0" smtClean="0"/>
              <a:t>We predict price very well (figure)</a:t>
            </a:r>
          </a:p>
          <a:p>
            <a:r>
              <a:rPr lang="en-US" baseline="0" dirty="0" smtClean="0"/>
              <a:t>However, it is more important to predict that change in price.</a:t>
            </a:r>
          </a:p>
          <a:p>
            <a:r>
              <a:rPr lang="en-US" baseline="0" dirty="0" smtClean="0"/>
              <a:t>We also predict an optimal policy well given perfect price predictions in pilot studies. </a:t>
            </a:r>
          </a:p>
          <a:p>
            <a:r>
              <a:rPr lang="en-US" baseline="0" dirty="0" smtClean="0"/>
              <a:t>The challenge that remains is to predict the change in price; we currently achieve about 55% accuracy. </a:t>
            </a:r>
          </a:p>
          <a:p>
            <a:r>
              <a:rPr lang="en-US" baseline="0" dirty="0" smtClean="0"/>
              <a:t>Future ideas: taking the second derivative of price to predict its first derivative; using a binary classifier for +/- changes; including more data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Actual=blue</a:t>
            </a:r>
            <a:r>
              <a:rPr lang="en-US" baseline="0" smtClean="0"/>
              <a:t>, predicted=red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1371" y="131380"/>
            <a:ext cx="22869261" cy="1393032"/>
          </a:xfrm>
        </p:spPr>
        <p:txBody>
          <a:bodyPr/>
          <a:lstStyle>
            <a:lvl1pPr marL="0" indent="0">
              <a:buNone/>
              <a:defRPr sz="7400" baseline="0"/>
            </a:lvl1pPr>
          </a:lstStyle>
          <a:p>
            <a:pPr algn="ctr"/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This is a Scientific Poster Template created by </a:t>
            </a:r>
            <a:r>
              <a:rPr lang="en-US" sz="3400" dirty="0" err="1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Graphicsland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 &amp; MakeSigns.com</a:t>
            </a:r>
            <a:b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</a:b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Your poster title would go on these lines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81371" y="1418670"/>
            <a:ext cx="22869261" cy="1235604"/>
          </a:xfrm>
        </p:spPr>
        <p:txBody>
          <a:bodyPr/>
          <a:lstStyle>
            <a:lvl1pPr marL="0" indent="0">
              <a:buNone/>
              <a:defRPr sz="7400"/>
            </a:lvl1pPr>
          </a:lstStyle>
          <a:p>
            <a:pPr algn="ctr"/>
            <a:r>
              <a:rPr lang="en-US" sz="2800" dirty="0" smtClean="0"/>
              <a:t>Author names go here. You can add subscript numbers to assign a university. </a:t>
            </a:r>
            <a:br>
              <a:rPr lang="en-US" sz="2800" dirty="0" smtClean="0"/>
            </a:br>
            <a:r>
              <a:rPr lang="en-US" sz="2800" dirty="0" smtClean="0"/>
              <a:t>University names or departments go here.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426" y="2345269"/>
            <a:ext cx="22217064" cy="499321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717" y="2345269"/>
            <a:ext cx="66203511" cy="499321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8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1905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10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15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621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526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431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336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242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715" y="13656735"/>
            <a:ext cx="44210286" cy="38620702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6203" y="13656735"/>
            <a:ext cx="44210289" cy="38620702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4093636"/>
            <a:ext cx="12120564" cy="1706032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053" indent="0">
              <a:buNone/>
              <a:defRPr sz="5400" b="1"/>
            </a:lvl2pPr>
            <a:lvl3pPr marL="2438105" indent="0">
              <a:buNone/>
              <a:defRPr sz="4800" b="1"/>
            </a:lvl3pPr>
            <a:lvl4pPr marL="3657158" indent="0">
              <a:buNone/>
              <a:defRPr sz="4300" b="1"/>
            </a:lvl4pPr>
            <a:lvl5pPr marL="4876211" indent="0">
              <a:buNone/>
              <a:defRPr sz="4300" b="1"/>
            </a:lvl5pPr>
            <a:lvl6pPr marL="6095263" indent="0">
              <a:buNone/>
              <a:defRPr sz="4300" b="1"/>
            </a:lvl6pPr>
            <a:lvl7pPr marL="7314316" indent="0">
              <a:buNone/>
              <a:defRPr sz="4300" b="1"/>
            </a:lvl7pPr>
            <a:lvl8pPr marL="8533368" indent="0">
              <a:buNone/>
              <a:defRPr sz="4300" b="1"/>
            </a:lvl8pPr>
            <a:lvl9pPr marL="975242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5799668"/>
            <a:ext cx="12120564" cy="10536768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6"/>
            <a:ext cx="12125325" cy="1706032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053" indent="0">
              <a:buNone/>
              <a:defRPr sz="5400" b="1"/>
            </a:lvl2pPr>
            <a:lvl3pPr marL="2438105" indent="0">
              <a:buNone/>
              <a:defRPr sz="4800" b="1"/>
            </a:lvl3pPr>
            <a:lvl4pPr marL="3657158" indent="0">
              <a:buNone/>
              <a:defRPr sz="4300" b="1"/>
            </a:lvl4pPr>
            <a:lvl5pPr marL="4876211" indent="0">
              <a:buNone/>
              <a:defRPr sz="4300" b="1"/>
            </a:lvl5pPr>
            <a:lvl6pPr marL="6095263" indent="0">
              <a:buNone/>
              <a:defRPr sz="4300" b="1"/>
            </a:lvl6pPr>
            <a:lvl7pPr marL="7314316" indent="0">
              <a:buNone/>
              <a:defRPr sz="4300" b="1"/>
            </a:lvl7pPr>
            <a:lvl8pPr marL="8533368" indent="0">
              <a:buNone/>
              <a:defRPr sz="4300" b="1"/>
            </a:lvl8pPr>
            <a:lvl9pPr marL="975242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8"/>
            <a:ext cx="12125325" cy="10536768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2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5"/>
            <a:ext cx="9024939" cy="12509502"/>
          </a:xfrm>
        </p:spPr>
        <p:txBody>
          <a:bodyPr/>
          <a:lstStyle>
            <a:lvl1pPr marL="0" indent="0">
              <a:buNone/>
              <a:defRPr sz="3700"/>
            </a:lvl1pPr>
            <a:lvl2pPr marL="1219053" indent="0">
              <a:buNone/>
              <a:defRPr sz="3200"/>
            </a:lvl2pPr>
            <a:lvl3pPr marL="2438105" indent="0">
              <a:buNone/>
              <a:defRPr sz="2700"/>
            </a:lvl3pPr>
            <a:lvl4pPr marL="3657158" indent="0">
              <a:buNone/>
              <a:defRPr sz="2400"/>
            </a:lvl4pPr>
            <a:lvl5pPr marL="4876211" indent="0">
              <a:buNone/>
              <a:defRPr sz="2400"/>
            </a:lvl5pPr>
            <a:lvl6pPr marL="6095263" indent="0">
              <a:buNone/>
              <a:defRPr sz="2400"/>
            </a:lvl6pPr>
            <a:lvl7pPr marL="7314316" indent="0">
              <a:buNone/>
              <a:defRPr sz="2400"/>
            </a:lvl7pPr>
            <a:lvl8pPr marL="8533368" indent="0">
              <a:buNone/>
              <a:defRPr sz="2400"/>
            </a:lvl8pPr>
            <a:lvl9pPr marL="975242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2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8600"/>
            </a:lvl1pPr>
            <a:lvl2pPr marL="1219053" indent="0">
              <a:buNone/>
              <a:defRPr sz="7400"/>
            </a:lvl2pPr>
            <a:lvl3pPr marL="2438105" indent="0">
              <a:buNone/>
              <a:defRPr sz="6400"/>
            </a:lvl3pPr>
            <a:lvl4pPr marL="3657158" indent="0">
              <a:buNone/>
              <a:defRPr sz="5400"/>
            </a:lvl4pPr>
            <a:lvl5pPr marL="4876211" indent="0">
              <a:buNone/>
              <a:defRPr sz="5400"/>
            </a:lvl5pPr>
            <a:lvl6pPr marL="6095263" indent="0">
              <a:buNone/>
              <a:defRPr sz="5400"/>
            </a:lvl6pPr>
            <a:lvl7pPr marL="7314316" indent="0">
              <a:buNone/>
              <a:defRPr sz="5400"/>
            </a:lvl7pPr>
            <a:lvl8pPr marL="8533368" indent="0">
              <a:buNone/>
              <a:defRPr sz="5400"/>
            </a:lvl8pPr>
            <a:lvl9pPr marL="9752422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8"/>
          </a:xfrm>
        </p:spPr>
        <p:txBody>
          <a:bodyPr/>
          <a:lstStyle>
            <a:lvl1pPr marL="0" indent="0">
              <a:buNone/>
              <a:defRPr sz="3700"/>
            </a:lvl1pPr>
            <a:lvl2pPr marL="1219053" indent="0">
              <a:buNone/>
              <a:defRPr sz="3200"/>
            </a:lvl2pPr>
            <a:lvl3pPr marL="2438105" indent="0">
              <a:buNone/>
              <a:defRPr sz="2700"/>
            </a:lvl3pPr>
            <a:lvl4pPr marL="3657158" indent="0">
              <a:buNone/>
              <a:defRPr sz="2400"/>
            </a:lvl4pPr>
            <a:lvl5pPr marL="4876211" indent="0">
              <a:buNone/>
              <a:defRPr sz="2400"/>
            </a:lvl5pPr>
            <a:lvl6pPr marL="6095263" indent="0">
              <a:buNone/>
              <a:defRPr sz="2400"/>
            </a:lvl6pPr>
            <a:lvl7pPr marL="7314316" indent="0">
              <a:buNone/>
              <a:defRPr sz="2400"/>
            </a:lvl7pPr>
            <a:lvl8pPr marL="8533368" indent="0">
              <a:buNone/>
              <a:defRPr sz="2400"/>
            </a:lvl8pPr>
            <a:lvl9pPr marL="975242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43811" tIns="121905" rIns="243811" bIns="1219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43811" tIns="121905" rIns="243811" bIns="1219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43811" tIns="121905" rIns="243811" bIns="12190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43811" tIns="121905" rIns="243811" bIns="12190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43811" tIns="121905" rIns="243811" bIns="12190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38105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290" indent="-914290" algn="l" defTabSz="2438105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961" indent="-761908" algn="l" defTabSz="2438105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632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684" indent="-609526" algn="l" defTabSz="2438105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737" indent="-609526" algn="l" defTabSz="2438105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04789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842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896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948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53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105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158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211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263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316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368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422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1"/>
            <a:ext cx="27432001" cy="1924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872275"/>
            <a:ext cx="27432001" cy="155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31039" y="225352"/>
            <a:ext cx="25407048" cy="129617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How to Succeed in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BitCoin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 Without Really Trying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031039" y="1080292"/>
            <a:ext cx="25451223" cy="128188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latin typeface="Helvetica"/>
                <a:cs typeface="Helvetica"/>
              </a:rPr>
              <a:t>Abaho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Katabarwa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Guoxing</a:t>
            </a:r>
            <a:r>
              <a:rPr lang="en-US" sz="2800" dirty="0" smtClean="0">
                <a:latin typeface="Helvetica"/>
                <a:cs typeface="Helvetica"/>
              </a:rPr>
              <a:t> Li, </a:t>
            </a:r>
            <a:r>
              <a:rPr lang="en-US" sz="2800" dirty="0" smtClean="0">
                <a:latin typeface="Helvetica"/>
                <a:cs typeface="Helvetica"/>
              </a:rPr>
              <a:t>Ellen Sebastian</a:t>
            </a:r>
            <a:endParaRPr lang="en-US" sz="2800" baseline="30000" dirty="0" smtClean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648182" y="2262521"/>
            <a:ext cx="782247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Trading decision algorithms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662369" y="2900637"/>
            <a:ext cx="64008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18"/>
          <a:stretch/>
        </p:blipFill>
        <p:spPr>
          <a:xfrm>
            <a:off x="1561847" y="171597"/>
            <a:ext cx="1577013" cy="1545336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9484330" y="2285674"/>
            <a:ext cx="7505448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Price prediction algorithms &amp; results 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708766" y="2903633"/>
            <a:ext cx="118872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47593" y="2288670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Introduction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46064" y="2906629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201" y="3189111"/>
            <a:ext cx="67055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      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is the world’s first decentralized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cryptocurrency</a:t>
            </a:r>
            <a:r>
              <a:rPr lang="en-US" sz="2000" dirty="0" smtClean="0">
                <a:latin typeface="Helvetica"/>
                <a:cs typeface="Helvetica"/>
              </a:rPr>
              <a:t>. In this project, we </a:t>
            </a:r>
            <a:r>
              <a:rPr lang="en-US" sz="2000" dirty="0">
                <a:latin typeface="Helvetica"/>
                <a:cs typeface="Helvetica"/>
              </a:rPr>
              <a:t>take advantage of various concepts in artificial intelligence and the vast amount of </a:t>
            </a:r>
            <a:r>
              <a:rPr lang="en-US" sz="2000" dirty="0" smtClean="0">
                <a:latin typeface="Helvetica"/>
                <a:cs typeface="Helvetica"/>
              </a:rPr>
              <a:t>transactional </a:t>
            </a:r>
            <a:r>
              <a:rPr lang="en-US" sz="2000" dirty="0">
                <a:latin typeface="Helvetica"/>
                <a:cs typeface="Helvetica"/>
              </a:rPr>
              <a:t>data surrounding </a:t>
            </a:r>
            <a:r>
              <a:rPr lang="en-US" sz="2000" dirty="0" err="1">
                <a:latin typeface="Helvetica"/>
                <a:cs typeface="Helvetica"/>
              </a:rPr>
              <a:t>Bitcoin</a:t>
            </a:r>
            <a:r>
              <a:rPr lang="en-US" sz="2000" dirty="0">
                <a:latin typeface="Helvetica"/>
                <a:cs typeface="Helvetica"/>
              </a:rPr>
              <a:t> to create a </a:t>
            </a:r>
            <a:r>
              <a:rPr lang="en-US" sz="2000" dirty="0" err="1">
                <a:latin typeface="Helvetica"/>
                <a:cs typeface="Helvetica"/>
              </a:rPr>
              <a:t>Bitcoin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trading bot. This bot will maximize </a:t>
            </a:r>
            <a:r>
              <a:rPr lang="en-US" sz="2000" dirty="0">
                <a:latin typeface="Helvetica"/>
                <a:cs typeface="Helvetica"/>
              </a:rPr>
              <a:t>profit by predicting future </a:t>
            </a:r>
            <a:r>
              <a:rPr lang="en-US" sz="2000" dirty="0" err="1">
                <a:latin typeface="Helvetica"/>
                <a:cs typeface="Helvetica"/>
              </a:rPr>
              <a:t>Bitcoin</a:t>
            </a:r>
            <a:r>
              <a:rPr lang="en-US" sz="2000" dirty="0">
                <a:latin typeface="Helvetica"/>
                <a:cs typeface="Helvetica"/>
              </a:rPr>
              <a:t> prices. 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        We split the task into two phases: price prediction and trading decisions. Since trading decisions can be made easily given perfect price predictions, the main challenge in this project was to generate accurate price predictions.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957" y="6765861"/>
            <a:ext cx="3360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Historical  price &amp; trading data</a:t>
            </a:r>
            <a:endParaRPr lang="en-US" sz="2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054135" y="7887247"/>
            <a:ext cx="2612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Future predicted prices </a:t>
            </a:r>
            <a:endParaRPr lang="en-US" sz="2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73104" y="8975705"/>
            <a:ext cx="198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Trading decisions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50295" y="7209592"/>
            <a:ext cx="0" cy="68989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31796" y="8329410"/>
            <a:ext cx="0" cy="68989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841519" y="9435117"/>
            <a:ext cx="0" cy="68989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970406" y="10186466"/>
            <a:ext cx="132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Bitcoin</a:t>
            </a:r>
            <a:r>
              <a:rPr lang="en-US" sz="2000" dirty="0" smtClean="0"/>
              <a:t> bot </a:t>
            </a:r>
            <a:endParaRPr lang="en-US" sz="2000" dirty="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2805774" y="10625493"/>
            <a:ext cx="0" cy="68989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278027" y="11342348"/>
            <a:ext cx="847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Profit!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2777" y="173777"/>
            <a:ext cx="1473721" cy="1473721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3158579" y="7310549"/>
            <a:ext cx="3181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Regression, Neural Net, SVM</a:t>
            </a:r>
            <a:endParaRPr lang="en-US" sz="2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83979" y="8481772"/>
            <a:ext cx="12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CSP, MDP</a:t>
            </a:r>
            <a:endParaRPr lang="en-US" sz="2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77439" y="11754368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Data Acquisition and processing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13195" y="12372327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5214600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9887" y="12527809"/>
            <a:ext cx="6773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Minute-granularity historical prices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Various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statistics, e.g. market volume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Sampled order book data </a:t>
            </a:r>
            <a:r>
              <a:rPr lang="en-US" sz="20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2000" dirty="0" smtClean="0">
                <a:latin typeface="Helvetica"/>
                <a:cs typeface="Helvetica"/>
              </a:rPr>
              <a:t>buy/sell ratios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Missing data was cubic-spline interpolated or imputed when appropriate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671141" y="3251828"/>
            <a:ext cx="1283632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Goal: predict </a:t>
            </a:r>
            <a:r>
              <a:rPr lang="en-US" sz="2000" i="1" dirty="0" smtClean="0">
                <a:latin typeface="Helvetica"/>
                <a:cs typeface="Helvetica"/>
              </a:rPr>
              <a:t>n </a:t>
            </a:r>
            <a:r>
              <a:rPr lang="en-US" sz="2000" dirty="0" smtClean="0">
                <a:latin typeface="Helvetica"/>
                <a:cs typeface="Helvetica"/>
              </a:rPr>
              <a:t>future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price changes over </a:t>
            </a:r>
            <a:r>
              <a:rPr lang="en-US" sz="2000" i="1" dirty="0" err="1" smtClean="0">
                <a:latin typeface="Helvetica"/>
                <a:cs typeface="Helvetica"/>
              </a:rPr>
              <a:t>dt</a:t>
            </a:r>
            <a:r>
              <a:rPr lang="en-US" sz="2000" dirty="0" smtClean="0">
                <a:latin typeface="Helvetica"/>
                <a:cs typeface="Helvetica"/>
              </a:rPr>
              <a:t> from past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prices and other data </a:t>
            </a:r>
            <a:endParaRPr lang="en-US" sz="2000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i="1" dirty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i="1" dirty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Neural Networks</a:t>
            </a:r>
          </a:p>
          <a:p>
            <a:endParaRPr lang="en-US" sz="2000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Neural Networks		   </a:t>
            </a:r>
            <a:r>
              <a:rPr lang="en-US" sz="1800" dirty="0" smtClean="0">
                <a:latin typeface="Helvetica"/>
                <a:cs typeface="Helvetica"/>
              </a:rPr>
              <a:t>past	                     future</a:t>
            </a:r>
            <a:endParaRPr lang="en-US" sz="2000" b="1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Our most effective method of price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Prediction was a Neural Network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In which we trained the network on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Multiple windows of past prices and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Used a final window to predict an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Unseen future price. </a:t>
            </a:r>
            <a:endParaRPr lang="en-US" sz="2000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Regression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Gaussian regression outputs a standard deviation for the prediction (useful for MDP transition probabilities).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We combined Bayesian regression with k-means trend clustering learn from hidden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price trends.</a:t>
            </a: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0489333" y="2956748"/>
            <a:ext cx="694266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We framed the trading decision as a recommendation of the optimal time(s) to sell a fixed number of </a:t>
            </a:r>
            <a:r>
              <a:rPr lang="en-US" sz="2000" dirty="0" err="1" smtClean="0">
                <a:latin typeface="Helvetica"/>
                <a:cs typeface="Helvetica"/>
              </a:rPr>
              <a:t>Bitcoins</a:t>
            </a:r>
            <a:r>
              <a:rPr lang="en-US" sz="2000" dirty="0" smtClean="0">
                <a:latin typeface="Helvetica"/>
                <a:cs typeface="Helvetica"/>
              </a:rPr>
              <a:t> within an allotted amount of time.</a:t>
            </a:r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Markov Decision Process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States</a:t>
            </a:r>
            <a:r>
              <a:rPr lang="en-US" sz="2000" dirty="0">
                <a:latin typeface="Helvetica"/>
                <a:cs typeface="Helvetica"/>
              </a:rPr>
              <a:t>: (time remaining, 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 remaining, price diff (predicted price – bought price), </a:t>
            </a:r>
            <a:r>
              <a:rPr lang="en-US" sz="2000" dirty="0" err="1" smtClean="0">
                <a:latin typeface="Helvetica"/>
                <a:cs typeface="Helvetica"/>
              </a:rPr>
              <a:t>stdev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>
                <a:latin typeface="Helvetica"/>
                <a:cs typeface="Helvetica"/>
              </a:rPr>
              <a:t>of predicted price</a:t>
            </a:r>
            <a:r>
              <a:rPr lang="en-US" sz="2000" dirty="0" smtClean="0">
                <a:latin typeface="Helvetica"/>
                <a:cs typeface="Helvetica"/>
              </a:rPr>
              <a:t>)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Actions: {sell i 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, do nothing</a:t>
            </a:r>
            <a:r>
              <a:rPr lang="en-US" sz="2000" dirty="0" smtClean="0">
                <a:latin typeface="Helvetica"/>
                <a:cs typeface="Helvetica"/>
              </a:rPr>
              <a:t>}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Rewards(s, a, s): -#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 sold in action a * s[price diff</a:t>
            </a:r>
            <a:r>
              <a:rPr lang="en-US" sz="2000" dirty="0" smtClean="0">
                <a:latin typeface="Helvetica"/>
                <a:cs typeface="Helvetica"/>
              </a:rPr>
              <a:t>]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Transition probabilities: T(</a:t>
            </a:r>
            <a:r>
              <a:rPr lang="en-US" sz="2000" dirty="0" err="1">
                <a:latin typeface="Helvetica"/>
                <a:cs typeface="Helvetica"/>
              </a:rPr>
              <a:t>s,a,s</a:t>
            </a:r>
            <a:r>
              <a:rPr lang="en-US" sz="2000" dirty="0">
                <a:latin typeface="Helvetica"/>
                <a:cs typeface="Helvetica"/>
              </a:rPr>
              <a:t>) ~ N(s[price diff],s[</a:t>
            </a:r>
            <a:r>
              <a:rPr lang="en-US" sz="2000" dirty="0" err="1">
                <a:latin typeface="Helvetica"/>
                <a:cs typeface="Helvetica"/>
              </a:rPr>
              <a:t>std</a:t>
            </a:r>
            <a:r>
              <a:rPr lang="en-US" sz="2000" dirty="0">
                <a:latin typeface="Helvetica"/>
                <a:cs typeface="Helvetica"/>
              </a:rPr>
              <a:t>]2</a:t>
            </a:r>
            <a:r>
              <a:rPr lang="en-US" sz="2000" dirty="0" smtClean="0">
                <a:latin typeface="Helvetica"/>
                <a:cs typeface="Helvetica"/>
              </a:rPr>
              <a:t>)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 err="1">
                <a:latin typeface="Helvetica"/>
                <a:cs typeface="Helvetica"/>
              </a:rPr>
              <a:t>IsEnd</a:t>
            </a:r>
            <a:r>
              <a:rPr lang="en-US" sz="2000" dirty="0">
                <a:latin typeface="Helvetica"/>
                <a:cs typeface="Helvetica"/>
              </a:rPr>
              <a:t>(s): s[time remaining] = </a:t>
            </a:r>
            <a:r>
              <a:rPr lang="en-US" sz="2000" dirty="0" smtClean="0">
                <a:latin typeface="Helvetica"/>
                <a:cs typeface="Helvetica"/>
              </a:rPr>
              <a:t>0</a:t>
            </a:r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Constraint Satisfaction Problem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Variables: number of </a:t>
            </a:r>
            <a:r>
              <a:rPr lang="en-US" sz="2000" dirty="0" err="1" smtClean="0">
                <a:latin typeface="Helvetica"/>
                <a:cs typeface="Helvetica"/>
              </a:rPr>
              <a:t>bitcoins</a:t>
            </a:r>
            <a:r>
              <a:rPr lang="en-US" sz="2000" dirty="0" smtClean="0">
                <a:latin typeface="Helvetica"/>
                <a:cs typeface="Helvetica"/>
              </a:rPr>
              <a:t> to sell at each timestamp.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Potential: earlier, more certain predictions are weighted higher.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Potential: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Potential: do not sell more </a:t>
            </a:r>
            <a:r>
              <a:rPr lang="en-US" sz="2000" dirty="0" err="1" smtClean="0">
                <a:latin typeface="Helvetica"/>
                <a:cs typeface="Helvetica"/>
              </a:rPr>
              <a:t>Bitcoins</a:t>
            </a:r>
            <a:r>
              <a:rPr lang="en-US" sz="2000" dirty="0" smtClean="0">
                <a:latin typeface="Helvetica"/>
                <a:cs typeface="Helvetica"/>
              </a:rPr>
              <a:t> than you own.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Potential: more </a:t>
            </a:r>
            <a:r>
              <a:rPr lang="en-US" sz="2000" dirty="0" err="1" smtClean="0">
                <a:latin typeface="Helvetica"/>
                <a:cs typeface="Helvetica"/>
              </a:rPr>
              <a:t>profit</a:t>
            </a:r>
            <a:r>
              <a:rPr lang="en-US" sz="2000" dirty="0" err="1" smtClean="0">
                <a:latin typeface="Helvetica"/>
                <a:cs typeface="Helvetica"/>
                <a:sym typeface="Wingdings"/>
              </a:rPr>
              <a:t>higher</a:t>
            </a:r>
            <a:r>
              <a:rPr lang="en-US" sz="2000" dirty="0" smtClean="0">
                <a:latin typeface="Helvetica"/>
                <a:cs typeface="Helvetica"/>
                <a:sym typeface="Wingdings"/>
              </a:rPr>
              <a:t> weight.</a:t>
            </a:r>
            <a:endParaRPr lang="en-US" sz="2000" dirty="0" smtClean="0">
              <a:latin typeface="Helvetica"/>
              <a:cs typeface="Helvetica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800" t="33167" r="41365" b="32188"/>
          <a:stretch/>
        </p:blipFill>
        <p:spPr>
          <a:xfrm>
            <a:off x="12802950" y="7449438"/>
            <a:ext cx="7452165" cy="2416291"/>
          </a:xfrm>
          <a:prstGeom prst="rect">
            <a:avLst/>
          </a:prstGeom>
        </p:spPr>
      </p:pic>
      <p:pic>
        <p:nvPicPr>
          <p:cNvPr id="186" name="Picture 18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910" y="6083565"/>
            <a:ext cx="5027010" cy="1991299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2065484" y="4917120"/>
            <a:ext cx="1789841" cy="1336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Price + other features for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…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14805967" y="5401736"/>
            <a:ext cx="1654316" cy="130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Ridge/Bayesian/Linear/Logistic regression, neural network, SVM</a:t>
            </a:r>
            <a:endParaRPr lang="en-US" sz="1600" dirty="0"/>
          </a:p>
        </p:txBody>
      </p:sp>
      <p:sp>
        <p:nvSpPr>
          <p:cNvPr id="194" name="Rectangle 193"/>
          <p:cNvSpPr/>
          <p:nvPr/>
        </p:nvSpPr>
        <p:spPr>
          <a:xfrm>
            <a:off x="15092048" y="4401083"/>
            <a:ext cx="1084158" cy="7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Gaussian regression</a:t>
            </a:r>
            <a:endParaRPr lang="en-US" sz="1600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13970453" y="5568846"/>
            <a:ext cx="735252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17682142" y="5453871"/>
            <a:ext cx="1886255" cy="933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Predicted price for 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i+dt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98" name="Oval 197"/>
          <p:cNvSpPr/>
          <p:nvPr/>
        </p:nvSpPr>
        <p:spPr>
          <a:xfrm>
            <a:off x="17684147" y="4336243"/>
            <a:ext cx="1886255" cy="933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Stdev</a:t>
            </a:r>
            <a:r>
              <a:rPr lang="en-US" sz="1800" dirty="0" smtClean="0"/>
              <a:t> for price for 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i+dt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16628561" y="5919775"/>
            <a:ext cx="884471" cy="82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16597146" y="4802146"/>
            <a:ext cx="884471" cy="82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6615866" y="4962840"/>
            <a:ext cx="830325" cy="73969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21725016" y="11491447"/>
            <a:ext cx="1285423" cy="652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Sell at t=1?</a:t>
            </a:r>
            <a:endParaRPr lang="en-US" sz="1800" dirty="0"/>
          </a:p>
        </p:txBody>
      </p:sp>
      <p:cxnSp>
        <p:nvCxnSpPr>
          <p:cNvPr id="210" name="Straight Arrow Connector 209"/>
          <p:cNvCxnSpPr/>
          <p:nvPr/>
        </p:nvCxnSpPr>
        <p:spPr>
          <a:xfrm flipV="1">
            <a:off x="23029668" y="11824777"/>
            <a:ext cx="73525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294827" y="11720765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25051730" y="11650206"/>
            <a:ext cx="465526" cy="1858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5457996" y="11502731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764192" y="10979895"/>
            <a:ext cx="146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Sum &lt;= </a:t>
            </a:r>
            <a:r>
              <a:rPr lang="en-US" sz="1800" dirty="0" err="1" smtClean="0"/>
              <a:t>bitcoins</a:t>
            </a:r>
            <a:r>
              <a:rPr lang="en-US" sz="1800" dirty="0" smtClean="0"/>
              <a:t> in wallet</a:t>
            </a:r>
            <a:endParaRPr lang="en-US" sz="1800" dirty="0"/>
          </a:p>
        </p:txBody>
      </p:sp>
      <p:sp>
        <p:nvSpPr>
          <p:cNvPr id="213" name="Rectangle 212"/>
          <p:cNvSpPr/>
          <p:nvPr/>
        </p:nvSpPr>
        <p:spPr>
          <a:xfrm>
            <a:off x="22312031" y="11020101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4340436" y="10984821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/>
          <p:nvPr/>
        </p:nvCxnSpPr>
        <p:spPr>
          <a:xfrm flipV="1">
            <a:off x="22412911" y="11226852"/>
            <a:ext cx="0" cy="2469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 flipV="1">
            <a:off x="24434973" y="11185215"/>
            <a:ext cx="4365" cy="2676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 flipV="1">
            <a:off x="24428628" y="12166682"/>
            <a:ext cx="4365" cy="2676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4334091" y="12460202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22393875" y="12160324"/>
            <a:ext cx="4365" cy="2676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2299340" y="12453844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1048414" y="10444345"/>
            <a:ext cx="26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Max(predicted profit,1)</a:t>
            </a:r>
            <a:endParaRPr lang="en-US" sz="1800" dirty="0"/>
          </a:p>
        </p:txBody>
      </p:sp>
      <p:sp>
        <p:nvSpPr>
          <p:cNvPr id="222" name="TextBox 221"/>
          <p:cNvSpPr txBox="1"/>
          <p:nvPr/>
        </p:nvSpPr>
        <p:spPr>
          <a:xfrm>
            <a:off x="23458520" y="10473266"/>
            <a:ext cx="14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Max(profit,1)</a:t>
            </a:r>
            <a:endParaRPr lang="en-US" sz="1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21388491" y="12583677"/>
            <a:ext cx="14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1/log(i+1)</a:t>
            </a:r>
            <a:endParaRPr lang="en-US" sz="1800" dirty="0"/>
          </a:p>
        </p:txBody>
      </p:sp>
      <p:sp>
        <p:nvSpPr>
          <p:cNvPr id="224" name="Oval 223"/>
          <p:cNvSpPr/>
          <p:nvPr/>
        </p:nvSpPr>
        <p:spPr>
          <a:xfrm>
            <a:off x="23782355" y="11502729"/>
            <a:ext cx="1285423" cy="652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Sell at t=2?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3322360" y="12559678"/>
            <a:ext cx="14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1/log(i+1)</a:t>
            </a:r>
            <a:endParaRPr lang="en-US" sz="1800" dirty="0"/>
          </a:p>
        </p:txBody>
      </p:sp>
      <p:pic>
        <p:nvPicPr>
          <p:cNvPr id="231" name="Picture 230" descr="go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40" y="3712596"/>
            <a:ext cx="4020671" cy="3567146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3939" y="4247989"/>
            <a:ext cx="2005707" cy="479626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0398283" y="13106212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Future work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334039" y="13724171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pic>
        <p:nvPicPr>
          <p:cNvPr id="238" name="Picture 237" descr="accuracy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4"/>
          <a:stretch/>
        </p:blipFill>
        <p:spPr>
          <a:xfrm>
            <a:off x="8151732" y="13637584"/>
            <a:ext cx="5749878" cy="3459830"/>
          </a:xfrm>
          <a:prstGeom prst="rect">
            <a:avLst/>
          </a:prstGeom>
        </p:spPr>
      </p:pic>
      <p:pic>
        <p:nvPicPr>
          <p:cNvPr id="250" name="Picture 249" descr="svm_actualvpredpric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002" y="13466735"/>
            <a:ext cx="5957998" cy="4468499"/>
          </a:xfrm>
          <a:prstGeom prst="rect">
            <a:avLst/>
          </a:prstGeom>
        </p:spPr>
      </p:pic>
      <p:pic>
        <p:nvPicPr>
          <p:cNvPr id="251" name="Picture 250" descr="svm_actualvpred_percentchange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r="3892" b="49169"/>
          <a:stretch/>
        </p:blipFill>
        <p:spPr>
          <a:xfrm>
            <a:off x="7575050" y="10943847"/>
            <a:ext cx="6750291" cy="2402796"/>
          </a:xfrm>
          <a:prstGeom prst="rect">
            <a:avLst/>
          </a:prstGeom>
        </p:spPr>
      </p:pic>
      <p:pic>
        <p:nvPicPr>
          <p:cNvPr id="252" name="Picture 251" descr="nn_percentchange_error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3" b="44060"/>
          <a:stretch/>
        </p:blipFill>
        <p:spPr>
          <a:xfrm>
            <a:off x="14188731" y="11111926"/>
            <a:ext cx="6314713" cy="2369831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20356687" y="13890942"/>
            <a:ext cx="678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Take the second derivative of price in order to predict its first derivative.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Use a binary classifier to predict negative or positive changes.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Include more non-price data; continue searching for granular data.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Integrate with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trading APIs to create bot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05284" y="14489090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Analysis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41040" y="15107049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51173" y="15220128"/>
            <a:ext cx="677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Price prediction continues to be the most difficult and most important aspect of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bot creation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CSP chooses the optimal action given perfect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215091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662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Ellen Sebastian</cp:lastModifiedBy>
  <cp:revision>73</cp:revision>
  <cp:lastPrinted>2014-12-03T10:38:43Z</cp:lastPrinted>
  <dcterms:created xsi:type="dcterms:W3CDTF">2013-02-18T18:40:33Z</dcterms:created>
  <dcterms:modified xsi:type="dcterms:W3CDTF">2014-12-03T12:52:10Z</dcterms:modified>
  <cp:category>research posters template</cp:category>
</cp:coreProperties>
</file>