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7432000" cy="18288000"/>
  <p:notesSz cx="6858000" cy="9144000"/>
  <p:defaultTextStyle>
    <a:defPPr>
      <a:defRPr lang="en-US"/>
    </a:defPPr>
    <a:lvl1pPr marL="0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053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105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158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211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263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4316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3368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2422" algn="l" defTabSz="243810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78" autoAdjust="0"/>
    <p:restoredTop sz="88170" autoAdjust="0"/>
  </p:normalViewPr>
  <p:slideViewPr>
    <p:cSldViewPr snapToGrid="0">
      <p:cViewPr>
        <p:scale>
          <a:sx n="45" d="100"/>
          <a:sy n="45" d="100"/>
        </p:scale>
        <p:origin x="-672" y="91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15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053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105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158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211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263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316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368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422" algn="l" defTabSz="243810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Ellen:</a:t>
            </a:r>
            <a:r>
              <a:rPr lang="en-US" baseline="0" dirty="0" smtClean="0"/>
              <a:t> Intro, CSP, Regression, data collection</a:t>
            </a:r>
          </a:p>
          <a:p>
            <a:r>
              <a:rPr lang="en-US" baseline="0" dirty="0" err="1" smtClean="0"/>
              <a:t>Guoxing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regression,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, MDP</a:t>
            </a:r>
          </a:p>
          <a:p>
            <a:r>
              <a:rPr lang="en-US" baseline="0" dirty="0" err="1" smtClean="0"/>
              <a:t>Abaho</a:t>
            </a:r>
            <a:r>
              <a:rPr lang="en-US" baseline="0" dirty="0" smtClean="0"/>
              <a:t>: neural networks, SVM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Neuralnet</a:t>
            </a:r>
            <a:r>
              <a:rPr lang="en-US" baseline="0" dirty="0" smtClean="0"/>
              <a:t> – 56%</a:t>
            </a:r>
          </a:p>
          <a:p>
            <a:r>
              <a:rPr lang="en-US" baseline="0" dirty="0" smtClean="0"/>
              <a:t>Gaussian – 50.2% (rerun)</a:t>
            </a:r>
          </a:p>
          <a:p>
            <a:r>
              <a:rPr lang="en-US" baseline="0" dirty="0" smtClean="0"/>
              <a:t>Bayesian regression – 51%</a:t>
            </a:r>
          </a:p>
          <a:p>
            <a:r>
              <a:rPr lang="en-US" baseline="0" dirty="0" smtClean="0"/>
              <a:t>SVM – 50%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Analysis: </a:t>
            </a:r>
          </a:p>
          <a:p>
            <a:r>
              <a:rPr lang="en-US" baseline="0" dirty="0" smtClean="0"/>
              <a:t>We predict price very well (figure)</a:t>
            </a:r>
          </a:p>
          <a:p>
            <a:r>
              <a:rPr lang="en-US" baseline="0" dirty="0" smtClean="0"/>
              <a:t>However, it is more important to predict that change in price.</a:t>
            </a:r>
          </a:p>
          <a:p>
            <a:r>
              <a:rPr lang="en-US" baseline="0" dirty="0" smtClean="0"/>
              <a:t>We also predict an optimal policy well given perfect price predictions in pilot studies. </a:t>
            </a:r>
          </a:p>
          <a:p>
            <a:r>
              <a:rPr lang="en-US" baseline="0" dirty="0" smtClean="0"/>
              <a:t>The challenge that remains is to predict the change in price; we currently achieve about 55% accuracy. </a:t>
            </a:r>
          </a:p>
          <a:p>
            <a:r>
              <a:rPr lang="en-US" baseline="0" dirty="0" smtClean="0"/>
              <a:t>Future ideas: taking the second derivative of price to predict its first derivative; using a binary classifier for +/- changes; including more data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Actual=blue</a:t>
            </a:r>
            <a:r>
              <a:rPr lang="en-US" baseline="0" smtClean="0"/>
              <a:t>, predicted=red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5AFD9-35F1-4A8D-8AD3-EDB948176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81371" y="131380"/>
            <a:ext cx="22869261" cy="1393032"/>
          </a:xfrm>
        </p:spPr>
        <p:txBody>
          <a:bodyPr/>
          <a:lstStyle>
            <a:lvl1pPr marL="0" indent="0">
              <a:buNone/>
              <a:defRPr sz="7400" baseline="0"/>
            </a:lvl1pPr>
          </a:lstStyle>
          <a:p>
            <a:pPr algn="ctr"/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This is a Scientific Poster Template created by </a:t>
            </a:r>
            <a:r>
              <a:rPr lang="en-US" sz="3400" dirty="0" err="1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Graphicsland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 &amp; MakeSigns.com</a:t>
            </a:r>
            <a:b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</a:b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6350" stA="42000" endPos="58000" dir="5400000" sy="-100000" algn="bl" rotWithShape="0"/>
                </a:effectLst>
                <a:latin typeface="Arial Rounded MT Bold" pitchFamily="34" charset="0"/>
              </a:rPr>
              <a:t>Your poster title would go on these lines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281371" y="1418670"/>
            <a:ext cx="22869261" cy="1235604"/>
          </a:xfrm>
        </p:spPr>
        <p:txBody>
          <a:bodyPr/>
          <a:lstStyle>
            <a:lvl1pPr marL="0" indent="0">
              <a:buNone/>
              <a:defRPr sz="7400"/>
            </a:lvl1pPr>
          </a:lstStyle>
          <a:p>
            <a:pPr algn="ctr"/>
            <a:r>
              <a:rPr lang="en-US" sz="2800" dirty="0" smtClean="0"/>
              <a:t>Author names go here. You can add subscript numbers to assign a university. </a:t>
            </a:r>
            <a:br>
              <a:rPr lang="en-US" sz="2800" dirty="0" smtClean="0"/>
            </a:br>
            <a:r>
              <a:rPr lang="en-US" sz="2800" dirty="0" smtClean="0"/>
              <a:t>University names or departments go here.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426" y="2345269"/>
            <a:ext cx="22217064" cy="499321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717" y="2345269"/>
            <a:ext cx="66203511" cy="499321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8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1905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10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15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621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526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431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336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242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715" y="13656735"/>
            <a:ext cx="44210286" cy="38620702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6203" y="13656735"/>
            <a:ext cx="44210289" cy="38620702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4093636"/>
            <a:ext cx="12120564" cy="1706032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053" indent="0">
              <a:buNone/>
              <a:defRPr sz="5400" b="1"/>
            </a:lvl2pPr>
            <a:lvl3pPr marL="2438105" indent="0">
              <a:buNone/>
              <a:defRPr sz="4800" b="1"/>
            </a:lvl3pPr>
            <a:lvl4pPr marL="3657158" indent="0">
              <a:buNone/>
              <a:defRPr sz="4300" b="1"/>
            </a:lvl4pPr>
            <a:lvl5pPr marL="4876211" indent="0">
              <a:buNone/>
              <a:defRPr sz="4300" b="1"/>
            </a:lvl5pPr>
            <a:lvl6pPr marL="6095263" indent="0">
              <a:buNone/>
              <a:defRPr sz="4300" b="1"/>
            </a:lvl6pPr>
            <a:lvl7pPr marL="7314316" indent="0">
              <a:buNone/>
              <a:defRPr sz="4300" b="1"/>
            </a:lvl7pPr>
            <a:lvl8pPr marL="8533368" indent="0">
              <a:buNone/>
              <a:defRPr sz="4300" b="1"/>
            </a:lvl8pPr>
            <a:lvl9pPr marL="975242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5799668"/>
            <a:ext cx="12120564" cy="1053676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6"/>
            <a:ext cx="12125325" cy="1706032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053" indent="0">
              <a:buNone/>
              <a:defRPr sz="5400" b="1"/>
            </a:lvl2pPr>
            <a:lvl3pPr marL="2438105" indent="0">
              <a:buNone/>
              <a:defRPr sz="4800" b="1"/>
            </a:lvl3pPr>
            <a:lvl4pPr marL="3657158" indent="0">
              <a:buNone/>
              <a:defRPr sz="4300" b="1"/>
            </a:lvl4pPr>
            <a:lvl5pPr marL="4876211" indent="0">
              <a:buNone/>
              <a:defRPr sz="4300" b="1"/>
            </a:lvl5pPr>
            <a:lvl6pPr marL="6095263" indent="0">
              <a:buNone/>
              <a:defRPr sz="4300" b="1"/>
            </a:lvl6pPr>
            <a:lvl7pPr marL="7314316" indent="0">
              <a:buNone/>
              <a:defRPr sz="4300" b="1"/>
            </a:lvl7pPr>
            <a:lvl8pPr marL="8533368" indent="0">
              <a:buNone/>
              <a:defRPr sz="4300" b="1"/>
            </a:lvl8pPr>
            <a:lvl9pPr marL="975242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8"/>
            <a:ext cx="12125325" cy="1053676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2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5"/>
            <a:ext cx="9024939" cy="12509502"/>
          </a:xfrm>
        </p:spPr>
        <p:txBody>
          <a:bodyPr/>
          <a:lstStyle>
            <a:lvl1pPr marL="0" indent="0">
              <a:buNone/>
              <a:defRPr sz="3700"/>
            </a:lvl1pPr>
            <a:lvl2pPr marL="1219053" indent="0">
              <a:buNone/>
              <a:defRPr sz="3200"/>
            </a:lvl2pPr>
            <a:lvl3pPr marL="2438105" indent="0">
              <a:buNone/>
              <a:defRPr sz="2700"/>
            </a:lvl3pPr>
            <a:lvl4pPr marL="3657158" indent="0">
              <a:buNone/>
              <a:defRPr sz="2400"/>
            </a:lvl4pPr>
            <a:lvl5pPr marL="4876211" indent="0">
              <a:buNone/>
              <a:defRPr sz="2400"/>
            </a:lvl5pPr>
            <a:lvl6pPr marL="6095263" indent="0">
              <a:buNone/>
              <a:defRPr sz="2400"/>
            </a:lvl6pPr>
            <a:lvl7pPr marL="7314316" indent="0">
              <a:buNone/>
              <a:defRPr sz="2400"/>
            </a:lvl7pPr>
            <a:lvl8pPr marL="8533368" indent="0">
              <a:buNone/>
              <a:defRPr sz="2400"/>
            </a:lvl8pPr>
            <a:lvl9pPr marL="975242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2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8600"/>
            </a:lvl1pPr>
            <a:lvl2pPr marL="1219053" indent="0">
              <a:buNone/>
              <a:defRPr sz="7400"/>
            </a:lvl2pPr>
            <a:lvl3pPr marL="2438105" indent="0">
              <a:buNone/>
              <a:defRPr sz="6400"/>
            </a:lvl3pPr>
            <a:lvl4pPr marL="3657158" indent="0">
              <a:buNone/>
              <a:defRPr sz="5400"/>
            </a:lvl4pPr>
            <a:lvl5pPr marL="4876211" indent="0">
              <a:buNone/>
              <a:defRPr sz="5400"/>
            </a:lvl5pPr>
            <a:lvl6pPr marL="6095263" indent="0">
              <a:buNone/>
              <a:defRPr sz="5400"/>
            </a:lvl6pPr>
            <a:lvl7pPr marL="7314316" indent="0">
              <a:buNone/>
              <a:defRPr sz="5400"/>
            </a:lvl7pPr>
            <a:lvl8pPr marL="8533368" indent="0">
              <a:buNone/>
              <a:defRPr sz="5400"/>
            </a:lvl8pPr>
            <a:lvl9pPr marL="9752422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8"/>
          </a:xfrm>
        </p:spPr>
        <p:txBody>
          <a:bodyPr/>
          <a:lstStyle>
            <a:lvl1pPr marL="0" indent="0">
              <a:buNone/>
              <a:defRPr sz="3700"/>
            </a:lvl1pPr>
            <a:lvl2pPr marL="1219053" indent="0">
              <a:buNone/>
              <a:defRPr sz="3200"/>
            </a:lvl2pPr>
            <a:lvl3pPr marL="2438105" indent="0">
              <a:buNone/>
              <a:defRPr sz="2700"/>
            </a:lvl3pPr>
            <a:lvl4pPr marL="3657158" indent="0">
              <a:buNone/>
              <a:defRPr sz="2400"/>
            </a:lvl4pPr>
            <a:lvl5pPr marL="4876211" indent="0">
              <a:buNone/>
              <a:defRPr sz="2400"/>
            </a:lvl5pPr>
            <a:lvl6pPr marL="6095263" indent="0">
              <a:buNone/>
              <a:defRPr sz="2400"/>
            </a:lvl6pPr>
            <a:lvl7pPr marL="7314316" indent="0">
              <a:buNone/>
              <a:defRPr sz="2400"/>
            </a:lvl7pPr>
            <a:lvl8pPr marL="8533368" indent="0">
              <a:buNone/>
              <a:defRPr sz="2400"/>
            </a:lvl8pPr>
            <a:lvl9pPr marL="975242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43811" tIns="121905" rIns="243811" bIns="1219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43811" tIns="121905" rIns="243811" bIns="1219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43811" tIns="121905" rIns="243811" bIns="12190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8105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90" indent="-914290" algn="l" defTabSz="2438105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961" indent="-761908" algn="l" defTabSz="2438105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632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684" indent="-609526" algn="l" defTabSz="2438105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737" indent="-609526" algn="l" defTabSz="2438105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789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842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896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948" indent="-609526" algn="l" defTabSz="243810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53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05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158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211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263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316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368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422" algn="l" defTabSz="243810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/>
          <p:cNvSpPr txBox="1"/>
          <p:nvPr/>
        </p:nvSpPr>
        <p:spPr>
          <a:xfrm>
            <a:off x="7558253" y="3016648"/>
            <a:ext cx="12836322" cy="814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Goal: predict </a:t>
            </a:r>
            <a:r>
              <a:rPr lang="en-US" sz="2000" i="1" dirty="0" smtClean="0">
                <a:latin typeface="Helvetica"/>
                <a:cs typeface="Helvetica"/>
              </a:rPr>
              <a:t>n </a:t>
            </a:r>
            <a:r>
              <a:rPr lang="en-US" sz="2000" dirty="0" smtClean="0">
                <a:latin typeface="Helvetica"/>
                <a:cs typeface="Helvetica"/>
              </a:rPr>
              <a:t>future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 changes over </a:t>
            </a:r>
            <a:r>
              <a:rPr lang="en-US" sz="2000" i="1" dirty="0" err="1" smtClean="0">
                <a:latin typeface="Helvetica"/>
                <a:cs typeface="Helvetica"/>
              </a:rPr>
              <a:t>dt</a:t>
            </a:r>
            <a:r>
              <a:rPr lang="en-US" sz="2000" dirty="0" smtClean="0">
                <a:latin typeface="Helvetica"/>
                <a:cs typeface="Helvetica"/>
              </a:rPr>
              <a:t> from past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prices and other data </a:t>
            </a:r>
            <a:endParaRPr lang="en-US" sz="2000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i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i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Neural Networks</a:t>
            </a:r>
          </a:p>
          <a:p>
            <a:endParaRPr lang="en-US" sz="2000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Neural Networks		   </a:t>
            </a:r>
            <a:r>
              <a:rPr lang="en-US" sz="1800" dirty="0" smtClean="0">
                <a:latin typeface="Helvetica"/>
                <a:cs typeface="Helvetica"/>
              </a:rPr>
              <a:t>past	           future</a:t>
            </a:r>
            <a:r>
              <a:rPr lang="en-US" sz="1800" dirty="0" smtClean="0">
                <a:latin typeface="Helvetica"/>
                <a:cs typeface="Helvetica"/>
              </a:rPr>
              <a:t>	</a:t>
            </a:r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Our most effective method of price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Prediction was a Neural Network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In which we trained the network on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Multiple windows of past prices and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Used a final window to predict an 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Unseen future price. </a:t>
            </a:r>
            <a:endParaRPr lang="en-US" sz="2000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Regression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Gaussian regression outputs a standard deviation for the prediction (useful for MDP transition probabilities).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We combined Bayesian regression with k-means trend clustering learn from hidden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price </a:t>
            </a:r>
            <a:r>
              <a:rPr lang="en-US" sz="2000" dirty="0" smtClean="0">
                <a:latin typeface="Helvetica"/>
                <a:cs typeface="Helvetica"/>
              </a:rPr>
              <a:t>trends.</a:t>
            </a:r>
          </a:p>
          <a:p>
            <a:endParaRPr lang="en-US" sz="700" dirty="0">
              <a:latin typeface="Helvetica"/>
              <a:cs typeface="Helvetica"/>
            </a:endParaRPr>
          </a:p>
        </p:txBody>
      </p:sp>
      <p:pic>
        <p:nvPicPr>
          <p:cNvPr id="251" name="Picture 250" descr="svm_actualvpred_percentch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r="3892" b="49169"/>
          <a:stretch/>
        </p:blipFill>
        <p:spPr>
          <a:xfrm>
            <a:off x="7926332" y="14543176"/>
            <a:ext cx="5489898" cy="179790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-1" y="1"/>
            <a:ext cx="27432001" cy="1924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872275"/>
            <a:ext cx="27432001" cy="155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31039" y="225352"/>
            <a:ext cx="25407048" cy="129617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How to Succeed in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BitCoin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Helvetica"/>
                <a:cs typeface="Helvetica"/>
              </a:rPr>
              <a:t> Without Really Trying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1031039" y="1080292"/>
            <a:ext cx="25451223" cy="1281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atin typeface="Helvetica"/>
                <a:cs typeface="Helvetica"/>
              </a:rPr>
              <a:t>Abaho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Katabarwa</a:t>
            </a:r>
            <a:r>
              <a:rPr lang="en-US" sz="2800" dirty="0" smtClean="0">
                <a:latin typeface="Helvetica"/>
                <a:cs typeface="Helvetica"/>
              </a:rPr>
              <a:t>, </a:t>
            </a:r>
            <a:r>
              <a:rPr lang="en-US" sz="2800" dirty="0" err="1" smtClean="0">
                <a:latin typeface="Helvetica"/>
                <a:cs typeface="Helvetica"/>
              </a:rPr>
              <a:t>Guoxing</a:t>
            </a:r>
            <a:r>
              <a:rPr lang="en-US" sz="2800" dirty="0" smtClean="0">
                <a:latin typeface="Helvetica"/>
                <a:cs typeface="Helvetica"/>
              </a:rPr>
              <a:t> Li, Ellen Sebastian</a:t>
            </a:r>
            <a:endParaRPr lang="en-US" sz="2800" baseline="30000" dirty="0" smtClean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18"/>
          <a:stretch/>
        </p:blipFill>
        <p:spPr>
          <a:xfrm>
            <a:off x="1561847" y="171597"/>
            <a:ext cx="1577013" cy="1545336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845780" y="2285674"/>
            <a:ext cx="7505448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Price prediction algorithms &amp; results 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708766" y="2903633"/>
            <a:ext cx="118872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201" y="3026423"/>
            <a:ext cx="6705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      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is the world’s first decentralized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cryptocurrency</a:t>
            </a:r>
            <a:r>
              <a:rPr lang="en-US" sz="2000" dirty="0" smtClean="0">
                <a:latin typeface="Helvetica"/>
                <a:cs typeface="Helvetica"/>
              </a:rPr>
              <a:t>. In this project, we </a:t>
            </a:r>
            <a:r>
              <a:rPr lang="en-US" sz="2000" dirty="0">
                <a:latin typeface="Helvetica"/>
                <a:cs typeface="Helvetica"/>
              </a:rPr>
              <a:t>take advantage of </a:t>
            </a:r>
            <a:r>
              <a:rPr lang="en-US" sz="2000" dirty="0" smtClean="0">
                <a:latin typeface="Helvetica"/>
                <a:cs typeface="Helvetica"/>
              </a:rPr>
              <a:t>the </a:t>
            </a:r>
            <a:r>
              <a:rPr lang="en-US" sz="2000" dirty="0">
                <a:latin typeface="Helvetica"/>
                <a:cs typeface="Helvetica"/>
              </a:rPr>
              <a:t>vast amount of </a:t>
            </a:r>
            <a:r>
              <a:rPr lang="en-US" sz="2000" dirty="0" smtClean="0">
                <a:latin typeface="Helvetica"/>
                <a:cs typeface="Helvetica"/>
              </a:rPr>
              <a:t>transactional </a:t>
            </a:r>
            <a:r>
              <a:rPr lang="en-US" sz="2000" dirty="0">
                <a:latin typeface="Helvetica"/>
                <a:cs typeface="Helvetica"/>
              </a:rPr>
              <a:t>data surrounding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to create a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trading bot. This bot will maximize </a:t>
            </a:r>
            <a:r>
              <a:rPr lang="en-US" sz="2000" dirty="0">
                <a:latin typeface="Helvetica"/>
                <a:cs typeface="Helvetica"/>
              </a:rPr>
              <a:t>profit by predicting future </a:t>
            </a:r>
            <a:r>
              <a:rPr lang="en-US" sz="2000" dirty="0" err="1">
                <a:latin typeface="Helvetica"/>
                <a:cs typeface="Helvetica"/>
              </a:rPr>
              <a:t>Bitcoin</a:t>
            </a:r>
            <a:r>
              <a:rPr lang="en-US" sz="2000" dirty="0">
                <a:latin typeface="Helvetica"/>
                <a:cs typeface="Helvetica"/>
              </a:rPr>
              <a:t> prices. 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smtClean="0">
                <a:latin typeface="Helvetica"/>
                <a:cs typeface="Helvetica"/>
              </a:rPr>
              <a:t>        We split the task into two phases: price prediction and trading decisions. Since trading decisions can be made easily given perfect price predictions, the main challenge in this project </a:t>
            </a:r>
            <a:r>
              <a:rPr lang="en-US" sz="2000" dirty="0" err="1" smtClean="0">
                <a:latin typeface="Helvetica"/>
                <a:cs typeface="Helvetica"/>
              </a:rPr>
              <a:t>isto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generate accurate price predictions.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957" y="6765861"/>
            <a:ext cx="3360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Historical  price &amp; trading data</a:t>
            </a:r>
            <a:endParaRPr lang="en-US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54135" y="7887247"/>
            <a:ext cx="261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Future predicted prices </a:t>
            </a:r>
            <a:endParaRPr lang="en-US" sz="2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73104" y="8975705"/>
            <a:ext cx="198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Trading decisions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50295" y="7209592"/>
            <a:ext cx="0" cy="68989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31796" y="8329410"/>
            <a:ext cx="0" cy="68989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841519" y="9435117"/>
            <a:ext cx="0" cy="68989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970406" y="10186466"/>
            <a:ext cx="132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Bitcoin</a:t>
            </a:r>
            <a:r>
              <a:rPr lang="en-US" sz="2000" dirty="0" smtClean="0"/>
              <a:t> bot </a:t>
            </a:r>
            <a:endParaRPr lang="en-US" sz="2000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805774" y="10625493"/>
            <a:ext cx="0" cy="689891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278027" y="11342348"/>
            <a:ext cx="847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Profit!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2777" y="173777"/>
            <a:ext cx="1473721" cy="1473721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3158579" y="7310549"/>
            <a:ext cx="3181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Regression, Neural Net, SVM</a:t>
            </a:r>
            <a:endParaRPr lang="en-US" sz="2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83979" y="8481772"/>
            <a:ext cx="12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CSP, MDP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489224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239887" y="12802433"/>
            <a:ext cx="6773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Minute-granularity historical prices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Various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statistics, e.g. market volume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Sampled order book data </a:t>
            </a:r>
            <a:r>
              <a:rPr lang="en-US" sz="20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2000" dirty="0" smtClean="0">
                <a:latin typeface="Helvetica"/>
                <a:cs typeface="Helvetica"/>
              </a:rPr>
              <a:t>buy/sell ratios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Missing data was cubic-spline interpolated or imputed when appropriate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0489333" y="2956748"/>
            <a:ext cx="694266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We framed the trading decision as a recommendation of the optimal time(s) to sell a fixed number of </a:t>
            </a:r>
            <a:r>
              <a:rPr lang="en-US" sz="2000" dirty="0" err="1" smtClean="0">
                <a:latin typeface="Helvetica"/>
                <a:cs typeface="Helvetica"/>
              </a:rPr>
              <a:t>Bitcoins</a:t>
            </a:r>
            <a:r>
              <a:rPr lang="en-US" sz="2000" dirty="0" smtClean="0">
                <a:latin typeface="Helvetica"/>
                <a:cs typeface="Helvetica"/>
              </a:rPr>
              <a:t> within an allotted amount of time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</a:p>
          <a:p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Markov Decision </a:t>
            </a:r>
            <a:r>
              <a:rPr lang="en-US" sz="2000" b="1" dirty="0" smtClean="0">
                <a:latin typeface="Helvetica"/>
                <a:cs typeface="Helvetica"/>
              </a:rPr>
              <a:t>Process</a:t>
            </a:r>
          </a:p>
          <a:p>
            <a:r>
              <a:rPr lang="en-US" sz="2000" dirty="0" smtClean="0">
                <a:latin typeface="Helvetica"/>
                <a:cs typeface="Helvetica"/>
              </a:rPr>
              <a:t>Standard deviations come from Gaussian regression in the Price Prediction stage. </a:t>
            </a:r>
            <a:endParaRPr lang="en-US" sz="2000" dirty="0" smtClean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States</a:t>
            </a:r>
            <a:r>
              <a:rPr lang="en-US" sz="2000" dirty="0">
                <a:latin typeface="Helvetica"/>
                <a:cs typeface="Helvetica"/>
              </a:rPr>
              <a:t>: (time remaining, 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 remaining, </a:t>
            </a:r>
            <a:r>
              <a:rPr lang="en-US" sz="2000" dirty="0" err="1" smtClean="0">
                <a:latin typeface="Helvetica"/>
                <a:cs typeface="Helvetica"/>
              </a:rPr>
              <a:t>pricediff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>
                <a:latin typeface="Helvetica"/>
                <a:cs typeface="Helvetica"/>
              </a:rPr>
              <a:t>(predicted price – bought price), </a:t>
            </a:r>
            <a:r>
              <a:rPr lang="en-US" sz="2000" dirty="0" err="1" smtClean="0">
                <a:latin typeface="Helvetica"/>
                <a:cs typeface="Helvetica"/>
              </a:rPr>
              <a:t>stdev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>
                <a:latin typeface="Helvetica"/>
                <a:cs typeface="Helvetica"/>
              </a:rPr>
              <a:t>of predicted price</a:t>
            </a:r>
            <a:r>
              <a:rPr lang="en-US" sz="2000" dirty="0" smtClean="0"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Actions: {sell i 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, do nothing</a:t>
            </a:r>
            <a:r>
              <a:rPr lang="en-US" sz="2000" dirty="0" smtClean="0">
                <a:latin typeface="Helvetica"/>
                <a:cs typeface="Helvetica"/>
              </a:rPr>
              <a:t>}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Rewards(s, a, s): -#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 sold in action a * s[</a:t>
            </a:r>
            <a:r>
              <a:rPr lang="en-US" sz="2000" dirty="0" err="1" smtClean="0">
                <a:latin typeface="Helvetica"/>
                <a:cs typeface="Helvetica"/>
              </a:rPr>
              <a:t>pricediff</a:t>
            </a:r>
            <a:r>
              <a:rPr lang="en-US" sz="2000" dirty="0" smtClean="0">
                <a:latin typeface="Helvetica"/>
                <a:cs typeface="Helvetica"/>
              </a:rPr>
              <a:t>]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Transition probabilities: T(</a:t>
            </a:r>
            <a:r>
              <a:rPr lang="en-US" sz="2000" dirty="0" err="1">
                <a:latin typeface="Helvetica"/>
                <a:cs typeface="Helvetica"/>
              </a:rPr>
              <a:t>s,a,s</a:t>
            </a:r>
            <a:r>
              <a:rPr lang="en-US" sz="2000" dirty="0">
                <a:latin typeface="Helvetica"/>
                <a:cs typeface="Helvetica"/>
              </a:rPr>
              <a:t>) ~ N(s[</a:t>
            </a:r>
            <a:r>
              <a:rPr lang="en-US" sz="2000" dirty="0" err="1" smtClean="0">
                <a:latin typeface="Helvetica"/>
                <a:cs typeface="Helvetica"/>
              </a:rPr>
              <a:t>pricediff</a:t>
            </a:r>
            <a:r>
              <a:rPr lang="en-US" sz="2000" dirty="0">
                <a:latin typeface="Helvetica"/>
                <a:cs typeface="Helvetica"/>
              </a:rPr>
              <a:t>],s[</a:t>
            </a:r>
            <a:r>
              <a:rPr lang="en-US" sz="2000" dirty="0" err="1" smtClean="0">
                <a:latin typeface="Helvetica"/>
                <a:cs typeface="Helvetica"/>
              </a:rPr>
              <a:t>stdev</a:t>
            </a:r>
            <a:r>
              <a:rPr lang="en-US" sz="2000" dirty="0" smtClean="0">
                <a:latin typeface="Helvetica"/>
                <a:cs typeface="Helvetica"/>
              </a:rPr>
              <a:t>]</a:t>
            </a:r>
            <a:r>
              <a:rPr lang="en-US" sz="2000" baseline="30000" dirty="0">
                <a:latin typeface="Helvetica"/>
                <a:cs typeface="Helvetica"/>
              </a:rPr>
              <a:t>2</a:t>
            </a:r>
            <a:r>
              <a:rPr lang="en-US" sz="2000" dirty="0" smtClean="0">
                <a:latin typeface="Helvetica"/>
                <a:cs typeface="Helvetica"/>
              </a:rPr>
              <a:t>)</a:t>
            </a:r>
            <a:endParaRPr lang="en-US" sz="2000" dirty="0">
              <a:latin typeface="Helvetica"/>
              <a:cs typeface="Helvetica"/>
            </a:endParaRPr>
          </a:p>
          <a:p>
            <a:pPr marL="342900" lvl="0" indent="-342900">
              <a:buFont typeface="Arial"/>
              <a:buChar char="•"/>
            </a:pPr>
            <a:r>
              <a:rPr lang="en-US" sz="2000" dirty="0" err="1">
                <a:latin typeface="Helvetica"/>
                <a:cs typeface="Helvetica"/>
              </a:rPr>
              <a:t>IsEnd</a:t>
            </a:r>
            <a:r>
              <a:rPr lang="en-US" sz="2000" dirty="0">
                <a:latin typeface="Helvetica"/>
                <a:cs typeface="Helvetica"/>
              </a:rPr>
              <a:t>(s): s[time remaining] = </a:t>
            </a:r>
            <a:r>
              <a:rPr lang="en-US" sz="2000" dirty="0" smtClean="0">
                <a:latin typeface="Helvetica"/>
                <a:cs typeface="Helvetica"/>
              </a:rPr>
              <a:t>0</a:t>
            </a:r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pPr lvl="1"/>
            <a:endParaRPr lang="en-US" sz="2000" b="1" dirty="0">
              <a:latin typeface="Helvetica"/>
              <a:cs typeface="Helvetica"/>
            </a:endParaRPr>
          </a:p>
          <a:p>
            <a:endParaRPr lang="en-US" sz="2000" i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endParaRPr lang="en-US" sz="2000" b="1" dirty="0" smtClean="0">
              <a:latin typeface="Helvetica"/>
              <a:cs typeface="Helvetica"/>
            </a:endParaRPr>
          </a:p>
          <a:p>
            <a:r>
              <a:rPr lang="en-US" sz="2000" b="1" dirty="0" smtClean="0">
                <a:latin typeface="Helvetica"/>
                <a:cs typeface="Helvetica"/>
              </a:rPr>
              <a:t>Constraint </a:t>
            </a:r>
            <a:r>
              <a:rPr lang="en-US" sz="2000" b="1" dirty="0" smtClean="0">
                <a:latin typeface="Helvetica"/>
                <a:cs typeface="Helvetica"/>
              </a:rPr>
              <a:t>Satisfaction </a:t>
            </a:r>
            <a:r>
              <a:rPr lang="en-US" sz="2000" b="1" dirty="0" smtClean="0">
                <a:latin typeface="Helvetica"/>
                <a:cs typeface="Helvetica"/>
              </a:rPr>
              <a:t>Problem</a:t>
            </a:r>
            <a:endParaRPr lang="en-US" sz="2000" b="1" dirty="0" smtClean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Variables: number of </a:t>
            </a:r>
            <a:r>
              <a:rPr lang="en-US" sz="2000" dirty="0" err="1" smtClean="0">
                <a:latin typeface="Helvetica"/>
                <a:cs typeface="Helvetica"/>
              </a:rPr>
              <a:t>bitcoins</a:t>
            </a:r>
            <a:r>
              <a:rPr lang="en-US" sz="2000" dirty="0" smtClean="0">
                <a:latin typeface="Helvetica"/>
                <a:cs typeface="Helvetica"/>
              </a:rPr>
              <a:t> to sell at each timestamp.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Potential: Do not sell more </a:t>
            </a:r>
            <a:r>
              <a:rPr lang="en-US" sz="2000" dirty="0" err="1">
                <a:latin typeface="Helvetica"/>
                <a:cs typeface="Helvetica"/>
              </a:rPr>
              <a:t>Bitcoins</a:t>
            </a:r>
            <a:r>
              <a:rPr lang="en-US" sz="2000" dirty="0">
                <a:latin typeface="Helvetica"/>
                <a:cs typeface="Helvetica"/>
              </a:rPr>
              <a:t> than you own</a:t>
            </a:r>
            <a:r>
              <a:rPr lang="en-US" sz="2000" dirty="0" smtClean="0">
                <a:latin typeface="Helvetica"/>
                <a:cs typeface="Helvetica"/>
              </a:rPr>
              <a:t>.</a:t>
            </a:r>
            <a:endParaRPr lang="en-US" sz="2000" dirty="0" smtClean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</a:t>
            </a:r>
            <a:r>
              <a:rPr lang="en-US" sz="2000" dirty="0" smtClean="0">
                <a:latin typeface="Helvetica"/>
                <a:cs typeface="Helvetica"/>
              </a:rPr>
              <a:t>: </a:t>
            </a:r>
            <a:r>
              <a:rPr lang="en-US" sz="2000" dirty="0" smtClean="0">
                <a:latin typeface="Helvetica"/>
                <a:cs typeface="Helvetica"/>
              </a:rPr>
              <a:t>timestamps with more certain (earlier) predictions are weighted higher: 1/log(timestamp+2)</a:t>
            </a:r>
            <a:endParaRPr lang="en-US" sz="2000" dirty="0" smtClean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Potential</a:t>
            </a:r>
            <a:r>
              <a:rPr lang="en-US" sz="2000" dirty="0" smtClean="0">
                <a:latin typeface="Helvetica"/>
                <a:cs typeface="Helvetica"/>
              </a:rPr>
              <a:t>: </a:t>
            </a:r>
            <a:r>
              <a:rPr lang="en-US" sz="2000" dirty="0" smtClean="0">
                <a:latin typeface="Helvetica"/>
                <a:cs typeface="Helvetica"/>
              </a:rPr>
              <a:t>timestamps with higher predicted prices have higher weight=max(predicted profit,1)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Re-calculate CSP when new data received.</a:t>
            </a:r>
            <a:endParaRPr lang="en-US" sz="2000" dirty="0" smtClean="0">
              <a:latin typeface="Helvetica"/>
              <a:cs typeface="Helvetic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065484" y="4917120"/>
            <a:ext cx="1789841" cy="1336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Price + other features for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…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14594296" y="5401736"/>
            <a:ext cx="1654316" cy="130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Ridge/Bayesian/Linear/Logistic regression, neural network, SVM</a:t>
            </a:r>
            <a:endParaRPr lang="en-US" sz="1600" dirty="0"/>
          </a:p>
        </p:txBody>
      </p:sp>
      <p:sp>
        <p:nvSpPr>
          <p:cNvPr id="194" name="Rectangle 193"/>
          <p:cNvSpPr/>
          <p:nvPr/>
        </p:nvSpPr>
        <p:spPr>
          <a:xfrm>
            <a:off x="14880377" y="4401083"/>
            <a:ext cx="1084158" cy="766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Gaussian regression</a:t>
            </a:r>
            <a:endParaRPr lang="en-US" sz="1600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13970453" y="5568848"/>
            <a:ext cx="540784" cy="486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16976571" y="5453871"/>
            <a:ext cx="1886255" cy="933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Predicted price for 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i+dt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98" name="Oval 197"/>
          <p:cNvSpPr/>
          <p:nvPr/>
        </p:nvSpPr>
        <p:spPr>
          <a:xfrm>
            <a:off x="16908019" y="4336243"/>
            <a:ext cx="1886255" cy="933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St.dev</a:t>
            </a:r>
            <a:r>
              <a:rPr lang="en-US" sz="1800" dirty="0" smtClean="0"/>
              <a:t>. </a:t>
            </a:r>
            <a:r>
              <a:rPr lang="en-US" sz="1800" dirty="0" smtClean="0"/>
              <a:t>for price for 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i+dt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16275776" y="5919775"/>
            <a:ext cx="548640" cy="829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16244361" y="4802146"/>
            <a:ext cx="548640" cy="829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16263081" y="4962840"/>
            <a:ext cx="548640" cy="73969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21650308" y="13196157"/>
            <a:ext cx="1285423" cy="652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Sell at t=1?</a:t>
            </a:r>
            <a:endParaRPr lang="en-US" sz="1800" dirty="0"/>
          </a:p>
        </p:txBody>
      </p:sp>
      <p:cxnSp>
        <p:nvCxnSpPr>
          <p:cNvPr id="210" name="Straight Arrow Connector 209"/>
          <p:cNvCxnSpPr/>
          <p:nvPr/>
        </p:nvCxnSpPr>
        <p:spPr>
          <a:xfrm flipV="1">
            <a:off x="22954960" y="13529487"/>
            <a:ext cx="73525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220119" y="13425475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/>
          <p:nvPr/>
        </p:nvCxnSpPr>
        <p:spPr>
          <a:xfrm flipV="1">
            <a:off x="24977022" y="13354916"/>
            <a:ext cx="465526" cy="1858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5383288" y="1320744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689484" y="12684605"/>
            <a:ext cx="146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 &lt;= </a:t>
            </a:r>
            <a:r>
              <a:rPr lang="en-US" sz="1800" dirty="0" err="1" smtClean="0"/>
              <a:t>bitcoins</a:t>
            </a:r>
            <a:r>
              <a:rPr lang="en-US" sz="1800" dirty="0" smtClean="0"/>
              <a:t> in wallet</a:t>
            </a:r>
            <a:endParaRPr lang="en-US" sz="1800" dirty="0"/>
          </a:p>
        </p:txBody>
      </p:sp>
      <p:sp>
        <p:nvSpPr>
          <p:cNvPr id="213" name="Rectangle 212"/>
          <p:cNvSpPr/>
          <p:nvPr/>
        </p:nvSpPr>
        <p:spPr>
          <a:xfrm>
            <a:off x="22237323" y="1272481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4265728" y="12689531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/>
          <p:cNvCxnSpPr/>
          <p:nvPr/>
        </p:nvCxnSpPr>
        <p:spPr>
          <a:xfrm flipV="1">
            <a:off x="22338203" y="12931562"/>
            <a:ext cx="0" cy="2469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24360265" y="12889925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 flipV="1">
            <a:off x="24353920" y="13871392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4259383" y="14164912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22319167" y="13865034"/>
            <a:ext cx="4365" cy="26769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2224632" y="14158554"/>
            <a:ext cx="194021" cy="19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0973706" y="12238851"/>
            <a:ext cx="261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Max(predicted profit,1)</a:t>
            </a:r>
            <a:endParaRPr lang="en-US" sz="18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3383812" y="12254944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Max(profit,1)</a:t>
            </a:r>
            <a:endParaRPr lang="en-US" sz="1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1313783" y="14288387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1/log</a:t>
            </a:r>
            <a:r>
              <a:rPr lang="en-US" sz="1800" dirty="0" smtClean="0"/>
              <a:t>(1+</a:t>
            </a:r>
            <a:r>
              <a:rPr lang="en-US" sz="1800" dirty="0"/>
              <a:t>2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224" name="Oval 223"/>
          <p:cNvSpPr/>
          <p:nvPr/>
        </p:nvSpPr>
        <p:spPr>
          <a:xfrm>
            <a:off x="23707647" y="13207439"/>
            <a:ext cx="1285423" cy="6526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Sell at t=2?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3247652" y="14264388"/>
            <a:ext cx="14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1/log</a:t>
            </a:r>
            <a:r>
              <a:rPr lang="en-US" sz="1800" dirty="0" smtClean="0"/>
              <a:t>(2+</a:t>
            </a:r>
            <a:r>
              <a:rPr lang="en-US" sz="1800" dirty="0"/>
              <a:t>2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231" name="Picture 230" descr="go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40" y="3712596"/>
            <a:ext cx="4020671" cy="3567146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939" y="4247989"/>
            <a:ext cx="2005707" cy="479626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20539393" y="14640948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Future work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503371" y="15258907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pic>
        <p:nvPicPr>
          <p:cNvPr id="238" name="Picture 237" descr="accuracy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b="10014"/>
          <a:stretch/>
        </p:blipFill>
        <p:spPr>
          <a:xfrm>
            <a:off x="8151732" y="11314421"/>
            <a:ext cx="5453648" cy="2480236"/>
          </a:xfrm>
          <a:prstGeom prst="rect">
            <a:avLst/>
          </a:prstGeom>
        </p:spPr>
      </p:pic>
      <p:pic>
        <p:nvPicPr>
          <p:cNvPr id="250" name="Picture 249" descr="svm_actualvpredprice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/>
          <a:stretch/>
        </p:blipFill>
        <p:spPr>
          <a:xfrm>
            <a:off x="13898383" y="11323594"/>
            <a:ext cx="5885395" cy="3030630"/>
          </a:xfrm>
          <a:prstGeom prst="rect">
            <a:avLst/>
          </a:prstGeom>
        </p:spPr>
      </p:pic>
      <p:pic>
        <p:nvPicPr>
          <p:cNvPr id="252" name="Picture 251" descr="nn_percentchange_erro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3" b="44060"/>
          <a:stretch/>
        </p:blipFill>
        <p:spPr>
          <a:xfrm>
            <a:off x="13946583" y="14601738"/>
            <a:ext cx="5837195" cy="1907419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20356687" y="15425678"/>
            <a:ext cx="678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The main objective of future work will be to improve price prediction.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Take </a:t>
            </a:r>
            <a:r>
              <a:rPr lang="en-US" sz="2000" dirty="0" smtClean="0">
                <a:latin typeface="Helvetica"/>
                <a:cs typeface="Helvetica"/>
              </a:rPr>
              <a:t>the second derivative of price in order to predict its first derivative.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Use a </a:t>
            </a:r>
            <a:r>
              <a:rPr lang="en-US" sz="2000" dirty="0" smtClean="0">
                <a:latin typeface="Helvetica"/>
                <a:cs typeface="Helvetica"/>
              </a:rPr>
              <a:t>binary classifier to predict </a:t>
            </a:r>
            <a:r>
              <a:rPr lang="en-US" sz="2000" dirty="0" smtClean="0">
                <a:latin typeface="Helvetica"/>
                <a:cs typeface="Helvetica"/>
              </a:rPr>
              <a:t>negative or positive </a:t>
            </a:r>
            <a:r>
              <a:rPr lang="en-US" sz="2000" dirty="0" smtClean="0">
                <a:latin typeface="Helvetica"/>
                <a:cs typeface="Helvetica"/>
              </a:rPr>
              <a:t>changes.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Include more non-price data; continue searching for granular data.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Integrate with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trading APIs to create bot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08250" y="14763714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Analysis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244006" y="15381673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51173" y="15494752"/>
            <a:ext cx="67733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latin typeface="Helvetica"/>
                <a:cs typeface="Helvetica"/>
              </a:rPr>
              <a:t>CSP chooses the optimal action given perfect price predictions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Neural network is the best price prediction method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Price prediction is poor overall, achieving maximum 56% accuracy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Price prediction continues to be the most difficult and most important aspect of </a:t>
            </a:r>
            <a:r>
              <a:rPr lang="en-US" sz="2000" dirty="0" err="1" smtClean="0">
                <a:latin typeface="Helvetica"/>
                <a:cs typeface="Helvetica"/>
              </a:rPr>
              <a:t>bitcoin</a:t>
            </a:r>
            <a:r>
              <a:rPr lang="en-US" sz="2000" dirty="0" smtClean="0">
                <a:latin typeface="Helvetica"/>
                <a:cs typeface="Helvetica"/>
              </a:rPr>
              <a:t> bot creation</a:t>
            </a:r>
          </a:p>
        </p:txBody>
      </p:sp>
      <p:pic>
        <p:nvPicPr>
          <p:cNvPr id="77" name="Content Placeholder 3"/>
          <p:cNvPicPr>
            <a:picLocks noChangeAspect="1"/>
          </p:cNvPicPr>
          <p:nvPr/>
        </p:nvPicPr>
        <p:blipFill>
          <a:blip r:embed="rId11"/>
          <a:srcRect t="-30176" b="-30176"/>
          <a:stretch>
            <a:fillRect/>
          </a:stretch>
        </p:blipFill>
        <p:spPr>
          <a:xfrm>
            <a:off x="10431049" y="16204563"/>
            <a:ext cx="837756" cy="4095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6284" y="16656784"/>
            <a:ext cx="11326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Bitcoin</a:t>
            </a:r>
            <a:r>
              <a:rPr lang="en-US" sz="2000" b="1" dirty="0" smtClean="0"/>
              <a:t> price prediction errors. </a:t>
            </a:r>
            <a:r>
              <a:rPr lang="en-US" sz="2000" dirty="0" smtClean="0"/>
              <a:t>(A) Different methods of price prediction achieve 50-56% accuracy, where an “accurate” prediction has the same sign as the actual price change. (B) Price predictions (derived from price change predictions) vs. Actual </a:t>
            </a:r>
            <a:r>
              <a:rPr lang="en-US" sz="2000" dirty="0" err="1" smtClean="0"/>
              <a:t>bitcoin</a:t>
            </a:r>
            <a:r>
              <a:rPr lang="en-US" sz="2000" dirty="0" smtClean="0"/>
              <a:t> price. They follow the same trend due to the small change at each time step. (C) Predicted vs. actual price changes for SVM; other algorithms are similar. </a:t>
            </a:r>
          </a:p>
          <a:p>
            <a:r>
              <a:rPr lang="en-US" sz="2000" dirty="0" smtClean="0"/>
              <a:t>(D) Price change prediction errors; other algorithms are similar. Errors are roughly uniform across examples. 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rot="19541020">
            <a:off x="8520384" y="13829196"/>
            <a:ext cx="78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Linear Reg.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 rot="19541020">
            <a:off x="8949651" y="13862067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Bayesian Reg.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 rot="19541020">
            <a:off x="9596663" y="1380529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Ridge Reg.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 rot="19541020">
            <a:off x="10053495" y="13838164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Logistic Reg.</a:t>
            </a:r>
            <a:endParaRPr lang="en-US" sz="1050" dirty="0"/>
          </a:p>
        </p:txBody>
      </p:sp>
      <p:sp>
        <p:nvSpPr>
          <p:cNvPr id="86" name="TextBox 85"/>
          <p:cNvSpPr txBox="1"/>
          <p:nvPr/>
        </p:nvSpPr>
        <p:spPr>
          <a:xfrm rot="19541020">
            <a:off x="10540900" y="13869604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Gaussian Reg.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 rot="19541020">
            <a:off x="11679115" y="13844142"/>
            <a:ext cx="78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Neural Net</a:t>
            </a:r>
            <a:endParaRPr lang="en-US" sz="1050" dirty="0"/>
          </a:p>
        </p:txBody>
      </p:sp>
      <p:sp>
        <p:nvSpPr>
          <p:cNvPr id="88" name="TextBox 87"/>
          <p:cNvSpPr txBox="1"/>
          <p:nvPr/>
        </p:nvSpPr>
        <p:spPr>
          <a:xfrm rot="19541020">
            <a:off x="11986389" y="13877013"/>
            <a:ext cx="9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Bayes+Cluster</a:t>
            </a:r>
            <a:endParaRPr lang="en-US" sz="1050" dirty="0"/>
          </a:p>
        </p:txBody>
      </p:sp>
      <p:sp>
        <p:nvSpPr>
          <p:cNvPr id="89" name="TextBox 88"/>
          <p:cNvSpPr txBox="1"/>
          <p:nvPr/>
        </p:nvSpPr>
        <p:spPr>
          <a:xfrm rot="19541020">
            <a:off x="11438673" y="13773856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SVM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8688229" y="14450973"/>
            <a:ext cx="4605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Predicted vs. Actual </a:t>
            </a:r>
            <a:r>
              <a:rPr lang="en-US" sz="1400" dirty="0" err="1">
                <a:latin typeface="Helvetica"/>
                <a:cs typeface="Helvetica"/>
              </a:rPr>
              <a:t>Bitcoin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Price Changes </a:t>
            </a:r>
            <a:r>
              <a:rPr lang="en-US" sz="1400" dirty="0">
                <a:latin typeface="Helvetica"/>
                <a:cs typeface="Helvetica"/>
              </a:rPr>
              <a:t>(Neural Net)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4592982" y="11040529"/>
            <a:ext cx="4605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Predicted vs. Actual </a:t>
            </a:r>
            <a:r>
              <a:rPr lang="en-US" sz="1400" dirty="0" err="1">
                <a:latin typeface="Helvetica"/>
                <a:cs typeface="Helvetica"/>
              </a:rPr>
              <a:t>Bitcoin</a:t>
            </a:r>
            <a:r>
              <a:rPr lang="en-US" sz="1400" dirty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Price Changes </a:t>
            </a:r>
            <a:r>
              <a:rPr lang="en-US" sz="1400" dirty="0">
                <a:latin typeface="Helvetica"/>
                <a:cs typeface="Helvetica"/>
              </a:rPr>
              <a:t>(Neural Net)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574682" y="11024430"/>
            <a:ext cx="459540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Accuracy of 8 </a:t>
            </a:r>
            <a:r>
              <a:rPr lang="en-US" sz="1400" dirty="0" err="1" smtClean="0">
                <a:latin typeface="Helvetica"/>
                <a:cs typeface="Helvetica"/>
              </a:rPr>
              <a:t>Bitcoin</a:t>
            </a:r>
            <a:r>
              <a:rPr lang="en-US" sz="1400" dirty="0" smtClean="0">
                <a:latin typeface="Helvetica"/>
                <a:cs typeface="Helvetica"/>
              </a:rPr>
              <a:t> Price Change-Prediction methods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390846" y="14444996"/>
            <a:ext cx="324809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Helvetica"/>
                <a:cs typeface="Helvetica"/>
              </a:rPr>
              <a:t>Bitcoin</a:t>
            </a:r>
            <a:r>
              <a:rPr lang="en-US" sz="1400" dirty="0" smtClean="0">
                <a:latin typeface="Helvetica"/>
                <a:cs typeface="Helvetica"/>
              </a:rPr>
              <a:t> Price Change Prediction Errors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9176" y="1113117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13402236" y="11212819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B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7626308" y="14578604"/>
            <a:ext cx="932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800" dirty="0" smtClean="0"/>
              <a:t>C 		                 D</a:t>
            </a:r>
            <a:endParaRPr lang="en-US" sz="2800" dirty="0"/>
          </a:p>
        </p:txBody>
      </p:sp>
      <p:sp>
        <p:nvSpPr>
          <p:cNvPr id="95" name="Rectangle 94"/>
          <p:cNvSpPr/>
          <p:nvPr/>
        </p:nvSpPr>
        <p:spPr>
          <a:xfrm>
            <a:off x="23447829" y="7165662"/>
            <a:ext cx="965479" cy="405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MDP</a:t>
            </a:r>
            <a:endParaRPr lang="en-US" sz="1600" dirty="0"/>
          </a:p>
        </p:txBody>
      </p:sp>
      <p:sp>
        <p:nvSpPr>
          <p:cNvPr id="96" name="Oval 95"/>
          <p:cNvSpPr/>
          <p:nvPr/>
        </p:nvSpPr>
        <p:spPr>
          <a:xfrm>
            <a:off x="23250769" y="7833258"/>
            <a:ext cx="1393720" cy="933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Optimal policy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26028136" y="8092890"/>
            <a:ext cx="965479" cy="405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0595010" y="8037958"/>
            <a:ext cx="1096108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Gaussian process</a:t>
            </a:r>
            <a:endParaRPr lang="en-US" sz="16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1692880" y="8294519"/>
            <a:ext cx="1526583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4630554" y="8289827"/>
            <a:ext cx="1409624" cy="15983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21344971" y="8523888"/>
            <a:ext cx="1541" cy="50183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1344972" y="9024181"/>
            <a:ext cx="5222712" cy="1537"/>
          </a:xfrm>
          <a:prstGeom prst="straightConnector1">
            <a:avLst/>
          </a:prstGeom>
          <a:ln w="28575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6538945" y="8509524"/>
            <a:ext cx="1541" cy="501830"/>
          </a:xfrm>
          <a:prstGeom prst="straightConnector1">
            <a:avLst/>
          </a:prstGeom>
          <a:ln w="28575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1564595" y="7844012"/>
            <a:ext cx="1667695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state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23128120" y="8920031"/>
            <a:ext cx="1667695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Next time step</a:t>
            </a:r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8821" y="15656048"/>
            <a:ext cx="2346807" cy="451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125341" y="8004707"/>
            <a:ext cx="236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Feature examples used </a:t>
            </a:r>
          </a:p>
          <a:p>
            <a:r>
              <a:rPr lang="en-US" sz="1800" dirty="0" smtClean="0"/>
              <a:t>to train neural network </a:t>
            </a:r>
            <a:endParaRPr lang="en-US" sz="1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200769" y="8952448"/>
            <a:ext cx="253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Feature examples used </a:t>
            </a:r>
          </a:p>
          <a:p>
            <a:r>
              <a:rPr lang="en-US" sz="1800" dirty="0" smtClean="0"/>
              <a:t>To predict next time step</a:t>
            </a:r>
            <a:endParaRPr lang="en-US" sz="1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18667" y="7893382"/>
            <a:ext cx="2654300" cy="1282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28610" y="9285749"/>
            <a:ext cx="800100" cy="127000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>
            <a:off x="13432740" y="7735288"/>
            <a:ext cx="2230776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5625032" y="9120750"/>
            <a:ext cx="577279" cy="10262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15674804" y="8554778"/>
            <a:ext cx="577279" cy="102624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8242" y="12037470"/>
            <a:ext cx="666731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Data Acquisition &amp; Processing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3998" y="12655429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29532" y="2283948"/>
            <a:ext cx="3170023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Introduction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5288" y="2901907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547867" y="2286936"/>
            <a:ext cx="6406015" cy="543733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lIns="50795" tIns="25397" rIns="50795" bIns="25397" rtlCol="0">
            <a:sp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Trading Decision Algorithms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0483623" y="2904895"/>
            <a:ext cx="6858000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795" tIns="25397" rIns="50795" bIns="25397" rtlCol="0" anchor="ctr"/>
          <a:lstStyle/>
          <a:p>
            <a:pPr algn="ctr"/>
            <a:endParaRPr lang="en-US" sz="53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5091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919</Words>
  <Application>Microsoft Macintosh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Ellen Sebastian</cp:lastModifiedBy>
  <cp:revision>85</cp:revision>
  <cp:lastPrinted>2014-12-03T10:38:43Z</cp:lastPrinted>
  <dcterms:created xsi:type="dcterms:W3CDTF">2013-02-18T18:40:33Z</dcterms:created>
  <dcterms:modified xsi:type="dcterms:W3CDTF">2014-12-03T13:48:21Z</dcterms:modified>
  <cp:category>research posters template</cp:category>
</cp:coreProperties>
</file>