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9" r:id="rId2"/>
  </p:sldIdLst>
  <p:sldSz cx="27432000" cy="18288000"/>
  <p:notesSz cx="6858000" cy="9144000"/>
  <p:defaultTextStyle>
    <a:defPPr>
      <a:defRPr lang="en-US"/>
    </a:defPPr>
    <a:lvl1pPr marL="0" algn="l" defTabSz="2438105" rtl="0" eaLnBrk="1" latinLnBrk="0" hangingPunct="1">
      <a:defRPr sz="4800" kern="1200">
        <a:solidFill>
          <a:schemeClr val="tx1"/>
        </a:solidFill>
        <a:latin typeface="+mn-lt"/>
        <a:ea typeface="+mn-ea"/>
        <a:cs typeface="+mn-cs"/>
      </a:defRPr>
    </a:lvl1pPr>
    <a:lvl2pPr marL="1219053" algn="l" defTabSz="2438105" rtl="0" eaLnBrk="1" latinLnBrk="0" hangingPunct="1">
      <a:defRPr sz="4800" kern="1200">
        <a:solidFill>
          <a:schemeClr val="tx1"/>
        </a:solidFill>
        <a:latin typeface="+mn-lt"/>
        <a:ea typeface="+mn-ea"/>
        <a:cs typeface="+mn-cs"/>
      </a:defRPr>
    </a:lvl2pPr>
    <a:lvl3pPr marL="2438105" algn="l" defTabSz="2438105" rtl="0" eaLnBrk="1" latinLnBrk="0" hangingPunct="1">
      <a:defRPr sz="4800" kern="1200">
        <a:solidFill>
          <a:schemeClr val="tx1"/>
        </a:solidFill>
        <a:latin typeface="+mn-lt"/>
        <a:ea typeface="+mn-ea"/>
        <a:cs typeface="+mn-cs"/>
      </a:defRPr>
    </a:lvl3pPr>
    <a:lvl4pPr marL="3657158" algn="l" defTabSz="2438105" rtl="0" eaLnBrk="1" latinLnBrk="0" hangingPunct="1">
      <a:defRPr sz="4800" kern="1200">
        <a:solidFill>
          <a:schemeClr val="tx1"/>
        </a:solidFill>
        <a:latin typeface="+mn-lt"/>
        <a:ea typeface="+mn-ea"/>
        <a:cs typeface="+mn-cs"/>
      </a:defRPr>
    </a:lvl4pPr>
    <a:lvl5pPr marL="4876211" algn="l" defTabSz="2438105" rtl="0" eaLnBrk="1" latinLnBrk="0" hangingPunct="1">
      <a:defRPr sz="4800" kern="1200">
        <a:solidFill>
          <a:schemeClr val="tx1"/>
        </a:solidFill>
        <a:latin typeface="+mn-lt"/>
        <a:ea typeface="+mn-ea"/>
        <a:cs typeface="+mn-cs"/>
      </a:defRPr>
    </a:lvl5pPr>
    <a:lvl6pPr marL="6095263" algn="l" defTabSz="2438105" rtl="0" eaLnBrk="1" latinLnBrk="0" hangingPunct="1">
      <a:defRPr sz="4800" kern="1200">
        <a:solidFill>
          <a:schemeClr val="tx1"/>
        </a:solidFill>
        <a:latin typeface="+mn-lt"/>
        <a:ea typeface="+mn-ea"/>
        <a:cs typeface="+mn-cs"/>
      </a:defRPr>
    </a:lvl6pPr>
    <a:lvl7pPr marL="7314316" algn="l" defTabSz="2438105" rtl="0" eaLnBrk="1" latinLnBrk="0" hangingPunct="1">
      <a:defRPr sz="4800" kern="1200">
        <a:solidFill>
          <a:schemeClr val="tx1"/>
        </a:solidFill>
        <a:latin typeface="+mn-lt"/>
        <a:ea typeface="+mn-ea"/>
        <a:cs typeface="+mn-cs"/>
      </a:defRPr>
    </a:lvl7pPr>
    <a:lvl8pPr marL="8533368" algn="l" defTabSz="2438105" rtl="0" eaLnBrk="1" latinLnBrk="0" hangingPunct="1">
      <a:defRPr sz="4800" kern="1200">
        <a:solidFill>
          <a:schemeClr val="tx1"/>
        </a:solidFill>
        <a:latin typeface="+mn-lt"/>
        <a:ea typeface="+mn-ea"/>
        <a:cs typeface="+mn-cs"/>
      </a:defRPr>
    </a:lvl8pPr>
    <a:lvl9pPr marL="9752422" algn="l" defTabSz="2438105" rtl="0" eaLnBrk="1" latinLnBrk="0" hangingPunct="1">
      <a:defRPr sz="4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178" autoAdjust="0"/>
    <p:restoredTop sz="99527" autoAdjust="0"/>
  </p:normalViewPr>
  <p:slideViewPr>
    <p:cSldViewPr snapToGrid="0">
      <p:cViewPr>
        <p:scale>
          <a:sx n="50" d="100"/>
          <a:sy n="50" d="100"/>
        </p:scale>
        <p:origin x="-136" y="1088"/>
      </p:cViewPr>
      <p:guideLst>
        <p:guide orient="horz" pos="5760"/>
        <p:guide pos="8640"/>
      </p:guideLst>
    </p:cSldViewPr>
  </p:slideViewPr>
  <p:notesTextViewPr>
    <p:cViewPr>
      <p:scale>
        <a:sx n="1" d="1"/>
        <a:sy n="1" d="1"/>
      </p:scale>
      <p:origin x="0" y="288"/>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0E8FA9-8B5F-4493-A208-FBBD06A1EBF4}" type="datetimeFigureOut">
              <a:rPr lang="en-US" smtClean="0"/>
              <a:t>12/2/14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2438105" rtl="0" eaLnBrk="1" latinLnBrk="0" hangingPunct="1">
      <a:defRPr sz="3200" kern="1200">
        <a:solidFill>
          <a:schemeClr val="tx1"/>
        </a:solidFill>
        <a:latin typeface="+mn-lt"/>
        <a:ea typeface="+mn-ea"/>
        <a:cs typeface="+mn-cs"/>
      </a:defRPr>
    </a:lvl1pPr>
    <a:lvl2pPr marL="1219053" algn="l" defTabSz="2438105" rtl="0" eaLnBrk="1" latinLnBrk="0" hangingPunct="1">
      <a:defRPr sz="3200" kern="1200">
        <a:solidFill>
          <a:schemeClr val="tx1"/>
        </a:solidFill>
        <a:latin typeface="+mn-lt"/>
        <a:ea typeface="+mn-ea"/>
        <a:cs typeface="+mn-cs"/>
      </a:defRPr>
    </a:lvl2pPr>
    <a:lvl3pPr marL="2438105" algn="l" defTabSz="2438105" rtl="0" eaLnBrk="1" latinLnBrk="0" hangingPunct="1">
      <a:defRPr sz="3200" kern="1200">
        <a:solidFill>
          <a:schemeClr val="tx1"/>
        </a:solidFill>
        <a:latin typeface="+mn-lt"/>
        <a:ea typeface="+mn-ea"/>
        <a:cs typeface="+mn-cs"/>
      </a:defRPr>
    </a:lvl3pPr>
    <a:lvl4pPr marL="3657158" algn="l" defTabSz="2438105" rtl="0" eaLnBrk="1" latinLnBrk="0" hangingPunct="1">
      <a:defRPr sz="3200" kern="1200">
        <a:solidFill>
          <a:schemeClr val="tx1"/>
        </a:solidFill>
        <a:latin typeface="+mn-lt"/>
        <a:ea typeface="+mn-ea"/>
        <a:cs typeface="+mn-cs"/>
      </a:defRPr>
    </a:lvl4pPr>
    <a:lvl5pPr marL="4876211" algn="l" defTabSz="2438105" rtl="0" eaLnBrk="1" latinLnBrk="0" hangingPunct="1">
      <a:defRPr sz="3200" kern="1200">
        <a:solidFill>
          <a:schemeClr val="tx1"/>
        </a:solidFill>
        <a:latin typeface="+mn-lt"/>
        <a:ea typeface="+mn-ea"/>
        <a:cs typeface="+mn-cs"/>
      </a:defRPr>
    </a:lvl5pPr>
    <a:lvl6pPr marL="6095263" algn="l" defTabSz="2438105" rtl="0" eaLnBrk="1" latinLnBrk="0" hangingPunct="1">
      <a:defRPr sz="3200" kern="1200">
        <a:solidFill>
          <a:schemeClr val="tx1"/>
        </a:solidFill>
        <a:latin typeface="+mn-lt"/>
        <a:ea typeface="+mn-ea"/>
        <a:cs typeface="+mn-cs"/>
      </a:defRPr>
    </a:lvl6pPr>
    <a:lvl7pPr marL="7314316" algn="l" defTabSz="2438105" rtl="0" eaLnBrk="1" latinLnBrk="0" hangingPunct="1">
      <a:defRPr sz="3200" kern="1200">
        <a:solidFill>
          <a:schemeClr val="tx1"/>
        </a:solidFill>
        <a:latin typeface="+mn-lt"/>
        <a:ea typeface="+mn-ea"/>
        <a:cs typeface="+mn-cs"/>
      </a:defRPr>
    </a:lvl7pPr>
    <a:lvl8pPr marL="8533368" algn="l" defTabSz="2438105" rtl="0" eaLnBrk="1" latinLnBrk="0" hangingPunct="1">
      <a:defRPr sz="3200" kern="1200">
        <a:solidFill>
          <a:schemeClr val="tx1"/>
        </a:solidFill>
        <a:latin typeface="+mn-lt"/>
        <a:ea typeface="+mn-ea"/>
        <a:cs typeface="+mn-cs"/>
      </a:defRPr>
    </a:lvl8pPr>
    <a:lvl9pPr marL="9752422" algn="l" defTabSz="2438105"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Ellen:</a:t>
            </a:r>
            <a:r>
              <a:rPr lang="en-US" baseline="0" dirty="0" smtClean="0"/>
              <a:t> Intro, CSP, Regression, data collection</a:t>
            </a:r>
          </a:p>
          <a:p>
            <a:r>
              <a:rPr lang="en-US" baseline="0" dirty="0" err="1" smtClean="0"/>
              <a:t>Guoxing</a:t>
            </a:r>
            <a:r>
              <a:rPr lang="en-US" baseline="0" dirty="0" smtClean="0"/>
              <a:t>: </a:t>
            </a:r>
            <a:r>
              <a:rPr lang="en-US" baseline="0" dirty="0" err="1" smtClean="0"/>
              <a:t>gaussian</a:t>
            </a:r>
            <a:r>
              <a:rPr lang="en-US" baseline="0" dirty="0" smtClean="0"/>
              <a:t> regression, </a:t>
            </a:r>
            <a:r>
              <a:rPr lang="en-US" baseline="0" dirty="0" err="1" smtClean="0"/>
              <a:t>bayesian</a:t>
            </a:r>
            <a:r>
              <a:rPr lang="en-US" baseline="0" dirty="0" smtClean="0"/>
              <a:t>, MDP</a:t>
            </a:r>
          </a:p>
          <a:p>
            <a:r>
              <a:rPr lang="en-US" baseline="0" dirty="0" err="1" smtClean="0"/>
              <a:t>Abaho</a:t>
            </a:r>
            <a:r>
              <a:rPr lang="en-US" baseline="0" dirty="0" smtClean="0"/>
              <a:t>: neural networks, SVM</a:t>
            </a:r>
          </a:p>
        </p:txBody>
      </p:sp>
      <p:sp>
        <p:nvSpPr>
          <p:cNvPr id="4" name="Slide Number Placeholder 3"/>
          <p:cNvSpPr>
            <a:spLocks noGrp="1"/>
          </p:cNvSpPr>
          <p:nvPr>
            <p:ph type="sldNum" sz="quarter" idx="10"/>
          </p:nvPr>
        </p:nvSpPr>
        <p:spPr/>
        <p:txBody>
          <a:bodyPr/>
          <a:lstStyle/>
          <a:p>
            <a:fld id="{CD15AFD9-35F1-4A8D-8AD3-EDB948176196}" type="slidenum">
              <a:rPr lang="en-US" smtClean="0"/>
              <a:t>1</a:t>
            </a:fld>
            <a:endParaRPr lang="en-US"/>
          </a:p>
        </p:txBody>
      </p:sp>
    </p:spTree>
    <p:extLst>
      <p:ext uri="{BB962C8B-B14F-4D97-AF65-F5344CB8AC3E}">
        <p14:creationId xmlns:p14="http://schemas.microsoft.com/office/powerpoint/2010/main" val="2161204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281371" y="131380"/>
            <a:ext cx="22869261" cy="1393032"/>
          </a:xfrm>
        </p:spPr>
        <p:txBody>
          <a:bodyPr/>
          <a:lstStyle>
            <a:lvl1pPr marL="0" indent="0">
              <a:buNone/>
              <a:defRPr sz="7400" baseline="0"/>
            </a:lvl1pPr>
          </a:lstStyle>
          <a:p>
            <a:pPr algn="ctr"/>
            <a:r>
              <a:rPr lang="en-US" sz="3400" dirty="0" smtClean="0">
                <a:solidFill>
                  <a:schemeClr val="accent2">
                    <a:lumMod val="75000"/>
                  </a:schemeClr>
                </a:solidFill>
                <a:effectLst>
                  <a:reflection blurRad="6350" stA="42000" endPos="58000" dir="5400000" sy="-100000" algn="bl" rotWithShape="0"/>
                </a:effectLst>
                <a:latin typeface="Arial Rounded MT Bold" pitchFamily="34" charset="0"/>
              </a:rPr>
              <a:t>This is a Scientific Poster Template created by </a:t>
            </a:r>
            <a:r>
              <a:rPr lang="en-US" sz="3400" dirty="0" err="1" smtClean="0">
                <a:solidFill>
                  <a:schemeClr val="accent2">
                    <a:lumMod val="75000"/>
                  </a:schemeClr>
                </a:solidFill>
                <a:effectLst>
                  <a:reflection blurRad="6350" stA="42000" endPos="58000" dir="5400000" sy="-100000" algn="bl" rotWithShape="0"/>
                </a:effectLst>
                <a:latin typeface="Arial Rounded MT Bold" pitchFamily="34" charset="0"/>
              </a:rPr>
              <a:t>Graphicsland</a:t>
            </a:r>
            <a:r>
              <a:rPr lang="en-US" sz="3400" dirty="0" smtClean="0">
                <a:solidFill>
                  <a:schemeClr val="accent2">
                    <a:lumMod val="75000"/>
                  </a:schemeClr>
                </a:solidFill>
                <a:effectLst>
                  <a:reflection blurRad="6350" stA="42000" endPos="58000" dir="5400000" sy="-100000" algn="bl" rotWithShape="0"/>
                </a:effectLst>
                <a:latin typeface="Arial Rounded MT Bold" pitchFamily="34" charset="0"/>
              </a:rPr>
              <a:t> &amp; MakeSigns.com</a:t>
            </a:r>
            <a:br>
              <a:rPr lang="en-US" sz="3400" dirty="0" smtClean="0">
                <a:solidFill>
                  <a:schemeClr val="accent2">
                    <a:lumMod val="75000"/>
                  </a:schemeClr>
                </a:solidFill>
                <a:effectLst>
                  <a:reflection blurRad="6350" stA="42000" endPos="58000" dir="5400000" sy="-100000" algn="bl" rotWithShape="0"/>
                </a:effectLst>
                <a:latin typeface="Arial Rounded MT Bold" pitchFamily="34" charset="0"/>
              </a:rPr>
            </a:br>
            <a:r>
              <a:rPr lang="en-US" sz="3400" dirty="0" smtClean="0">
                <a:solidFill>
                  <a:schemeClr val="accent2">
                    <a:lumMod val="75000"/>
                  </a:schemeClr>
                </a:solidFill>
                <a:effectLst>
                  <a:reflection blurRad="6350" stA="42000" endPos="58000" dir="5400000" sy="-100000" algn="bl" rotWithShape="0"/>
                </a:effectLst>
                <a:latin typeface="Arial Rounded MT Bold" pitchFamily="34" charset="0"/>
              </a:rPr>
              <a:t>Your poster title would go on these lines</a:t>
            </a:r>
            <a:endParaRPr lang="en-US" dirty="0"/>
          </a:p>
        </p:txBody>
      </p:sp>
      <p:sp>
        <p:nvSpPr>
          <p:cNvPr id="12" name="Text Placeholder 11"/>
          <p:cNvSpPr>
            <a:spLocks noGrp="1"/>
          </p:cNvSpPr>
          <p:nvPr>
            <p:ph type="body" sz="quarter" idx="11" hasCustomPrompt="1"/>
          </p:nvPr>
        </p:nvSpPr>
        <p:spPr>
          <a:xfrm>
            <a:off x="2281371" y="1418670"/>
            <a:ext cx="22869261" cy="1235604"/>
          </a:xfrm>
        </p:spPr>
        <p:txBody>
          <a:bodyPr/>
          <a:lstStyle>
            <a:lvl1pPr marL="0" indent="0">
              <a:buNone/>
              <a:defRPr sz="7400"/>
            </a:lvl1pPr>
          </a:lstStyle>
          <a:p>
            <a:pPr algn="ctr"/>
            <a:r>
              <a:rPr lang="en-US" sz="2800" dirty="0" smtClean="0"/>
              <a:t>Author names go here. You can add subscript numbers to assign a university. </a:t>
            </a:r>
            <a:br>
              <a:rPr lang="en-US" sz="2800" dirty="0" smtClean="0"/>
            </a:br>
            <a:r>
              <a:rPr lang="en-US" sz="2800" dirty="0" smtClean="0"/>
              <a:t>University names or departments go here. </a:t>
            </a:r>
            <a:endParaRPr lang="en-US" sz="2800" dirty="0"/>
          </a:p>
        </p:txBody>
      </p:sp>
    </p:spTree>
    <p:extLst>
      <p:ext uri="{BB962C8B-B14F-4D97-AF65-F5344CB8AC3E}">
        <p14:creationId xmlns:p14="http://schemas.microsoft.com/office/powerpoint/2010/main" val="4332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7F76D-A730-4432-85DE-CA47D32BB251}"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2124576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599426" y="2345269"/>
            <a:ext cx="22217064" cy="4993216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38717" y="2345269"/>
            <a:ext cx="66203511" cy="4993216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7F76D-A730-4432-85DE-CA47D32BB251}"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69728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7F76D-A730-4432-85DE-CA47D32BB251}"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1038981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5"/>
            <a:ext cx="23317200" cy="3632200"/>
          </a:xfrm>
        </p:spPr>
        <p:txBody>
          <a:bodyPr anchor="t"/>
          <a:lstStyle>
            <a:lvl1pPr algn="l">
              <a:defRPr sz="107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9" y="7751237"/>
            <a:ext cx="23317200" cy="4000498"/>
          </a:xfrm>
        </p:spPr>
        <p:txBody>
          <a:bodyPr anchor="b"/>
          <a:lstStyle>
            <a:lvl1pPr marL="0" indent="0">
              <a:buNone/>
              <a:defRPr sz="5400">
                <a:solidFill>
                  <a:schemeClr val="tx1">
                    <a:tint val="75000"/>
                  </a:schemeClr>
                </a:solidFill>
              </a:defRPr>
            </a:lvl1pPr>
            <a:lvl2pPr marL="1219053" indent="0">
              <a:buNone/>
              <a:defRPr sz="4800">
                <a:solidFill>
                  <a:schemeClr val="tx1">
                    <a:tint val="75000"/>
                  </a:schemeClr>
                </a:solidFill>
              </a:defRPr>
            </a:lvl2pPr>
            <a:lvl3pPr marL="2438105" indent="0">
              <a:buNone/>
              <a:defRPr sz="4300">
                <a:solidFill>
                  <a:schemeClr val="tx1">
                    <a:tint val="75000"/>
                  </a:schemeClr>
                </a:solidFill>
              </a:defRPr>
            </a:lvl3pPr>
            <a:lvl4pPr marL="3657158" indent="0">
              <a:buNone/>
              <a:defRPr sz="3700">
                <a:solidFill>
                  <a:schemeClr val="tx1">
                    <a:tint val="75000"/>
                  </a:schemeClr>
                </a:solidFill>
              </a:defRPr>
            </a:lvl4pPr>
            <a:lvl5pPr marL="4876211" indent="0">
              <a:buNone/>
              <a:defRPr sz="3700">
                <a:solidFill>
                  <a:schemeClr val="tx1">
                    <a:tint val="75000"/>
                  </a:schemeClr>
                </a:solidFill>
              </a:defRPr>
            </a:lvl5pPr>
            <a:lvl6pPr marL="6095263" indent="0">
              <a:buNone/>
              <a:defRPr sz="3700">
                <a:solidFill>
                  <a:schemeClr val="tx1">
                    <a:tint val="75000"/>
                  </a:schemeClr>
                </a:solidFill>
              </a:defRPr>
            </a:lvl6pPr>
            <a:lvl7pPr marL="7314316" indent="0">
              <a:buNone/>
              <a:defRPr sz="3700">
                <a:solidFill>
                  <a:schemeClr val="tx1">
                    <a:tint val="75000"/>
                  </a:schemeClr>
                </a:solidFill>
              </a:defRPr>
            </a:lvl7pPr>
            <a:lvl8pPr marL="8533368" indent="0">
              <a:buNone/>
              <a:defRPr sz="3700">
                <a:solidFill>
                  <a:schemeClr val="tx1">
                    <a:tint val="75000"/>
                  </a:schemeClr>
                </a:solidFill>
              </a:defRPr>
            </a:lvl8pPr>
            <a:lvl9pPr marL="9752422" indent="0">
              <a:buNone/>
              <a:defRPr sz="3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C7F76D-A730-4432-85DE-CA47D32BB251}"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227654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38715" y="13656735"/>
            <a:ext cx="44210286" cy="38620702"/>
          </a:xfrm>
        </p:spPr>
        <p:txBody>
          <a:bodyPr/>
          <a:lstStyle>
            <a:lvl1pPr>
              <a:defRPr sz="74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606203" y="13656735"/>
            <a:ext cx="44210289" cy="38620702"/>
          </a:xfrm>
        </p:spPr>
        <p:txBody>
          <a:bodyPr/>
          <a:lstStyle>
            <a:lvl1pPr>
              <a:defRPr sz="74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C7F76D-A730-4432-85DE-CA47D32BB251}"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87666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732368"/>
            <a:ext cx="24688800" cy="3048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1" y="4093636"/>
            <a:ext cx="12120564" cy="1706032"/>
          </a:xfrm>
        </p:spPr>
        <p:txBody>
          <a:bodyPr anchor="b"/>
          <a:lstStyle>
            <a:lvl1pPr marL="0" indent="0">
              <a:buNone/>
              <a:defRPr sz="6400" b="1"/>
            </a:lvl1pPr>
            <a:lvl2pPr marL="1219053" indent="0">
              <a:buNone/>
              <a:defRPr sz="5400" b="1"/>
            </a:lvl2pPr>
            <a:lvl3pPr marL="2438105" indent="0">
              <a:buNone/>
              <a:defRPr sz="4800" b="1"/>
            </a:lvl3pPr>
            <a:lvl4pPr marL="3657158" indent="0">
              <a:buNone/>
              <a:defRPr sz="4300" b="1"/>
            </a:lvl4pPr>
            <a:lvl5pPr marL="4876211" indent="0">
              <a:buNone/>
              <a:defRPr sz="4300" b="1"/>
            </a:lvl5pPr>
            <a:lvl6pPr marL="6095263" indent="0">
              <a:buNone/>
              <a:defRPr sz="4300" b="1"/>
            </a:lvl6pPr>
            <a:lvl7pPr marL="7314316" indent="0">
              <a:buNone/>
              <a:defRPr sz="4300" b="1"/>
            </a:lvl7pPr>
            <a:lvl8pPr marL="8533368" indent="0">
              <a:buNone/>
              <a:defRPr sz="4300" b="1"/>
            </a:lvl8pPr>
            <a:lvl9pPr marL="9752422" indent="0">
              <a:buNone/>
              <a:defRPr sz="4300" b="1"/>
            </a:lvl9pPr>
          </a:lstStyle>
          <a:p>
            <a:pPr lvl="0"/>
            <a:r>
              <a:rPr lang="en-US" smtClean="0"/>
              <a:t>Click to edit Master text styles</a:t>
            </a:r>
          </a:p>
        </p:txBody>
      </p:sp>
      <p:sp>
        <p:nvSpPr>
          <p:cNvPr id="4" name="Content Placeholder 3"/>
          <p:cNvSpPr>
            <a:spLocks noGrp="1"/>
          </p:cNvSpPr>
          <p:nvPr>
            <p:ph sz="half" idx="2"/>
          </p:nvPr>
        </p:nvSpPr>
        <p:spPr>
          <a:xfrm>
            <a:off x="1371601" y="5799668"/>
            <a:ext cx="12120564" cy="10536768"/>
          </a:xfrm>
        </p:spPr>
        <p:txBody>
          <a:bodyPr/>
          <a:lstStyle>
            <a:lvl1pPr>
              <a:defRPr sz="6400"/>
            </a:lvl1pPr>
            <a:lvl2pPr>
              <a:defRPr sz="5400"/>
            </a:lvl2pPr>
            <a:lvl3pPr>
              <a:defRPr sz="4800"/>
            </a:lvl3pPr>
            <a:lvl4pPr>
              <a:defRPr sz="4300"/>
            </a:lvl4pPr>
            <a:lvl5pPr>
              <a:defRPr sz="4300"/>
            </a:lvl5pPr>
            <a:lvl6pPr>
              <a:defRPr sz="4300"/>
            </a:lvl6pPr>
            <a:lvl7pPr>
              <a:defRPr sz="4300"/>
            </a:lvl7pPr>
            <a:lvl8pPr>
              <a:defRPr sz="4300"/>
            </a:lvl8pPr>
            <a:lvl9pPr>
              <a:defRPr sz="4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77" y="4093636"/>
            <a:ext cx="12125325" cy="1706032"/>
          </a:xfrm>
        </p:spPr>
        <p:txBody>
          <a:bodyPr anchor="b"/>
          <a:lstStyle>
            <a:lvl1pPr marL="0" indent="0">
              <a:buNone/>
              <a:defRPr sz="6400" b="1"/>
            </a:lvl1pPr>
            <a:lvl2pPr marL="1219053" indent="0">
              <a:buNone/>
              <a:defRPr sz="5400" b="1"/>
            </a:lvl2pPr>
            <a:lvl3pPr marL="2438105" indent="0">
              <a:buNone/>
              <a:defRPr sz="4800" b="1"/>
            </a:lvl3pPr>
            <a:lvl4pPr marL="3657158" indent="0">
              <a:buNone/>
              <a:defRPr sz="4300" b="1"/>
            </a:lvl4pPr>
            <a:lvl5pPr marL="4876211" indent="0">
              <a:buNone/>
              <a:defRPr sz="4300" b="1"/>
            </a:lvl5pPr>
            <a:lvl6pPr marL="6095263" indent="0">
              <a:buNone/>
              <a:defRPr sz="4300" b="1"/>
            </a:lvl6pPr>
            <a:lvl7pPr marL="7314316" indent="0">
              <a:buNone/>
              <a:defRPr sz="4300" b="1"/>
            </a:lvl7pPr>
            <a:lvl8pPr marL="8533368" indent="0">
              <a:buNone/>
              <a:defRPr sz="4300" b="1"/>
            </a:lvl8pPr>
            <a:lvl9pPr marL="9752422" indent="0">
              <a:buNone/>
              <a:defRPr sz="4300" b="1"/>
            </a:lvl9pPr>
          </a:lstStyle>
          <a:p>
            <a:pPr lvl="0"/>
            <a:r>
              <a:rPr lang="en-US" smtClean="0"/>
              <a:t>Click to edit Master text styles</a:t>
            </a:r>
          </a:p>
        </p:txBody>
      </p:sp>
      <p:sp>
        <p:nvSpPr>
          <p:cNvPr id="6" name="Content Placeholder 5"/>
          <p:cNvSpPr>
            <a:spLocks noGrp="1"/>
          </p:cNvSpPr>
          <p:nvPr>
            <p:ph sz="quarter" idx="4"/>
          </p:nvPr>
        </p:nvSpPr>
        <p:spPr>
          <a:xfrm>
            <a:off x="13935077" y="5799668"/>
            <a:ext cx="12125325" cy="10536768"/>
          </a:xfrm>
        </p:spPr>
        <p:txBody>
          <a:bodyPr/>
          <a:lstStyle>
            <a:lvl1pPr>
              <a:defRPr sz="6400"/>
            </a:lvl1pPr>
            <a:lvl2pPr>
              <a:defRPr sz="5400"/>
            </a:lvl2pPr>
            <a:lvl3pPr>
              <a:defRPr sz="4800"/>
            </a:lvl3pPr>
            <a:lvl4pPr>
              <a:defRPr sz="4300"/>
            </a:lvl4pPr>
            <a:lvl5pPr>
              <a:defRPr sz="4300"/>
            </a:lvl5pPr>
            <a:lvl6pPr>
              <a:defRPr sz="4300"/>
            </a:lvl6pPr>
            <a:lvl7pPr>
              <a:defRPr sz="4300"/>
            </a:lvl7pPr>
            <a:lvl8pPr>
              <a:defRPr sz="4300"/>
            </a:lvl8pPr>
            <a:lvl9pPr>
              <a:defRPr sz="4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C7F76D-A730-4432-85DE-CA47D32BB251}" type="datetimeFigureOut">
              <a:rPr lang="en-US" smtClean="0"/>
              <a:t>12/2/14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277414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C7F76D-A730-4432-85DE-CA47D32BB251}" type="datetimeFigureOut">
              <a:rPr lang="en-US" smtClean="0"/>
              <a:t>12/2/14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2688426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7F76D-A730-4432-85DE-CA47D32BB251}" type="datetimeFigureOut">
              <a:rPr lang="en-US" smtClean="0"/>
              <a:t>12/2/14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3046984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3" y="728133"/>
            <a:ext cx="9024939" cy="3098800"/>
          </a:xfrm>
        </p:spPr>
        <p:txBody>
          <a:bodyPr anchor="b"/>
          <a:lstStyle>
            <a:lvl1pPr algn="l">
              <a:defRPr sz="5400" b="1"/>
            </a:lvl1pPr>
          </a:lstStyle>
          <a:p>
            <a:r>
              <a:rPr lang="en-US" smtClean="0"/>
              <a:t>Click to edit Master title style</a:t>
            </a:r>
            <a:endParaRPr lang="en-US"/>
          </a:p>
        </p:txBody>
      </p:sp>
      <p:sp>
        <p:nvSpPr>
          <p:cNvPr id="3" name="Content Placeholder 2"/>
          <p:cNvSpPr>
            <a:spLocks noGrp="1"/>
          </p:cNvSpPr>
          <p:nvPr>
            <p:ph idx="1"/>
          </p:nvPr>
        </p:nvSpPr>
        <p:spPr>
          <a:xfrm>
            <a:off x="10725150" y="728135"/>
            <a:ext cx="15335250" cy="15608302"/>
          </a:xfrm>
        </p:spPr>
        <p:txBody>
          <a:bodyPr/>
          <a:lstStyle>
            <a:lvl1pPr>
              <a:defRPr sz="8600"/>
            </a:lvl1pPr>
            <a:lvl2pPr>
              <a:defRPr sz="7400"/>
            </a:lvl2pPr>
            <a:lvl3pPr>
              <a:defRPr sz="640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3" y="3826935"/>
            <a:ext cx="9024939" cy="12509502"/>
          </a:xfrm>
        </p:spPr>
        <p:txBody>
          <a:bodyPr/>
          <a:lstStyle>
            <a:lvl1pPr marL="0" indent="0">
              <a:buNone/>
              <a:defRPr sz="3700"/>
            </a:lvl1pPr>
            <a:lvl2pPr marL="1219053" indent="0">
              <a:buNone/>
              <a:defRPr sz="3200"/>
            </a:lvl2pPr>
            <a:lvl3pPr marL="2438105" indent="0">
              <a:buNone/>
              <a:defRPr sz="2700"/>
            </a:lvl3pPr>
            <a:lvl4pPr marL="3657158" indent="0">
              <a:buNone/>
              <a:defRPr sz="2400"/>
            </a:lvl4pPr>
            <a:lvl5pPr marL="4876211" indent="0">
              <a:buNone/>
              <a:defRPr sz="2400"/>
            </a:lvl5pPr>
            <a:lvl6pPr marL="6095263" indent="0">
              <a:buNone/>
              <a:defRPr sz="2400"/>
            </a:lvl6pPr>
            <a:lvl7pPr marL="7314316" indent="0">
              <a:buNone/>
              <a:defRPr sz="2400"/>
            </a:lvl7pPr>
            <a:lvl8pPr marL="8533368" indent="0">
              <a:buNone/>
              <a:defRPr sz="2400"/>
            </a:lvl8pPr>
            <a:lvl9pPr marL="9752422"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C7F76D-A730-4432-85DE-CA47D32BB251}"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158126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1"/>
            <a:ext cx="16459200" cy="1511302"/>
          </a:xfrm>
        </p:spPr>
        <p:txBody>
          <a:bodyPr anchor="b"/>
          <a:lstStyle>
            <a:lvl1pPr algn="l">
              <a:defRPr sz="5400" b="1"/>
            </a:lvl1pPr>
          </a:lstStyle>
          <a:p>
            <a:r>
              <a:rPr lang="en-US" smtClean="0"/>
              <a:t>Click to edit Master title style</a:t>
            </a:r>
            <a:endParaRPr lang="en-US"/>
          </a:p>
        </p:txBody>
      </p:sp>
      <p:sp>
        <p:nvSpPr>
          <p:cNvPr id="3" name="Picture Placeholder 2"/>
          <p:cNvSpPr>
            <a:spLocks noGrp="1"/>
          </p:cNvSpPr>
          <p:nvPr>
            <p:ph type="pic" idx="1"/>
          </p:nvPr>
        </p:nvSpPr>
        <p:spPr>
          <a:xfrm>
            <a:off x="5376864" y="1634067"/>
            <a:ext cx="16459200" cy="10972800"/>
          </a:xfrm>
        </p:spPr>
        <p:txBody>
          <a:bodyPr/>
          <a:lstStyle>
            <a:lvl1pPr marL="0" indent="0">
              <a:buNone/>
              <a:defRPr sz="8600"/>
            </a:lvl1pPr>
            <a:lvl2pPr marL="1219053" indent="0">
              <a:buNone/>
              <a:defRPr sz="7400"/>
            </a:lvl2pPr>
            <a:lvl3pPr marL="2438105" indent="0">
              <a:buNone/>
              <a:defRPr sz="6400"/>
            </a:lvl3pPr>
            <a:lvl4pPr marL="3657158" indent="0">
              <a:buNone/>
              <a:defRPr sz="5400"/>
            </a:lvl4pPr>
            <a:lvl5pPr marL="4876211" indent="0">
              <a:buNone/>
              <a:defRPr sz="5400"/>
            </a:lvl5pPr>
            <a:lvl6pPr marL="6095263" indent="0">
              <a:buNone/>
              <a:defRPr sz="5400"/>
            </a:lvl6pPr>
            <a:lvl7pPr marL="7314316" indent="0">
              <a:buNone/>
              <a:defRPr sz="5400"/>
            </a:lvl7pPr>
            <a:lvl8pPr marL="8533368" indent="0">
              <a:buNone/>
              <a:defRPr sz="5400"/>
            </a:lvl8pPr>
            <a:lvl9pPr marL="9752422" indent="0">
              <a:buNone/>
              <a:defRPr sz="5400"/>
            </a:lvl9pPr>
          </a:lstStyle>
          <a:p>
            <a:endParaRPr lang="en-US"/>
          </a:p>
        </p:txBody>
      </p:sp>
      <p:sp>
        <p:nvSpPr>
          <p:cNvPr id="4" name="Text Placeholder 3"/>
          <p:cNvSpPr>
            <a:spLocks noGrp="1"/>
          </p:cNvSpPr>
          <p:nvPr>
            <p:ph type="body" sz="half" idx="2"/>
          </p:nvPr>
        </p:nvSpPr>
        <p:spPr>
          <a:xfrm>
            <a:off x="5376864" y="14312903"/>
            <a:ext cx="16459200" cy="2146298"/>
          </a:xfrm>
        </p:spPr>
        <p:txBody>
          <a:bodyPr/>
          <a:lstStyle>
            <a:lvl1pPr marL="0" indent="0">
              <a:buNone/>
              <a:defRPr sz="3700"/>
            </a:lvl1pPr>
            <a:lvl2pPr marL="1219053" indent="0">
              <a:buNone/>
              <a:defRPr sz="3200"/>
            </a:lvl2pPr>
            <a:lvl3pPr marL="2438105" indent="0">
              <a:buNone/>
              <a:defRPr sz="2700"/>
            </a:lvl3pPr>
            <a:lvl4pPr marL="3657158" indent="0">
              <a:buNone/>
              <a:defRPr sz="2400"/>
            </a:lvl4pPr>
            <a:lvl5pPr marL="4876211" indent="0">
              <a:buNone/>
              <a:defRPr sz="2400"/>
            </a:lvl5pPr>
            <a:lvl6pPr marL="6095263" indent="0">
              <a:buNone/>
              <a:defRPr sz="2400"/>
            </a:lvl6pPr>
            <a:lvl7pPr marL="7314316" indent="0">
              <a:buNone/>
              <a:defRPr sz="2400"/>
            </a:lvl7pPr>
            <a:lvl8pPr marL="8533368" indent="0">
              <a:buNone/>
              <a:defRPr sz="2400"/>
            </a:lvl8pPr>
            <a:lvl9pPr marL="9752422"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C7F76D-A730-4432-85DE-CA47D32BB251}"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11144171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43811" tIns="121905" rIns="243811" bIns="12190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71600" y="4267202"/>
            <a:ext cx="24688800" cy="12069235"/>
          </a:xfrm>
          <a:prstGeom prst="rect">
            <a:avLst/>
          </a:prstGeom>
        </p:spPr>
        <p:txBody>
          <a:bodyPr vert="horz" lIns="243811" tIns="121905" rIns="243811" bIns="12190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71600" y="16950268"/>
            <a:ext cx="6400800" cy="973667"/>
          </a:xfrm>
          <a:prstGeom prst="rect">
            <a:avLst/>
          </a:prstGeom>
        </p:spPr>
        <p:txBody>
          <a:bodyPr vert="horz" lIns="243811" tIns="121905" rIns="243811" bIns="121905" rtlCol="0" anchor="ctr"/>
          <a:lstStyle>
            <a:lvl1pPr algn="l">
              <a:defRPr sz="3200">
                <a:solidFill>
                  <a:schemeClr val="tx1">
                    <a:tint val="75000"/>
                  </a:schemeClr>
                </a:solidFill>
              </a:defRPr>
            </a:lvl1pPr>
          </a:lstStyle>
          <a:p>
            <a:fld id="{A1C7F76D-A730-4432-85DE-CA47D32BB251}" type="datetimeFigureOut">
              <a:rPr lang="en-US" smtClean="0"/>
              <a:t>12/2/14</a:t>
            </a:fld>
            <a:endParaRPr lang="en-US"/>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43811" tIns="121905" rIns="243811" bIns="121905"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43811" tIns="121905" rIns="243811" bIns="121905" rtlCol="0" anchor="ctr"/>
          <a:lstStyle>
            <a:lvl1pPr algn="r">
              <a:defRPr sz="3200">
                <a:solidFill>
                  <a:schemeClr val="tx1">
                    <a:tint val="75000"/>
                  </a:schemeClr>
                </a:solidFill>
              </a:defRPr>
            </a:lvl1pPr>
          </a:lstStyle>
          <a:p>
            <a:fld id="{09D57CD0-55F5-4017-8E2F-F1A5FF8435B8}" type="slidenum">
              <a:rPr lang="en-US" smtClean="0"/>
              <a:t>‹#›</a:t>
            </a:fld>
            <a:endParaRPr lang="en-US"/>
          </a:p>
        </p:txBody>
      </p:sp>
    </p:spTree>
    <p:extLst>
      <p:ext uri="{BB962C8B-B14F-4D97-AF65-F5344CB8AC3E}">
        <p14:creationId xmlns:p14="http://schemas.microsoft.com/office/powerpoint/2010/main" val="1191322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38105" rtl="0" eaLnBrk="1" latinLnBrk="0" hangingPunct="1">
        <a:spcBef>
          <a:spcPct val="0"/>
        </a:spcBef>
        <a:buNone/>
        <a:defRPr sz="11700" kern="1200">
          <a:solidFill>
            <a:schemeClr val="tx1"/>
          </a:solidFill>
          <a:latin typeface="+mj-lt"/>
          <a:ea typeface="+mj-ea"/>
          <a:cs typeface="+mj-cs"/>
        </a:defRPr>
      </a:lvl1pPr>
    </p:titleStyle>
    <p:bodyStyle>
      <a:lvl1pPr marL="914290" indent="-914290" algn="l" defTabSz="2438105" rtl="0" eaLnBrk="1" latinLnBrk="0" hangingPunct="1">
        <a:spcBef>
          <a:spcPct val="20000"/>
        </a:spcBef>
        <a:buFont typeface="Arial" pitchFamily="34" charset="0"/>
        <a:buChar char="•"/>
        <a:defRPr sz="8600" kern="1200">
          <a:solidFill>
            <a:schemeClr val="tx1"/>
          </a:solidFill>
          <a:latin typeface="+mn-lt"/>
          <a:ea typeface="+mn-ea"/>
          <a:cs typeface="+mn-cs"/>
        </a:defRPr>
      </a:lvl1pPr>
      <a:lvl2pPr marL="1980961" indent="-761908" algn="l" defTabSz="2438105" rtl="0" eaLnBrk="1" latinLnBrk="0" hangingPunct="1">
        <a:spcBef>
          <a:spcPct val="20000"/>
        </a:spcBef>
        <a:buFont typeface="Arial" pitchFamily="34" charset="0"/>
        <a:buChar char="–"/>
        <a:defRPr sz="7400" kern="1200">
          <a:solidFill>
            <a:schemeClr val="tx1"/>
          </a:solidFill>
          <a:latin typeface="+mn-lt"/>
          <a:ea typeface="+mn-ea"/>
          <a:cs typeface="+mn-cs"/>
        </a:defRPr>
      </a:lvl2pPr>
      <a:lvl3pPr marL="3047632" indent="-609526" algn="l" defTabSz="2438105" rtl="0" eaLnBrk="1" latinLnBrk="0" hangingPunct="1">
        <a:spcBef>
          <a:spcPct val="20000"/>
        </a:spcBef>
        <a:buFont typeface="Arial" pitchFamily="34" charset="0"/>
        <a:buChar char="•"/>
        <a:defRPr sz="6400" kern="1200">
          <a:solidFill>
            <a:schemeClr val="tx1"/>
          </a:solidFill>
          <a:latin typeface="+mn-lt"/>
          <a:ea typeface="+mn-ea"/>
          <a:cs typeface="+mn-cs"/>
        </a:defRPr>
      </a:lvl3pPr>
      <a:lvl4pPr marL="4266684"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4pPr>
      <a:lvl5pPr marL="5485737"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5pPr>
      <a:lvl6pPr marL="6704789"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6pPr>
      <a:lvl7pPr marL="7923842"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7pPr>
      <a:lvl8pPr marL="9142896"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8pPr>
      <a:lvl9pPr marL="10361948"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9pPr>
    </p:bodyStyle>
    <p:otherStyle>
      <a:defPPr>
        <a:defRPr lang="en-US"/>
      </a:defPPr>
      <a:lvl1pPr marL="0" algn="l" defTabSz="2438105" rtl="0" eaLnBrk="1" latinLnBrk="0" hangingPunct="1">
        <a:defRPr sz="4800" kern="1200">
          <a:solidFill>
            <a:schemeClr val="tx1"/>
          </a:solidFill>
          <a:latin typeface="+mn-lt"/>
          <a:ea typeface="+mn-ea"/>
          <a:cs typeface="+mn-cs"/>
        </a:defRPr>
      </a:lvl1pPr>
      <a:lvl2pPr marL="1219053" algn="l" defTabSz="2438105" rtl="0" eaLnBrk="1" latinLnBrk="0" hangingPunct="1">
        <a:defRPr sz="4800" kern="1200">
          <a:solidFill>
            <a:schemeClr val="tx1"/>
          </a:solidFill>
          <a:latin typeface="+mn-lt"/>
          <a:ea typeface="+mn-ea"/>
          <a:cs typeface="+mn-cs"/>
        </a:defRPr>
      </a:lvl2pPr>
      <a:lvl3pPr marL="2438105" algn="l" defTabSz="2438105" rtl="0" eaLnBrk="1" latinLnBrk="0" hangingPunct="1">
        <a:defRPr sz="4800" kern="1200">
          <a:solidFill>
            <a:schemeClr val="tx1"/>
          </a:solidFill>
          <a:latin typeface="+mn-lt"/>
          <a:ea typeface="+mn-ea"/>
          <a:cs typeface="+mn-cs"/>
        </a:defRPr>
      </a:lvl3pPr>
      <a:lvl4pPr marL="3657158" algn="l" defTabSz="2438105" rtl="0" eaLnBrk="1" latinLnBrk="0" hangingPunct="1">
        <a:defRPr sz="4800" kern="1200">
          <a:solidFill>
            <a:schemeClr val="tx1"/>
          </a:solidFill>
          <a:latin typeface="+mn-lt"/>
          <a:ea typeface="+mn-ea"/>
          <a:cs typeface="+mn-cs"/>
        </a:defRPr>
      </a:lvl4pPr>
      <a:lvl5pPr marL="4876211" algn="l" defTabSz="2438105" rtl="0" eaLnBrk="1" latinLnBrk="0" hangingPunct="1">
        <a:defRPr sz="4800" kern="1200">
          <a:solidFill>
            <a:schemeClr val="tx1"/>
          </a:solidFill>
          <a:latin typeface="+mn-lt"/>
          <a:ea typeface="+mn-ea"/>
          <a:cs typeface="+mn-cs"/>
        </a:defRPr>
      </a:lvl5pPr>
      <a:lvl6pPr marL="6095263" algn="l" defTabSz="2438105" rtl="0" eaLnBrk="1" latinLnBrk="0" hangingPunct="1">
        <a:defRPr sz="4800" kern="1200">
          <a:solidFill>
            <a:schemeClr val="tx1"/>
          </a:solidFill>
          <a:latin typeface="+mn-lt"/>
          <a:ea typeface="+mn-ea"/>
          <a:cs typeface="+mn-cs"/>
        </a:defRPr>
      </a:lvl6pPr>
      <a:lvl7pPr marL="7314316" algn="l" defTabSz="2438105" rtl="0" eaLnBrk="1" latinLnBrk="0" hangingPunct="1">
        <a:defRPr sz="4800" kern="1200">
          <a:solidFill>
            <a:schemeClr val="tx1"/>
          </a:solidFill>
          <a:latin typeface="+mn-lt"/>
          <a:ea typeface="+mn-ea"/>
          <a:cs typeface="+mn-cs"/>
        </a:defRPr>
      </a:lvl7pPr>
      <a:lvl8pPr marL="8533368" algn="l" defTabSz="2438105" rtl="0" eaLnBrk="1" latinLnBrk="0" hangingPunct="1">
        <a:defRPr sz="4800" kern="1200">
          <a:solidFill>
            <a:schemeClr val="tx1"/>
          </a:solidFill>
          <a:latin typeface="+mn-lt"/>
          <a:ea typeface="+mn-ea"/>
          <a:cs typeface="+mn-cs"/>
        </a:defRPr>
      </a:lvl8pPr>
      <a:lvl9pPr marL="9752422" algn="l" defTabSz="2438105"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1" y="1"/>
            <a:ext cx="27432001" cy="192453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latin typeface="Helvetica"/>
              <a:cs typeface="Helvetica"/>
            </a:endParaRPr>
          </a:p>
        </p:txBody>
      </p:sp>
      <p:sp>
        <p:nvSpPr>
          <p:cNvPr id="37" name="Rectangle 36"/>
          <p:cNvSpPr/>
          <p:nvPr/>
        </p:nvSpPr>
        <p:spPr>
          <a:xfrm>
            <a:off x="0" y="1872275"/>
            <a:ext cx="27432001" cy="1558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latin typeface="Helvetica"/>
              <a:cs typeface="Helvetica"/>
            </a:endParaRPr>
          </a:p>
        </p:txBody>
      </p:sp>
      <p:sp>
        <p:nvSpPr>
          <p:cNvPr id="81" name="Text Placeholder 4"/>
          <p:cNvSpPr>
            <a:spLocks noGrp="1"/>
          </p:cNvSpPr>
          <p:nvPr>
            <p:ph type="body" sz="quarter" idx="10"/>
          </p:nvPr>
        </p:nvSpPr>
        <p:spPr>
          <a:xfrm>
            <a:off x="1031039" y="225352"/>
            <a:ext cx="25407048" cy="1296173"/>
          </a:xfrm>
        </p:spPr>
        <p:txBody>
          <a:bodyPr>
            <a:normAutofit/>
          </a:bodyPr>
          <a:lstStyle/>
          <a:p>
            <a:pPr algn="ctr"/>
            <a:r>
              <a:rPr lang="en-US" sz="4800" b="1" dirty="0" smtClean="0">
                <a:solidFill>
                  <a:schemeClr val="accent2">
                    <a:lumMod val="75000"/>
                  </a:schemeClr>
                </a:solidFill>
                <a:latin typeface="Helvetica"/>
                <a:cs typeface="Helvetica"/>
              </a:rPr>
              <a:t>How to Succeed in </a:t>
            </a:r>
            <a:r>
              <a:rPr lang="en-US" sz="4800" b="1" dirty="0" err="1" smtClean="0">
                <a:solidFill>
                  <a:schemeClr val="accent2">
                    <a:lumMod val="75000"/>
                  </a:schemeClr>
                </a:solidFill>
                <a:latin typeface="Helvetica"/>
                <a:cs typeface="Helvetica"/>
              </a:rPr>
              <a:t>Bitcoin</a:t>
            </a:r>
            <a:r>
              <a:rPr lang="en-US" sz="4800" b="1" dirty="0">
                <a:solidFill>
                  <a:schemeClr val="accent2">
                    <a:lumMod val="75000"/>
                  </a:schemeClr>
                </a:solidFill>
                <a:latin typeface="Helvetica"/>
                <a:cs typeface="Helvetica"/>
              </a:rPr>
              <a:t> </a:t>
            </a:r>
            <a:r>
              <a:rPr lang="en-US" sz="4800" b="1" dirty="0" smtClean="0">
                <a:solidFill>
                  <a:schemeClr val="accent2">
                    <a:lumMod val="75000"/>
                  </a:schemeClr>
                </a:solidFill>
                <a:latin typeface="Helvetica"/>
                <a:cs typeface="Helvetica"/>
              </a:rPr>
              <a:t>Without Really Trying</a:t>
            </a:r>
            <a:endParaRPr lang="en-US" sz="4800" b="1" dirty="0">
              <a:solidFill>
                <a:schemeClr val="accent2">
                  <a:lumMod val="75000"/>
                </a:schemeClr>
              </a:solidFill>
              <a:latin typeface="Helvetica"/>
              <a:cs typeface="Helvetica"/>
            </a:endParaRPr>
          </a:p>
        </p:txBody>
      </p:sp>
      <p:sp>
        <p:nvSpPr>
          <p:cNvPr id="82" name="Text Placeholder 41"/>
          <p:cNvSpPr>
            <a:spLocks noGrp="1"/>
          </p:cNvSpPr>
          <p:nvPr>
            <p:ph type="body" sz="quarter" idx="11"/>
          </p:nvPr>
        </p:nvSpPr>
        <p:spPr>
          <a:xfrm>
            <a:off x="1031039" y="1080292"/>
            <a:ext cx="25451223" cy="1281882"/>
          </a:xfrm>
        </p:spPr>
        <p:txBody>
          <a:bodyPr>
            <a:normAutofit/>
          </a:bodyPr>
          <a:lstStyle/>
          <a:p>
            <a:pPr algn="ctr"/>
            <a:r>
              <a:rPr lang="en-US" sz="2800" dirty="0" err="1" smtClean="0">
                <a:latin typeface="Helvetica"/>
                <a:cs typeface="Helvetica"/>
              </a:rPr>
              <a:t>Abaho</a:t>
            </a:r>
            <a:r>
              <a:rPr lang="en-US" sz="2800" dirty="0" smtClean="0">
                <a:latin typeface="Helvetica"/>
                <a:cs typeface="Helvetica"/>
              </a:rPr>
              <a:t> </a:t>
            </a:r>
            <a:r>
              <a:rPr lang="en-US" sz="2800" dirty="0" err="1" smtClean="0">
                <a:latin typeface="Helvetica"/>
                <a:cs typeface="Helvetica"/>
              </a:rPr>
              <a:t>Katabarwa</a:t>
            </a:r>
            <a:r>
              <a:rPr lang="en-US" sz="2800" dirty="0" smtClean="0">
                <a:latin typeface="Helvetica"/>
                <a:cs typeface="Helvetica"/>
              </a:rPr>
              <a:t>, </a:t>
            </a:r>
            <a:r>
              <a:rPr lang="en-US" sz="2800" dirty="0" err="1" smtClean="0">
                <a:latin typeface="Helvetica"/>
                <a:cs typeface="Helvetica"/>
              </a:rPr>
              <a:t>Guoxing</a:t>
            </a:r>
            <a:r>
              <a:rPr lang="en-US" sz="2800" dirty="0" smtClean="0">
                <a:latin typeface="Helvetica"/>
                <a:cs typeface="Helvetica"/>
              </a:rPr>
              <a:t> Li, </a:t>
            </a:r>
            <a:r>
              <a:rPr lang="en-US" sz="2800" dirty="0" smtClean="0">
                <a:latin typeface="Helvetica"/>
                <a:cs typeface="Helvetica"/>
              </a:rPr>
              <a:t>Ellen Sebastian</a:t>
            </a:r>
            <a:endParaRPr lang="en-US" sz="2800" baseline="30000" dirty="0" smtClean="0">
              <a:latin typeface="Helvetica"/>
              <a:cs typeface="Helvetica"/>
            </a:endParaRPr>
          </a:p>
        </p:txBody>
      </p:sp>
      <p:sp>
        <p:nvSpPr>
          <p:cNvPr id="62" name="TextBox 61"/>
          <p:cNvSpPr txBox="1"/>
          <p:nvPr/>
        </p:nvSpPr>
        <p:spPr>
          <a:xfrm>
            <a:off x="18390327" y="2282678"/>
            <a:ext cx="7822473" cy="543733"/>
          </a:xfrm>
          <a:prstGeom prst="rect">
            <a:avLst/>
          </a:prstGeom>
          <a:noFill/>
          <a:effectLst>
            <a:softEdge rad="31750"/>
          </a:effectLst>
        </p:spPr>
        <p:txBody>
          <a:bodyPr wrap="square" lIns="50795" tIns="25397" rIns="50795" bIns="25397" rtlCol="0">
            <a:spAutoFit/>
          </a:bodyPr>
          <a:lstStyle/>
          <a:p>
            <a:r>
              <a:rPr lang="en-US" sz="3200" b="1" dirty="0" smtClean="0">
                <a:latin typeface="Helvetica"/>
                <a:cs typeface="Helvetica"/>
              </a:rPr>
              <a:t>Trading decision algorithms &amp; results </a:t>
            </a:r>
            <a:endParaRPr lang="en-US" sz="3200" b="1" dirty="0">
              <a:latin typeface="Helvetica"/>
              <a:cs typeface="Helvetica"/>
            </a:endParaRPr>
          </a:p>
        </p:txBody>
      </p:sp>
      <p:sp>
        <p:nvSpPr>
          <p:cNvPr id="63" name="Rectangle 62"/>
          <p:cNvSpPr/>
          <p:nvPr/>
        </p:nvSpPr>
        <p:spPr>
          <a:xfrm>
            <a:off x="18464998" y="2900637"/>
            <a:ext cx="8686800" cy="45720"/>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latin typeface="Helvetica"/>
              <a:cs typeface="Helvetica"/>
            </a:endParaRPr>
          </a:p>
        </p:txBody>
      </p:sp>
      <p:pic>
        <p:nvPicPr>
          <p:cNvPr id="2" name="Picture 1"/>
          <p:cNvPicPr>
            <a:picLocks noChangeAspect="1"/>
          </p:cNvPicPr>
          <p:nvPr/>
        </p:nvPicPr>
        <p:blipFill rotWithShape="1">
          <a:blip r:embed="rId3">
            <a:clrChange>
              <a:clrFrom>
                <a:srgbClr val="FFFFFF"/>
              </a:clrFrom>
              <a:clrTo>
                <a:srgbClr val="FFFFFF">
                  <a:alpha val="0"/>
                </a:srgbClr>
              </a:clrTo>
            </a:clrChange>
          </a:blip>
          <a:srcRect r="7318"/>
          <a:stretch/>
        </p:blipFill>
        <p:spPr>
          <a:xfrm>
            <a:off x="1561847" y="171597"/>
            <a:ext cx="1577013" cy="1545336"/>
          </a:xfrm>
          <a:prstGeom prst="rect">
            <a:avLst/>
          </a:prstGeom>
        </p:spPr>
      </p:pic>
      <p:sp>
        <p:nvSpPr>
          <p:cNvPr id="126" name="TextBox 125"/>
          <p:cNvSpPr txBox="1"/>
          <p:nvPr/>
        </p:nvSpPr>
        <p:spPr>
          <a:xfrm>
            <a:off x="9484330" y="2285674"/>
            <a:ext cx="7505448" cy="543733"/>
          </a:xfrm>
          <a:prstGeom prst="rect">
            <a:avLst/>
          </a:prstGeom>
          <a:noFill/>
          <a:effectLst>
            <a:softEdge rad="31750"/>
          </a:effectLst>
        </p:spPr>
        <p:txBody>
          <a:bodyPr wrap="square" lIns="50795" tIns="25397" rIns="50795" bIns="25397" rtlCol="0">
            <a:spAutoFit/>
          </a:bodyPr>
          <a:lstStyle/>
          <a:p>
            <a:r>
              <a:rPr lang="en-US" sz="3200" b="1" dirty="0" smtClean="0">
                <a:latin typeface="Helvetica"/>
                <a:cs typeface="Helvetica"/>
              </a:rPr>
              <a:t>Price prediction algorithms &amp; results </a:t>
            </a:r>
            <a:endParaRPr lang="en-US" sz="3200" b="1" dirty="0">
              <a:latin typeface="Helvetica"/>
              <a:cs typeface="Helvetica"/>
            </a:endParaRPr>
          </a:p>
        </p:txBody>
      </p:sp>
      <p:sp>
        <p:nvSpPr>
          <p:cNvPr id="160" name="Rectangle 159"/>
          <p:cNvSpPr/>
          <p:nvPr/>
        </p:nvSpPr>
        <p:spPr>
          <a:xfrm>
            <a:off x="9482801" y="2903633"/>
            <a:ext cx="8686800" cy="45720"/>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latin typeface="Helvetica"/>
              <a:cs typeface="Helvetica"/>
            </a:endParaRPr>
          </a:p>
        </p:txBody>
      </p:sp>
      <p:sp>
        <p:nvSpPr>
          <p:cNvPr id="165" name="TextBox 164"/>
          <p:cNvSpPr txBox="1"/>
          <p:nvPr/>
        </p:nvSpPr>
        <p:spPr>
          <a:xfrm>
            <a:off x="447593" y="2288670"/>
            <a:ext cx="6667313" cy="543733"/>
          </a:xfrm>
          <a:prstGeom prst="rect">
            <a:avLst/>
          </a:prstGeom>
          <a:noFill/>
          <a:effectLst>
            <a:softEdge rad="31750"/>
          </a:effectLst>
        </p:spPr>
        <p:txBody>
          <a:bodyPr wrap="square" lIns="50795" tIns="25397" rIns="50795" bIns="25397" rtlCol="0">
            <a:spAutoFit/>
          </a:bodyPr>
          <a:lstStyle/>
          <a:p>
            <a:r>
              <a:rPr lang="en-US" sz="3200" b="1" dirty="0" smtClean="0">
                <a:latin typeface="Helvetica"/>
                <a:cs typeface="Helvetica"/>
              </a:rPr>
              <a:t>Introduction</a:t>
            </a:r>
            <a:endParaRPr lang="en-US" sz="3200" b="1" dirty="0">
              <a:latin typeface="Helvetica"/>
              <a:cs typeface="Helvetica"/>
            </a:endParaRPr>
          </a:p>
        </p:txBody>
      </p:sp>
      <p:sp>
        <p:nvSpPr>
          <p:cNvPr id="166" name="Rectangle 165"/>
          <p:cNvSpPr/>
          <p:nvPr/>
        </p:nvSpPr>
        <p:spPr>
          <a:xfrm>
            <a:off x="446064" y="2906629"/>
            <a:ext cx="8686800" cy="45720"/>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latin typeface="Helvetica"/>
              <a:cs typeface="Helvetica"/>
            </a:endParaRPr>
          </a:p>
        </p:txBody>
      </p:sp>
      <p:sp>
        <p:nvSpPr>
          <p:cNvPr id="6" name="TextBox 5"/>
          <p:cNvSpPr txBox="1"/>
          <p:nvPr/>
        </p:nvSpPr>
        <p:spPr>
          <a:xfrm>
            <a:off x="203201" y="3189111"/>
            <a:ext cx="6705599" cy="4893647"/>
          </a:xfrm>
          <a:prstGeom prst="rect">
            <a:avLst/>
          </a:prstGeom>
          <a:noFill/>
        </p:spPr>
        <p:txBody>
          <a:bodyPr wrap="square" rtlCol="0">
            <a:spAutoFit/>
          </a:bodyPr>
          <a:lstStyle/>
          <a:p>
            <a:r>
              <a:rPr lang="en-US" sz="2400" dirty="0">
                <a:latin typeface="Helvetica"/>
                <a:cs typeface="Helvetica"/>
              </a:rPr>
              <a:t> </a:t>
            </a:r>
            <a:r>
              <a:rPr lang="en-US" sz="2400" dirty="0" smtClean="0">
                <a:latin typeface="Helvetica"/>
                <a:cs typeface="Helvetica"/>
              </a:rPr>
              <a:t>       </a:t>
            </a:r>
            <a:r>
              <a:rPr lang="en-US" sz="2400" dirty="0" err="1" smtClean="0">
                <a:latin typeface="Helvetica"/>
                <a:cs typeface="Helvetica"/>
              </a:rPr>
              <a:t>Bitcoin</a:t>
            </a:r>
            <a:r>
              <a:rPr lang="en-US" sz="2400" dirty="0" smtClean="0">
                <a:latin typeface="Helvetica"/>
                <a:cs typeface="Helvetica"/>
              </a:rPr>
              <a:t> is the world’s first decentralized</a:t>
            </a:r>
            <a:r>
              <a:rPr lang="en-US" sz="2400" dirty="0">
                <a:latin typeface="Helvetica"/>
                <a:cs typeface="Helvetica"/>
              </a:rPr>
              <a:t> </a:t>
            </a:r>
            <a:r>
              <a:rPr lang="en-US" sz="2400" dirty="0" err="1" smtClean="0">
                <a:latin typeface="Helvetica"/>
                <a:cs typeface="Helvetica"/>
              </a:rPr>
              <a:t>cryptocurrency</a:t>
            </a:r>
            <a:r>
              <a:rPr lang="en-US" sz="2400" dirty="0" smtClean="0">
                <a:latin typeface="Helvetica"/>
                <a:cs typeface="Helvetica"/>
              </a:rPr>
              <a:t>. In this project, we </a:t>
            </a:r>
            <a:r>
              <a:rPr lang="en-US" sz="2400" dirty="0">
                <a:latin typeface="Helvetica"/>
                <a:cs typeface="Helvetica"/>
              </a:rPr>
              <a:t>take advantage of various concepts in artificial intelligence and the vast amount of </a:t>
            </a:r>
            <a:r>
              <a:rPr lang="en-US" sz="2400" dirty="0" smtClean="0">
                <a:latin typeface="Helvetica"/>
                <a:cs typeface="Helvetica"/>
              </a:rPr>
              <a:t>transactional </a:t>
            </a:r>
            <a:r>
              <a:rPr lang="en-US" sz="2400" dirty="0">
                <a:latin typeface="Helvetica"/>
                <a:cs typeface="Helvetica"/>
              </a:rPr>
              <a:t>data surrounding </a:t>
            </a:r>
            <a:r>
              <a:rPr lang="en-US" sz="2400" dirty="0" err="1">
                <a:latin typeface="Helvetica"/>
                <a:cs typeface="Helvetica"/>
              </a:rPr>
              <a:t>Bitcoin</a:t>
            </a:r>
            <a:r>
              <a:rPr lang="en-US" sz="2400" dirty="0">
                <a:latin typeface="Helvetica"/>
                <a:cs typeface="Helvetica"/>
              </a:rPr>
              <a:t> to create a </a:t>
            </a:r>
            <a:r>
              <a:rPr lang="en-US" sz="2400" dirty="0" err="1">
                <a:latin typeface="Helvetica"/>
                <a:cs typeface="Helvetica"/>
              </a:rPr>
              <a:t>Bitcoin</a:t>
            </a:r>
            <a:r>
              <a:rPr lang="en-US" sz="2400" dirty="0">
                <a:latin typeface="Helvetica"/>
                <a:cs typeface="Helvetica"/>
              </a:rPr>
              <a:t> </a:t>
            </a:r>
            <a:r>
              <a:rPr lang="en-US" sz="2400" dirty="0" smtClean="0">
                <a:latin typeface="Helvetica"/>
                <a:cs typeface="Helvetica"/>
              </a:rPr>
              <a:t>trading bot. This bot will maximize </a:t>
            </a:r>
            <a:r>
              <a:rPr lang="en-US" sz="2400" dirty="0">
                <a:latin typeface="Helvetica"/>
                <a:cs typeface="Helvetica"/>
              </a:rPr>
              <a:t>profit by predicting future </a:t>
            </a:r>
            <a:r>
              <a:rPr lang="en-US" sz="2400" dirty="0" err="1">
                <a:latin typeface="Helvetica"/>
                <a:cs typeface="Helvetica"/>
              </a:rPr>
              <a:t>Bitcoin</a:t>
            </a:r>
            <a:r>
              <a:rPr lang="en-US" sz="2400" dirty="0">
                <a:latin typeface="Helvetica"/>
                <a:cs typeface="Helvetica"/>
              </a:rPr>
              <a:t> prices. </a:t>
            </a:r>
            <a:endParaRPr lang="en-US" sz="2400" dirty="0" smtClean="0">
              <a:latin typeface="Helvetica"/>
              <a:cs typeface="Helvetica"/>
            </a:endParaRPr>
          </a:p>
          <a:p>
            <a:r>
              <a:rPr lang="en-US" sz="2400" dirty="0" smtClean="0">
                <a:latin typeface="Helvetica"/>
                <a:cs typeface="Helvetica"/>
              </a:rPr>
              <a:t>        We split the task into two phases: price prediction and trading decisions. Since trading decisions can be made easily given perfect price predictions, the main challenge in this project was to generate accurate price predictions. </a:t>
            </a:r>
          </a:p>
        </p:txBody>
      </p:sp>
      <p:sp>
        <p:nvSpPr>
          <p:cNvPr id="8" name="TextBox 7"/>
          <p:cNvSpPr txBox="1"/>
          <p:nvPr/>
        </p:nvSpPr>
        <p:spPr>
          <a:xfrm>
            <a:off x="564957" y="8349475"/>
            <a:ext cx="4313726" cy="492443"/>
          </a:xfrm>
          <a:prstGeom prst="rect">
            <a:avLst/>
          </a:prstGeom>
          <a:noFill/>
        </p:spPr>
        <p:txBody>
          <a:bodyPr wrap="none" rtlCol="0">
            <a:spAutoFit/>
          </a:bodyPr>
          <a:lstStyle/>
          <a:p>
            <a:r>
              <a:rPr lang="en-US" sz="2600" dirty="0" smtClean="0"/>
              <a:t>Historical  price &amp; trading data</a:t>
            </a:r>
            <a:endParaRPr lang="en-US" sz="2600" dirty="0"/>
          </a:p>
        </p:txBody>
      </p:sp>
      <p:sp>
        <p:nvSpPr>
          <p:cNvPr id="168" name="TextBox 167"/>
          <p:cNvSpPr txBox="1"/>
          <p:nvPr/>
        </p:nvSpPr>
        <p:spPr>
          <a:xfrm>
            <a:off x="1068246" y="9583750"/>
            <a:ext cx="3340803" cy="492443"/>
          </a:xfrm>
          <a:prstGeom prst="rect">
            <a:avLst/>
          </a:prstGeom>
          <a:noFill/>
        </p:spPr>
        <p:txBody>
          <a:bodyPr wrap="none" rtlCol="0">
            <a:spAutoFit/>
          </a:bodyPr>
          <a:lstStyle/>
          <a:p>
            <a:r>
              <a:rPr lang="en-US" sz="2600" dirty="0" smtClean="0"/>
              <a:t>Future predicted prices </a:t>
            </a:r>
            <a:endParaRPr lang="en-US" sz="2600" dirty="0"/>
          </a:p>
        </p:txBody>
      </p:sp>
      <p:sp>
        <p:nvSpPr>
          <p:cNvPr id="170" name="TextBox 169"/>
          <p:cNvSpPr txBox="1"/>
          <p:nvPr/>
        </p:nvSpPr>
        <p:spPr>
          <a:xfrm>
            <a:off x="1587215" y="10770986"/>
            <a:ext cx="2529221" cy="492443"/>
          </a:xfrm>
          <a:prstGeom prst="rect">
            <a:avLst/>
          </a:prstGeom>
          <a:noFill/>
        </p:spPr>
        <p:txBody>
          <a:bodyPr wrap="none" rtlCol="0">
            <a:spAutoFit/>
          </a:bodyPr>
          <a:lstStyle/>
          <a:p>
            <a:r>
              <a:rPr lang="en-US" sz="2600" dirty="0" smtClean="0"/>
              <a:t>Trading decisions</a:t>
            </a:r>
            <a:endParaRPr lang="en-US" sz="2600" dirty="0"/>
          </a:p>
        </p:txBody>
      </p:sp>
      <p:cxnSp>
        <p:nvCxnSpPr>
          <p:cNvPr id="14" name="Straight Arrow Connector 13"/>
          <p:cNvCxnSpPr/>
          <p:nvPr/>
        </p:nvCxnSpPr>
        <p:spPr>
          <a:xfrm>
            <a:off x="2850295" y="8976650"/>
            <a:ext cx="0" cy="689891"/>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171" name="Straight Arrow Connector 170"/>
          <p:cNvCxnSpPr/>
          <p:nvPr/>
        </p:nvCxnSpPr>
        <p:spPr>
          <a:xfrm>
            <a:off x="2845907" y="10195246"/>
            <a:ext cx="0" cy="689891"/>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172" name="Straight Arrow Connector 171"/>
          <p:cNvCxnSpPr/>
          <p:nvPr/>
        </p:nvCxnSpPr>
        <p:spPr>
          <a:xfrm>
            <a:off x="2841519" y="11413842"/>
            <a:ext cx="0" cy="689891"/>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sp>
        <p:nvSpPr>
          <p:cNvPr id="173" name="TextBox 172"/>
          <p:cNvSpPr txBox="1"/>
          <p:nvPr/>
        </p:nvSpPr>
        <p:spPr>
          <a:xfrm>
            <a:off x="1984517" y="12193413"/>
            <a:ext cx="1660819" cy="492443"/>
          </a:xfrm>
          <a:prstGeom prst="rect">
            <a:avLst/>
          </a:prstGeom>
          <a:noFill/>
        </p:spPr>
        <p:txBody>
          <a:bodyPr wrap="none" rtlCol="0">
            <a:spAutoFit/>
          </a:bodyPr>
          <a:lstStyle/>
          <a:p>
            <a:r>
              <a:rPr lang="en-US" sz="2600" dirty="0" err="1" smtClean="0"/>
              <a:t>Bitcoin</a:t>
            </a:r>
            <a:r>
              <a:rPr lang="en-US" sz="2600" dirty="0" smtClean="0"/>
              <a:t> bot </a:t>
            </a:r>
            <a:endParaRPr lang="en-US" sz="2600" dirty="0"/>
          </a:p>
        </p:txBody>
      </p:sp>
      <p:cxnSp>
        <p:nvCxnSpPr>
          <p:cNvPr id="174" name="Straight Arrow Connector 173"/>
          <p:cNvCxnSpPr/>
          <p:nvPr/>
        </p:nvCxnSpPr>
        <p:spPr>
          <a:xfrm>
            <a:off x="2805774" y="12773552"/>
            <a:ext cx="0" cy="689891"/>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sp>
        <p:nvSpPr>
          <p:cNvPr id="175" name="TextBox 174"/>
          <p:cNvSpPr txBox="1"/>
          <p:nvPr/>
        </p:nvSpPr>
        <p:spPr>
          <a:xfrm>
            <a:off x="2278027" y="13490406"/>
            <a:ext cx="1045741" cy="492443"/>
          </a:xfrm>
          <a:prstGeom prst="rect">
            <a:avLst/>
          </a:prstGeom>
          <a:noFill/>
        </p:spPr>
        <p:txBody>
          <a:bodyPr wrap="none" rtlCol="0">
            <a:spAutoFit/>
          </a:bodyPr>
          <a:lstStyle/>
          <a:p>
            <a:r>
              <a:rPr lang="en-US" sz="2600" dirty="0" smtClean="0"/>
              <a:t>Profit!</a:t>
            </a:r>
            <a:endParaRPr lang="en-US" sz="2600" dirty="0"/>
          </a:p>
        </p:txBody>
      </p:sp>
      <p:pic>
        <p:nvPicPr>
          <p:cNvPr id="16" name="Picture 15"/>
          <p:cNvPicPr>
            <a:picLocks noChangeAspect="1"/>
          </p:cNvPicPr>
          <p:nvPr/>
        </p:nvPicPr>
        <p:blipFill>
          <a:blip r:embed="rId4"/>
          <a:stretch>
            <a:fillRect/>
          </a:stretch>
        </p:blipFill>
        <p:spPr>
          <a:xfrm>
            <a:off x="24172777" y="173777"/>
            <a:ext cx="1473721" cy="1473721"/>
          </a:xfrm>
          <a:prstGeom prst="rect">
            <a:avLst/>
          </a:prstGeom>
        </p:spPr>
      </p:pic>
      <p:sp>
        <p:nvSpPr>
          <p:cNvPr id="176" name="TextBox 175"/>
          <p:cNvSpPr txBox="1"/>
          <p:nvPr/>
        </p:nvSpPr>
        <p:spPr>
          <a:xfrm>
            <a:off x="3130357" y="9035275"/>
            <a:ext cx="3181530" cy="400110"/>
          </a:xfrm>
          <a:prstGeom prst="rect">
            <a:avLst/>
          </a:prstGeom>
          <a:noFill/>
        </p:spPr>
        <p:txBody>
          <a:bodyPr wrap="none" rtlCol="0">
            <a:spAutoFit/>
          </a:bodyPr>
          <a:lstStyle/>
          <a:p>
            <a:r>
              <a:rPr lang="en-US" sz="2000" dirty="0" smtClean="0"/>
              <a:t>Regression, Neural Net, SVM</a:t>
            </a:r>
            <a:endParaRPr lang="en-US" sz="2000" dirty="0"/>
          </a:p>
        </p:txBody>
      </p:sp>
      <p:sp>
        <p:nvSpPr>
          <p:cNvPr id="178" name="TextBox 177"/>
          <p:cNvSpPr txBox="1"/>
          <p:nvPr/>
        </p:nvSpPr>
        <p:spPr>
          <a:xfrm>
            <a:off x="3155757" y="10305275"/>
            <a:ext cx="1203324" cy="400110"/>
          </a:xfrm>
          <a:prstGeom prst="rect">
            <a:avLst/>
          </a:prstGeom>
          <a:noFill/>
        </p:spPr>
        <p:txBody>
          <a:bodyPr wrap="none" rtlCol="0">
            <a:spAutoFit/>
          </a:bodyPr>
          <a:lstStyle/>
          <a:p>
            <a:r>
              <a:rPr lang="en-US" sz="2000" dirty="0" smtClean="0"/>
              <a:t>CSP, MDP</a:t>
            </a:r>
            <a:endParaRPr lang="en-US" sz="2000" dirty="0"/>
          </a:p>
        </p:txBody>
      </p:sp>
      <p:sp>
        <p:nvSpPr>
          <p:cNvPr id="181" name="TextBox 180"/>
          <p:cNvSpPr txBox="1"/>
          <p:nvPr/>
        </p:nvSpPr>
        <p:spPr>
          <a:xfrm>
            <a:off x="498393" y="14252070"/>
            <a:ext cx="6667313" cy="543733"/>
          </a:xfrm>
          <a:prstGeom prst="rect">
            <a:avLst/>
          </a:prstGeom>
          <a:noFill/>
          <a:effectLst>
            <a:softEdge rad="31750"/>
          </a:effectLst>
        </p:spPr>
        <p:txBody>
          <a:bodyPr wrap="square" lIns="50795" tIns="25397" rIns="50795" bIns="25397" rtlCol="0">
            <a:spAutoFit/>
          </a:bodyPr>
          <a:lstStyle/>
          <a:p>
            <a:r>
              <a:rPr lang="en-US" sz="3200" b="1" dirty="0" smtClean="0">
                <a:latin typeface="Helvetica"/>
                <a:cs typeface="Helvetica"/>
              </a:rPr>
              <a:t>Data Acquisition and processing</a:t>
            </a:r>
            <a:endParaRPr lang="en-US" sz="3200" b="1" dirty="0">
              <a:latin typeface="Helvetica"/>
              <a:cs typeface="Helvetica"/>
            </a:endParaRPr>
          </a:p>
        </p:txBody>
      </p:sp>
      <p:sp>
        <p:nvSpPr>
          <p:cNvPr id="182" name="Rectangle 181"/>
          <p:cNvSpPr/>
          <p:nvPr/>
        </p:nvSpPr>
        <p:spPr>
          <a:xfrm>
            <a:off x="496864" y="14870029"/>
            <a:ext cx="8686800" cy="45720"/>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latin typeface="Helvetica"/>
              <a:cs typeface="Helvetica"/>
            </a:endParaRPr>
          </a:p>
        </p:txBody>
      </p:sp>
      <p:sp>
        <p:nvSpPr>
          <p:cNvPr id="19" name="TextBox 18"/>
          <p:cNvSpPr txBox="1"/>
          <p:nvPr/>
        </p:nvSpPr>
        <p:spPr>
          <a:xfrm>
            <a:off x="685800" y="15214600"/>
            <a:ext cx="184666" cy="830997"/>
          </a:xfrm>
          <a:prstGeom prst="rect">
            <a:avLst/>
          </a:prstGeom>
          <a:noFill/>
        </p:spPr>
        <p:txBody>
          <a:bodyPr wrap="none" rtlCol="0">
            <a:spAutoFit/>
          </a:bodyPr>
          <a:lstStyle/>
          <a:p>
            <a:endParaRPr lang="en-US" dirty="0"/>
          </a:p>
        </p:txBody>
      </p:sp>
      <p:sp>
        <p:nvSpPr>
          <p:cNvPr id="183" name="TextBox 182"/>
          <p:cNvSpPr txBox="1"/>
          <p:nvPr/>
        </p:nvSpPr>
        <p:spPr>
          <a:xfrm>
            <a:off x="381000" y="15025511"/>
            <a:ext cx="6426200" cy="3046988"/>
          </a:xfrm>
          <a:prstGeom prst="rect">
            <a:avLst/>
          </a:prstGeom>
          <a:noFill/>
        </p:spPr>
        <p:txBody>
          <a:bodyPr wrap="square" rtlCol="0">
            <a:spAutoFit/>
          </a:bodyPr>
          <a:lstStyle/>
          <a:p>
            <a:pPr marL="457200" indent="-457200">
              <a:buFont typeface="Arial"/>
              <a:buChar char="•"/>
            </a:pPr>
            <a:r>
              <a:rPr lang="en-US" sz="2400" dirty="0" smtClean="0">
                <a:latin typeface="Helvetica"/>
                <a:cs typeface="Helvetica"/>
              </a:rPr>
              <a:t>Minute-granularity historical </a:t>
            </a:r>
            <a:r>
              <a:rPr lang="en-US" sz="2400" dirty="0" err="1" smtClean="0">
                <a:latin typeface="Helvetica"/>
                <a:cs typeface="Helvetica"/>
              </a:rPr>
              <a:t>Bitcoin</a:t>
            </a:r>
            <a:r>
              <a:rPr lang="en-US" sz="2400" dirty="0" smtClean="0">
                <a:latin typeface="Helvetica"/>
                <a:cs typeface="Helvetica"/>
              </a:rPr>
              <a:t>-USD conversion rates</a:t>
            </a:r>
          </a:p>
          <a:p>
            <a:pPr marL="457200" indent="-457200">
              <a:buFont typeface="Arial"/>
              <a:buChar char="•"/>
            </a:pPr>
            <a:r>
              <a:rPr lang="en-US" sz="2400" dirty="0" smtClean="0">
                <a:latin typeface="Helvetica"/>
                <a:cs typeface="Helvetica"/>
              </a:rPr>
              <a:t>Various </a:t>
            </a:r>
            <a:r>
              <a:rPr lang="en-US" sz="2400" dirty="0" err="1" smtClean="0">
                <a:latin typeface="Helvetica"/>
                <a:cs typeface="Helvetica"/>
              </a:rPr>
              <a:t>Bitcoin</a:t>
            </a:r>
            <a:r>
              <a:rPr lang="en-US" sz="2400" dirty="0" smtClean="0">
                <a:latin typeface="Helvetica"/>
                <a:cs typeface="Helvetica"/>
              </a:rPr>
              <a:t> statistics, e.g. market volume</a:t>
            </a:r>
          </a:p>
          <a:p>
            <a:pPr marL="457200" indent="-457200">
              <a:buFont typeface="Arial"/>
              <a:buChar char="•"/>
            </a:pPr>
            <a:r>
              <a:rPr lang="en-US" sz="2400" dirty="0" smtClean="0">
                <a:latin typeface="Helvetica"/>
                <a:cs typeface="Helvetica"/>
              </a:rPr>
              <a:t>Sampled order book data, which generates buy/sell ratios</a:t>
            </a:r>
          </a:p>
          <a:p>
            <a:pPr marL="457200" indent="-457200">
              <a:buFont typeface="Arial"/>
              <a:buChar char="•"/>
            </a:pPr>
            <a:r>
              <a:rPr lang="en-US" sz="2400" dirty="0" smtClean="0">
                <a:latin typeface="Helvetica"/>
                <a:cs typeface="Helvetica"/>
              </a:rPr>
              <a:t>Missing data was cubic-spline interpolated when appropriate</a:t>
            </a:r>
          </a:p>
        </p:txBody>
      </p:sp>
      <p:sp>
        <p:nvSpPr>
          <p:cNvPr id="184" name="TextBox 183"/>
          <p:cNvSpPr txBox="1"/>
          <p:nvPr/>
        </p:nvSpPr>
        <p:spPr>
          <a:xfrm>
            <a:off x="9474201" y="3189111"/>
            <a:ext cx="8607778" cy="12649613"/>
          </a:xfrm>
          <a:prstGeom prst="rect">
            <a:avLst/>
          </a:prstGeom>
          <a:noFill/>
        </p:spPr>
        <p:txBody>
          <a:bodyPr wrap="square" rtlCol="0">
            <a:spAutoFit/>
          </a:bodyPr>
          <a:lstStyle/>
          <a:p>
            <a:endParaRPr lang="en-US" sz="2400" b="1" dirty="0">
              <a:latin typeface="Helvetica"/>
              <a:cs typeface="Helvetica"/>
            </a:endParaRPr>
          </a:p>
          <a:p>
            <a:endParaRPr lang="en-US" sz="2400" b="1" dirty="0" smtClean="0">
              <a:latin typeface="Helvetica"/>
              <a:cs typeface="Helvetica"/>
            </a:endParaRPr>
          </a:p>
          <a:p>
            <a:endParaRPr lang="en-US" sz="2400" i="1" dirty="0" smtClean="0">
              <a:latin typeface="Helvetica"/>
              <a:cs typeface="Helvetica"/>
            </a:endParaRPr>
          </a:p>
          <a:p>
            <a:endParaRPr lang="en-US" sz="2400" i="1" dirty="0">
              <a:latin typeface="Helvetica"/>
              <a:cs typeface="Helvetica"/>
            </a:endParaRPr>
          </a:p>
          <a:p>
            <a:endParaRPr lang="en-US" sz="2400" i="1" dirty="0" smtClean="0">
              <a:latin typeface="Helvetica"/>
              <a:cs typeface="Helvetica"/>
            </a:endParaRPr>
          </a:p>
          <a:p>
            <a:endParaRPr lang="en-US" sz="2400" i="1" dirty="0">
              <a:latin typeface="Helvetica"/>
              <a:cs typeface="Helvetica"/>
            </a:endParaRPr>
          </a:p>
          <a:p>
            <a:endParaRPr lang="en-US" sz="2400" i="1" dirty="0" smtClean="0">
              <a:latin typeface="Helvetica"/>
              <a:cs typeface="Helvetica"/>
            </a:endParaRPr>
          </a:p>
          <a:p>
            <a:r>
              <a:rPr lang="en-US" sz="2400" i="1" dirty="0" err="1" smtClean="0">
                <a:latin typeface="Helvetica"/>
                <a:cs typeface="Helvetica"/>
              </a:rPr>
              <a:t>Imrpove</a:t>
            </a:r>
            <a:r>
              <a:rPr lang="en-US" sz="2400" i="1" dirty="0" smtClean="0">
                <a:latin typeface="Helvetica"/>
                <a:cs typeface="Helvetica"/>
              </a:rPr>
              <a:t> this diagram</a:t>
            </a:r>
          </a:p>
          <a:p>
            <a:r>
              <a:rPr lang="en-US" sz="2400" b="1" dirty="0" smtClean="0">
                <a:latin typeface="Helvetica"/>
                <a:cs typeface="Helvetica"/>
              </a:rPr>
              <a:t>Neural Networks</a:t>
            </a:r>
          </a:p>
          <a:p>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r>
              <a:rPr lang="en-US" sz="2400" b="1" dirty="0" smtClean="0">
                <a:latin typeface="Helvetica"/>
                <a:cs typeface="Helvetica"/>
              </a:rPr>
              <a:t>Bayesian Regression</a:t>
            </a:r>
          </a:p>
          <a:p>
            <a:r>
              <a:rPr lang="en-US" sz="2400" dirty="0"/>
              <a:t>In this method, we utilized the algorithm proposed by [1]. Studies suggest that there are hidden geometric patterns for price movements, which could be used to predict future price changes. We constructed tens of most common and effective patterns of different lengths by running k-means algorithm, and then use them to train a linear model which predicts price changes</a:t>
            </a:r>
            <a:r>
              <a:rPr lang="en-US" sz="2400" dirty="0" smtClean="0"/>
              <a:t>.</a:t>
            </a:r>
          </a:p>
          <a:p>
            <a:endParaRPr lang="en-US" sz="2400" dirty="0"/>
          </a:p>
          <a:p>
            <a:r>
              <a:rPr lang="en-US" sz="2400" b="1" dirty="0" smtClean="0"/>
              <a:t>SVMs</a:t>
            </a:r>
          </a:p>
          <a:p>
            <a:endParaRPr lang="en-US" sz="2400" b="1" dirty="0"/>
          </a:p>
          <a:p>
            <a:r>
              <a:rPr lang="en-US" sz="2400" b="1" dirty="0" smtClean="0"/>
              <a:t>Comparison of Price Prediction Algorithms</a:t>
            </a:r>
            <a:endParaRPr lang="en-US" sz="2400" b="1" dirty="0"/>
          </a:p>
          <a:p>
            <a:endParaRPr lang="en-US" sz="2400" b="1" dirty="0" smtClean="0">
              <a:latin typeface="Helvetica"/>
              <a:cs typeface="Helvetica"/>
            </a:endParaRPr>
          </a:p>
        </p:txBody>
      </p:sp>
      <p:sp>
        <p:nvSpPr>
          <p:cNvPr id="185" name="TextBox 184"/>
          <p:cNvSpPr txBox="1"/>
          <p:nvPr/>
        </p:nvSpPr>
        <p:spPr>
          <a:xfrm>
            <a:off x="20370799" y="2909711"/>
            <a:ext cx="6753579" cy="11541618"/>
          </a:xfrm>
          <a:prstGeom prst="rect">
            <a:avLst/>
          </a:prstGeom>
          <a:noFill/>
        </p:spPr>
        <p:txBody>
          <a:bodyPr wrap="square" rtlCol="0">
            <a:spAutoFit/>
          </a:bodyPr>
          <a:lstStyle/>
          <a:p>
            <a:r>
              <a:rPr lang="en-US" sz="2400" dirty="0" smtClean="0">
                <a:latin typeface="Helvetica"/>
                <a:cs typeface="Helvetica"/>
              </a:rPr>
              <a:t>We framed the trading decision as a recommendation of the optimal time(s) to sell a fixed number of </a:t>
            </a:r>
            <a:r>
              <a:rPr lang="en-US" sz="2400" dirty="0" err="1" smtClean="0">
                <a:latin typeface="Helvetica"/>
                <a:cs typeface="Helvetica"/>
              </a:rPr>
              <a:t>Bitcoins</a:t>
            </a:r>
            <a:r>
              <a:rPr lang="en-US" sz="2400" dirty="0" smtClean="0">
                <a:latin typeface="Helvetica"/>
                <a:cs typeface="Helvetica"/>
              </a:rPr>
              <a:t> within an allotted amount of time.</a:t>
            </a:r>
          </a:p>
          <a:p>
            <a:endParaRPr lang="en-US" sz="2400" b="1" dirty="0">
              <a:latin typeface="Helvetica"/>
              <a:cs typeface="Helvetica"/>
            </a:endParaRPr>
          </a:p>
          <a:p>
            <a:r>
              <a:rPr lang="en-US" sz="2400" b="1" dirty="0" smtClean="0">
                <a:latin typeface="Helvetica"/>
                <a:cs typeface="Helvetica"/>
              </a:rPr>
              <a:t>Markov Decision Process</a:t>
            </a:r>
          </a:p>
          <a:p>
            <a:r>
              <a:rPr lang="en-US" sz="2400" dirty="0"/>
              <a:t>Our MDP model is formulated as follows, the predicted price and standard deviation is computed from Gaussian Processes:</a:t>
            </a:r>
          </a:p>
          <a:p>
            <a:pPr marL="342900" lvl="0" indent="-342900">
              <a:buFont typeface="Arial"/>
              <a:buChar char="•"/>
            </a:pPr>
            <a:r>
              <a:rPr lang="en-US" sz="2400" dirty="0"/>
              <a:t>States: (time remaining, </a:t>
            </a:r>
            <a:r>
              <a:rPr lang="en-US" sz="2400" dirty="0" err="1"/>
              <a:t>bitcoins</a:t>
            </a:r>
            <a:r>
              <a:rPr lang="en-US" sz="2400" dirty="0"/>
              <a:t> remaining, price diff (predicted price – bought price), </a:t>
            </a:r>
            <a:r>
              <a:rPr lang="en-US" sz="2400" dirty="0" err="1"/>
              <a:t>std</a:t>
            </a:r>
            <a:r>
              <a:rPr lang="en-US" sz="2400" dirty="0"/>
              <a:t> of predicted price</a:t>
            </a:r>
            <a:r>
              <a:rPr lang="en-US" sz="2400" dirty="0" smtClean="0"/>
              <a:t>)</a:t>
            </a:r>
            <a:endParaRPr lang="en-US" sz="2400" dirty="0"/>
          </a:p>
          <a:p>
            <a:pPr marL="342900" lvl="0" indent="-342900">
              <a:buFont typeface="Arial"/>
              <a:buChar char="•"/>
            </a:pPr>
            <a:r>
              <a:rPr lang="en-US" sz="2400" dirty="0"/>
              <a:t>Actions: {sell i </a:t>
            </a:r>
            <a:r>
              <a:rPr lang="en-US" sz="2400" dirty="0" err="1"/>
              <a:t>bitcoins</a:t>
            </a:r>
            <a:r>
              <a:rPr lang="en-US" sz="2400" dirty="0"/>
              <a:t>, do nothing</a:t>
            </a:r>
            <a:r>
              <a:rPr lang="en-US" sz="2400" dirty="0" smtClean="0"/>
              <a:t>}</a:t>
            </a:r>
            <a:endParaRPr lang="en-US" sz="2400" dirty="0"/>
          </a:p>
          <a:p>
            <a:pPr marL="342900" lvl="0" indent="-342900">
              <a:buFont typeface="Arial"/>
              <a:buChar char="•"/>
            </a:pPr>
            <a:r>
              <a:rPr lang="en-US" sz="2400" dirty="0"/>
              <a:t>Rewards(s, a, s): -#</a:t>
            </a:r>
            <a:r>
              <a:rPr lang="en-US" sz="2400" dirty="0" err="1"/>
              <a:t>bitcoins</a:t>
            </a:r>
            <a:r>
              <a:rPr lang="en-US" sz="2400" dirty="0"/>
              <a:t> sold in action a * s[price diff</a:t>
            </a:r>
            <a:r>
              <a:rPr lang="en-US" sz="2400" dirty="0" smtClean="0"/>
              <a:t>]</a:t>
            </a:r>
            <a:endParaRPr lang="en-US" sz="2400" dirty="0"/>
          </a:p>
          <a:p>
            <a:pPr marL="342900" lvl="0" indent="-342900">
              <a:buFont typeface="Arial"/>
              <a:buChar char="•"/>
            </a:pPr>
            <a:r>
              <a:rPr lang="en-US" sz="2400" dirty="0"/>
              <a:t>Transition probabilities: T(</a:t>
            </a:r>
            <a:r>
              <a:rPr lang="en-US" sz="2400" dirty="0" err="1"/>
              <a:t>s,a,s</a:t>
            </a:r>
            <a:r>
              <a:rPr lang="en-US" sz="2400" dirty="0"/>
              <a:t>) ~ N(s[price diff],s[</a:t>
            </a:r>
            <a:r>
              <a:rPr lang="en-US" sz="2400" dirty="0" err="1"/>
              <a:t>std</a:t>
            </a:r>
            <a:r>
              <a:rPr lang="en-US" sz="2400" dirty="0"/>
              <a:t>]2</a:t>
            </a:r>
            <a:r>
              <a:rPr lang="en-US" sz="2400" dirty="0" smtClean="0"/>
              <a:t>)</a:t>
            </a:r>
            <a:endParaRPr lang="en-US" sz="2400" dirty="0"/>
          </a:p>
          <a:p>
            <a:pPr marL="342900" lvl="0" indent="-342900">
              <a:buFont typeface="Arial"/>
              <a:buChar char="•"/>
            </a:pPr>
            <a:r>
              <a:rPr lang="en-US" sz="2400" dirty="0" err="1"/>
              <a:t>IsEnd</a:t>
            </a:r>
            <a:r>
              <a:rPr lang="en-US" sz="2400" dirty="0"/>
              <a:t>(s): s[time remaining] = </a:t>
            </a:r>
            <a:r>
              <a:rPr lang="en-US" sz="2400" dirty="0" smtClean="0"/>
              <a:t>0</a:t>
            </a:r>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endParaRPr lang="en-US" sz="2400" i="1" dirty="0">
              <a:latin typeface="Helvetica"/>
              <a:cs typeface="Helvetica"/>
            </a:endParaRPr>
          </a:p>
          <a:p>
            <a:endParaRPr lang="en-US" sz="2400" i="1" dirty="0" smtClean="0">
              <a:latin typeface="Helvetica"/>
              <a:cs typeface="Helvetica"/>
            </a:endParaRPr>
          </a:p>
          <a:p>
            <a:r>
              <a:rPr lang="en-US" sz="2400" b="1" dirty="0" smtClean="0">
                <a:latin typeface="Helvetica"/>
                <a:cs typeface="Helvetica"/>
              </a:rPr>
              <a:t>Constraint Satisfaction Problem</a:t>
            </a:r>
          </a:p>
        </p:txBody>
      </p:sp>
      <p:pic>
        <p:nvPicPr>
          <p:cNvPr id="23" name="Picture 22"/>
          <p:cNvPicPr>
            <a:picLocks noChangeAspect="1"/>
          </p:cNvPicPr>
          <p:nvPr/>
        </p:nvPicPr>
        <p:blipFill>
          <a:blip r:embed="rId5"/>
          <a:stretch>
            <a:fillRect/>
          </a:stretch>
        </p:blipFill>
        <p:spPr>
          <a:xfrm>
            <a:off x="9770969" y="6760941"/>
            <a:ext cx="7758106" cy="4199143"/>
          </a:xfrm>
          <a:prstGeom prst="rect">
            <a:avLst/>
          </a:prstGeom>
        </p:spPr>
      </p:pic>
      <p:pic>
        <p:nvPicPr>
          <p:cNvPr id="186" name="Picture 185"/>
          <p:cNvPicPr/>
          <p:nvPr/>
        </p:nvPicPr>
        <p:blipFill>
          <a:blip r:embed="rId6">
            <a:extLst>
              <a:ext uri="{28A0092B-C50C-407E-A947-70E740481C1C}">
                <a14:useLocalDpi xmlns:a14="http://schemas.microsoft.com/office/drawing/2010/main" val="0"/>
              </a:ext>
            </a:extLst>
          </a:blip>
          <a:stretch>
            <a:fillRect/>
          </a:stretch>
        </p:blipFill>
        <p:spPr>
          <a:xfrm>
            <a:off x="20073202" y="9964505"/>
            <a:ext cx="7358798" cy="3293235"/>
          </a:xfrm>
          <a:prstGeom prst="rect">
            <a:avLst/>
          </a:prstGeom>
        </p:spPr>
      </p:pic>
      <p:sp>
        <p:nvSpPr>
          <p:cNvPr id="27" name="Oval 26"/>
          <p:cNvSpPr/>
          <p:nvPr/>
        </p:nvSpPr>
        <p:spPr>
          <a:xfrm>
            <a:off x="9424594" y="3709821"/>
            <a:ext cx="1789841" cy="13368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Price + other features for t</a:t>
            </a:r>
            <a:r>
              <a:rPr lang="en-US" sz="1800" baseline="-25000" dirty="0" smtClean="0"/>
              <a:t>1</a:t>
            </a:r>
            <a:r>
              <a:rPr lang="en-US" sz="1800" dirty="0" smtClean="0"/>
              <a:t>…</a:t>
            </a:r>
            <a:r>
              <a:rPr lang="en-US" sz="1800" dirty="0" err="1" smtClean="0"/>
              <a:t>t</a:t>
            </a:r>
            <a:r>
              <a:rPr lang="en-US" sz="1800" baseline="-25000" dirty="0" err="1" smtClean="0"/>
              <a:t>i</a:t>
            </a:r>
            <a:endParaRPr lang="en-US" sz="1800" dirty="0"/>
          </a:p>
        </p:txBody>
      </p:sp>
      <p:sp>
        <p:nvSpPr>
          <p:cNvPr id="29" name="Rectangle 28"/>
          <p:cNvSpPr/>
          <p:nvPr/>
        </p:nvSpPr>
        <p:spPr>
          <a:xfrm>
            <a:off x="12165077" y="4194437"/>
            <a:ext cx="1654316" cy="13034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Ridge/Bayesian/Linear/Logistic regression, neural network, SVM</a:t>
            </a:r>
            <a:endParaRPr lang="en-US" sz="1600" dirty="0"/>
          </a:p>
        </p:txBody>
      </p:sp>
      <p:sp>
        <p:nvSpPr>
          <p:cNvPr id="194" name="Rectangle 193"/>
          <p:cNvSpPr/>
          <p:nvPr/>
        </p:nvSpPr>
        <p:spPr>
          <a:xfrm>
            <a:off x="12451158" y="3193784"/>
            <a:ext cx="1084158" cy="766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Gaussian regression</a:t>
            </a:r>
            <a:endParaRPr lang="en-US" sz="1600" dirty="0"/>
          </a:p>
        </p:txBody>
      </p:sp>
      <p:cxnSp>
        <p:nvCxnSpPr>
          <p:cNvPr id="195" name="Straight Arrow Connector 194"/>
          <p:cNvCxnSpPr/>
          <p:nvPr/>
        </p:nvCxnSpPr>
        <p:spPr>
          <a:xfrm flipV="1">
            <a:off x="11329563" y="4361547"/>
            <a:ext cx="735252" cy="1"/>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sp>
        <p:nvSpPr>
          <p:cNvPr id="197" name="Oval 196"/>
          <p:cNvSpPr/>
          <p:nvPr/>
        </p:nvSpPr>
        <p:spPr>
          <a:xfrm>
            <a:off x="15041252" y="4246572"/>
            <a:ext cx="1886255" cy="9338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Predicted price for </a:t>
            </a:r>
            <a:r>
              <a:rPr lang="en-US" sz="1800" i="1" dirty="0" err="1" smtClean="0"/>
              <a:t>t</a:t>
            </a:r>
            <a:r>
              <a:rPr lang="en-US" sz="1800" i="1" baseline="-25000" dirty="0" err="1" smtClean="0"/>
              <a:t>i+dt</a:t>
            </a:r>
            <a:r>
              <a:rPr lang="en-US" sz="1800" dirty="0" smtClean="0"/>
              <a:t> </a:t>
            </a:r>
            <a:endParaRPr lang="en-US" sz="1800" dirty="0"/>
          </a:p>
        </p:txBody>
      </p:sp>
      <p:sp>
        <p:nvSpPr>
          <p:cNvPr id="198" name="Oval 197"/>
          <p:cNvSpPr/>
          <p:nvPr/>
        </p:nvSpPr>
        <p:spPr>
          <a:xfrm>
            <a:off x="15043257" y="3128944"/>
            <a:ext cx="1886255" cy="9338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err="1" smtClean="0"/>
              <a:t>Stdev</a:t>
            </a:r>
            <a:r>
              <a:rPr lang="en-US" sz="1800" dirty="0" smtClean="0"/>
              <a:t> for price for </a:t>
            </a:r>
            <a:r>
              <a:rPr lang="en-US" sz="1800" i="1" dirty="0" err="1" smtClean="0"/>
              <a:t>t</a:t>
            </a:r>
            <a:r>
              <a:rPr lang="en-US" sz="1800" i="1" baseline="-25000" dirty="0" err="1" smtClean="0"/>
              <a:t>i+dt</a:t>
            </a:r>
            <a:r>
              <a:rPr lang="en-US" sz="1800" dirty="0" smtClean="0"/>
              <a:t> </a:t>
            </a:r>
            <a:endParaRPr lang="en-US" sz="1800" dirty="0"/>
          </a:p>
        </p:txBody>
      </p:sp>
      <p:cxnSp>
        <p:nvCxnSpPr>
          <p:cNvPr id="199" name="Straight Arrow Connector 198"/>
          <p:cNvCxnSpPr/>
          <p:nvPr/>
        </p:nvCxnSpPr>
        <p:spPr>
          <a:xfrm flipV="1">
            <a:off x="13987671" y="4712476"/>
            <a:ext cx="884471" cy="8294"/>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200" name="Straight Arrow Connector 199"/>
          <p:cNvCxnSpPr/>
          <p:nvPr/>
        </p:nvCxnSpPr>
        <p:spPr>
          <a:xfrm flipV="1">
            <a:off x="13956256" y="3594847"/>
            <a:ext cx="884471" cy="8294"/>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201" name="Straight Arrow Connector 200"/>
          <p:cNvCxnSpPr/>
          <p:nvPr/>
        </p:nvCxnSpPr>
        <p:spPr>
          <a:xfrm>
            <a:off x="13974976" y="3755541"/>
            <a:ext cx="830325" cy="739693"/>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sp>
        <p:nvSpPr>
          <p:cNvPr id="202" name="TextBox 201"/>
          <p:cNvSpPr txBox="1"/>
          <p:nvPr/>
        </p:nvSpPr>
        <p:spPr>
          <a:xfrm>
            <a:off x="-1" y="2060070"/>
            <a:ext cx="6858000" cy="543733"/>
          </a:xfrm>
          <a:prstGeom prst="rect">
            <a:avLst/>
          </a:prstGeom>
        </p:spPr>
        <p:style>
          <a:lnRef idx="2">
            <a:schemeClr val="dk1"/>
          </a:lnRef>
          <a:fillRef idx="1">
            <a:schemeClr val="lt1"/>
          </a:fillRef>
          <a:effectRef idx="0">
            <a:schemeClr val="dk1"/>
          </a:effectRef>
          <a:fontRef idx="minor">
            <a:schemeClr val="dk1"/>
          </a:fontRef>
        </p:style>
        <p:txBody>
          <a:bodyPr wrap="square" lIns="50795" tIns="25397" rIns="50795" bIns="25397" rtlCol="0">
            <a:spAutoFit/>
          </a:bodyPr>
          <a:lstStyle/>
          <a:p>
            <a:r>
              <a:rPr lang="en-US" sz="3200" b="1" dirty="0" smtClean="0">
                <a:latin typeface="Helvetica"/>
                <a:cs typeface="Helvetica"/>
              </a:rPr>
              <a:t>Introduction</a:t>
            </a:r>
            <a:endParaRPr lang="en-US" sz="3200" b="1" dirty="0">
              <a:latin typeface="Helvetica"/>
              <a:cs typeface="Helvetica"/>
            </a:endParaRPr>
          </a:p>
        </p:txBody>
      </p:sp>
      <p:sp>
        <p:nvSpPr>
          <p:cNvPr id="204" name="TextBox 203"/>
          <p:cNvSpPr txBox="1"/>
          <p:nvPr/>
        </p:nvSpPr>
        <p:spPr>
          <a:xfrm>
            <a:off x="6857999" y="2060070"/>
            <a:ext cx="6858000" cy="543733"/>
          </a:xfrm>
          <a:prstGeom prst="rect">
            <a:avLst/>
          </a:prstGeom>
        </p:spPr>
        <p:style>
          <a:lnRef idx="2">
            <a:schemeClr val="dk1"/>
          </a:lnRef>
          <a:fillRef idx="1">
            <a:schemeClr val="lt1"/>
          </a:fillRef>
          <a:effectRef idx="0">
            <a:schemeClr val="dk1"/>
          </a:effectRef>
          <a:fontRef idx="minor">
            <a:schemeClr val="dk1"/>
          </a:fontRef>
        </p:style>
        <p:txBody>
          <a:bodyPr wrap="square" lIns="50795" tIns="25397" rIns="50795" bIns="25397" rtlCol="0">
            <a:spAutoFit/>
          </a:bodyPr>
          <a:lstStyle/>
          <a:p>
            <a:r>
              <a:rPr lang="en-US" sz="3200" b="1" dirty="0" smtClean="0">
                <a:latin typeface="Helvetica"/>
                <a:cs typeface="Helvetica"/>
              </a:rPr>
              <a:t>Introduction</a:t>
            </a:r>
            <a:endParaRPr lang="en-US" sz="3200" b="1" dirty="0">
              <a:latin typeface="Helvetica"/>
              <a:cs typeface="Helvetica"/>
            </a:endParaRPr>
          </a:p>
        </p:txBody>
      </p:sp>
      <p:sp>
        <p:nvSpPr>
          <p:cNvPr id="205" name="TextBox 204"/>
          <p:cNvSpPr txBox="1"/>
          <p:nvPr/>
        </p:nvSpPr>
        <p:spPr>
          <a:xfrm>
            <a:off x="13715999" y="2060070"/>
            <a:ext cx="6858000" cy="543733"/>
          </a:xfrm>
          <a:prstGeom prst="rect">
            <a:avLst/>
          </a:prstGeom>
        </p:spPr>
        <p:style>
          <a:lnRef idx="2">
            <a:schemeClr val="dk1"/>
          </a:lnRef>
          <a:fillRef idx="1">
            <a:schemeClr val="lt1"/>
          </a:fillRef>
          <a:effectRef idx="0">
            <a:schemeClr val="dk1"/>
          </a:effectRef>
          <a:fontRef idx="minor">
            <a:schemeClr val="dk1"/>
          </a:fontRef>
        </p:style>
        <p:txBody>
          <a:bodyPr wrap="square" lIns="50795" tIns="25397" rIns="50795" bIns="25397" rtlCol="0">
            <a:spAutoFit/>
          </a:bodyPr>
          <a:lstStyle/>
          <a:p>
            <a:r>
              <a:rPr lang="en-US" sz="3200" b="1" dirty="0" smtClean="0">
                <a:latin typeface="Helvetica"/>
                <a:cs typeface="Helvetica"/>
              </a:rPr>
              <a:t>Introduction</a:t>
            </a:r>
            <a:endParaRPr lang="en-US" sz="3200" b="1" dirty="0">
              <a:latin typeface="Helvetica"/>
              <a:cs typeface="Helvetica"/>
            </a:endParaRPr>
          </a:p>
        </p:txBody>
      </p:sp>
      <p:sp>
        <p:nvSpPr>
          <p:cNvPr id="206" name="TextBox 205"/>
          <p:cNvSpPr txBox="1"/>
          <p:nvPr/>
        </p:nvSpPr>
        <p:spPr>
          <a:xfrm>
            <a:off x="20574000" y="2060070"/>
            <a:ext cx="6858000" cy="543733"/>
          </a:xfrm>
          <a:prstGeom prst="rect">
            <a:avLst/>
          </a:prstGeom>
        </p:spPr>
        <p:style>
          <a:lnRef idx="2">
            <a:schemeClr val="dk1"/>
          </a:lnRef>
          <a:fillRef idx="1">
            <a:schemeClr val="lt1"/>
          </a:fillRef>
          <a:effectRef idx="0">
            <a:schemeClr val="dk1"/>
          </a:effectRef>
          <a:fontRef idx="minor">
            <a:schemeClr val="dk1"/>
          </a:fontRef>
        </p:style>
        <p:txBody>
          <a:bodyPr wrap="square" lIns="50795" tIns="25397" rIns="50795" bIns="25397" rtlCol="0">
            <a:spAutoFit/>
          </a:bodyPr>
          <a:lstStyle/>
          <a:p>
            <a:r>
              <a:rPr lang="en-US" sz="3200" b="1" dirty="0" smtClean="0">
                <a:latin typeface="Helvetica"/>
                <a:cs typeface="Helvetica"/>
              </a:rPr>
              <a:t>Introduction</a:t>
            </a:r>
            <a:endParaRPr lang="en-US" sz="3200" b="1" dirty="0">
              <a:latin typeface="Helvetica"/>
              <a:cs typeface="Helvetica"/>
            </a:endParaRPr>
          </a:p>
        </p:txBody>
      </p:sp>
    </p:spTree>
    <p:extLst>
      <p:ext uri="{BB962C8B-B14F-4D97-AF65-F5344CB8AC3E}">
        <p14:creationId xmlns:p14="http://schemas.microsoft.com/office/powerpoint/2010/main" val="2150916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4301</TotalTime>
  <Words>476</Words>
  <Application>Microsoft Macintosh PowerPoint</Application>
  <PresentationFormat>Custom</PresentationFormat>
  <Paragraphs>81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Ellen Sebastian</cp:lastModifiedBy>
  <cp:revision>58</cp:revision>
  <dcterms:created xsi:type="dcterms:W3CDTF">2013-02-18T18:40:33Z</dcterms:created>
  <dcterms:modified xsi:type="dcterms:W3CDTF">2014-12-03T08:44:53Z</dcterms:modified>
  <cp:category>research posters template</cp:category>
</cp:coreProperties>
</file>