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78201" autoAdjust="0"/>
  </p:normalViewPr>
  <p:slideViewPr>
    <p:cSldViewPr snapToGrid="0">
      <p:cViewPr>
        <p:scale>
          <a:sx n="75" d="100"/>
          <a:sy n="75" d="100"/>
        </p:scale>
        <p:origin x="324" y="1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D2E0E5-D24E-4E9D-A92E-D96169EE7859}" type="datetimeFigureOut">
              <a:rPr lang="en-US" smtClean="0"/>
              <a:t>5/11/2025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3908B8-CF93-4AAA-B1FC-363DCCEF16BF}" type="slidenum">
              <a:rPr lang="en-US" smtClean="0"/>
              <a:t>‹#›</a:t>
            </a:fld>
            <a:endParaRPr lang="en-US"/>
          </a:p>
        </p:txBody>
      </p:sp>
    </p:spTree>
    <p:extLst>
      <p:ext uri="{BB962C8B-B14F-4D97-AF65-F5344CB8AC3E}">
        <p14:creationId xmlns:p14="http://schemas.microsoft.com/office/powerpoint/2010/main" val="3628831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My name is </a:t>
            </a:r>
            <a:r>
              <a:rPr lang="en-US" dirty="0" err="1"/>
              <a:t>Elllen</a:t>
            </a:r>
            <a:r>
              <a:rPr lang="en-US" dirty="0"/>
              <a:t> </a:t>
            </a:r>
            <a:r>
              <a:rPr lang="en-US" dirty="0" err="1"/>
              <a:t>Kondani</a:t>
            </a:r>
            <a:r>
              <a:rPr lang="en-US" dirty="0"/>
              <a:t>, and today I will be presenting my project for the Python Programming module: a Personal Finance Tracker application</a:t>
            </a:r>
          </a:p>
        </p:txBody>
      </p:sp>
      <p:sp>
        <p:nvSpPr>
          <p:cNvPr id="4" name="Slide Number Placeholder 3"/>
          <p:cNvSpPr>
            <a:spLocks noGrp="1"/>
          </p:cNvSpPr>
          <p:nvPr>
            <p:ph type="sldNum" sz="quarter" idx="5"/>
          </p:nvPr>
        </p:nvSpPr>
        <p:spPr/>
        <p:txBody>
          <a:bodyPr/>
          <a:lstStyle/>
          <a:p>
            <a:fld id="{693908B8-CF93-4AAA-B1FC-363DCCEF16BF}" type="slidenum">
              <a:rPr lang="en-US" smtClean="0"/>
              <a:t>1</a:t>
            </a:fld>
            <a:endParaRPr lang="en-US"/>
          </a:p>
        </p:txBody>
      </p:sp>
    </p:spTree>
    <p:extLst>
      <p:ext uri="{BB962C8B-B14F-4D97-AF65-F5344CB8AC3E}">
        <p14:creationId xmlns:p14="http://schemas.microsoft.com/office/powerpoint/2010/main" val="39774780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this </a:t>
            </a:r>
            <a:r>
              <a:rPr lang="en-US" dirty="0">
                <a:sym typeface="Wingdings" panose="05000000000000000000" pitchFamily="2" charset="2"/>
              </a:rPr>
              <a:t> </a:t>
            </a:r>
            <a:r>
              <a:rPr lang="en-US" dirty="0"/>
              <a:t>Thank you for your time and attention. I'm now open to any questions you may have.</a:t>
            </a:r>
          </a:p>
        </p:txBody>
      </p:sp>
      <p:sp>
        <p:nvSpPr>
          <p:cNvPr id="4" name="Slide Number Placeholder 3"/>
          <p:cNvSpPr>
            <a:spLocks noGrp="1"/>
          </p:cNvSpPr>
          <p:nvPr>
            <p:ph type="sldNum" sz="quarter" idx="5"/>
          </p:nvPr>
        </p:nvSpPr>
        <p:spPr/>
        <p:txBody>
          <a:bodyPr/>
          <a:lstStyle/>
          <a:p>
            <a:fld id="{693908B8-CF93-4AAA-B1FC-363DCCEF16BF}" type="slidenum">
              <a:rPr lang="en-US" smtClean="0"/>
              <a:t>10</a:t>
            </a:fld>
            <a:endParaRPr lang="en-US"/>
          </a:p>
        </p:txBody>
      </p:sp>
    </p:spTree>
    <p:extLst>
      <p:ext uri="{BB962C8B-B14F-4D97-AF65-F5344CB8AC3E}">
        <p14:creationId xmlns:p14="http://schemas.microsoft.com/office/powerpoint/2010/main" val="523805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application aims to provide a simple and user-friendly interface for individuals to manage their personal income and expenses. The core objectives of this project were – to </a:t>
            </a:r>
            <a:r>
              <a:rPr lang="en-US" dirty="0">
                <a:sym typeface="Wingdings" panose="05000000000000000000" pitchFamily="2" charset="2"/>
              </a:rPr>
              <a:t> start reading the points one by one</a:t>
            </a:r>
            <a:endParaRPr lang="en-US" dirty="0"/>
          </a:p>
        </p:txBody>
      </p:sp>
      <p:sp>
        <p:nvSpPr>
          <p:cNvPr id="4" name="Slide Number Placeholder 3"/>
          <p:cNvSpPr>
            <a:spLocks noGrp="1"/>
          </p:cNvSpPr>
          <p:nvPr>
            <p:ph type="sldNum" sz="quarter" idx="5"/>
          </p:nvPr>
        </p:nvSpPr>
        <p:spPr/>
        <p:txBody>
          <a:bodyPr/>
          <a:lstStyle/>
          <a:p>
            <a:fld id="{693908B8-CF93-4AAA-B1FC-363DCCEF16BF}" type="slidenum">
              <a:rPr lang="en-US" smtClean="0"/>
              <a:t>2</a:t>
            </a:fld>
            <a:endParaRPr lang="en-US"/>
          </a:p>
        </p:txBody>
      </p:sp>
    </p:spTree>
    <p:extLst>
      <p:ext uri="{BB962C8B-B14F-4D97-AF65-F5344CB8AC3E}">
        <p14:creationId xmlns:p14="http://schemas.microsoft.com/office/powerpoint/2010/main" val="14194595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reading the title say this </a:t>
            </a:r>
            <a:r>
              <a:rPr lang="en-US" dirty="0">
                <a:sym typeface="Wingdings" panose="05000000000000000000" pitchFamily="2" charset="2"/>
              </a:rPr>
              <a:t> </a:t>
            </a:r>
            <a:r>
              <a:rPr lang="en-US" dirty="0"/>
              <a:t>My development process involved an iterative approach. I started by:</a:t>
            </a:r>
          </a:p>
          <a:p>
            <a:r>
              <a:rPr lang="en-US" dirty="0"/>
              <a:t>After reading the points say this </a:t>
            </a:r>
            <a:r>
              <a:rPr lang="en-US" dirty="0">
                <a:sym typeface="Wingdings" panose="05000000000000000000" pitchFamily="2" charset="2"/>
              </a:rPr>
              <a:t> In addition, </a:t>
            </a:r>
            <a:r>
              <a:rPr lang="en-US" dirty="0"/>
              <a:t>I focused on building the core CRUD functionalities first, ensuring they were working correctly before moving on to enhance the user interface and add any additional features</a:t>
            </a:r>
          </a:p>
        </p:txBody>
      </p:sp>
      <p:sp>
        <p:nvSpPr>
          <p:cNvPr id="4" name="Slide Number Placeholder 3"/>
          <p:cNvSpPr>
            <a:spLocks noGrp="1"/>
          </p:cNvSpPr>
          <p:nvPr>
            <p:ph type="sldNum" sz="quarter" idx="5"/>
          </p:nvPr>
        </p:nvSpPr>
        <p:spPr/>
        <p:txBody>
          <a:bodyPr/>
          <a:lstStyle/>
          <a:p>
            <a:fld id="{693908B8-CF93-4AAA-B1FC-363DCCEF16BF}" type="slidenum">
              <a:rPr lang="en-US" smtClean="0"/>
              <a:t>3</a:t>
            </a:fld>
            <a:endParaRPr lang="en-US"/>
          </a:p>
        </p:txBody>
      </p:sp>
    </p:spTree>
    <p:extLst>
      <p:ext uri="{BB962C8B-B14F-4D97-AF65-F5344CB8AC3E}">
        <p14:creationId xmlns:p14="http://schemas.microsoft.com/office/powerpoint/2010/main" val="36427986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mentioning the title of the slide say this </a:t>
            </a:r>
            <a:r>
              <a:rPr lang="en-US" dirty="0">
                <a:sym typeface="Wingdings" panose="05000000000000000000" pitchFamily="2" charset="2"/>
              </a:rPr>
              <a:t> </a:t>
            </a:r>
            <a:r>
              <a:rPr lang="en-US" dirty="0"/>
              <a:t>At the heart of the application is an SQLite database. The financial transaction data is stored in a single table called 'transactions'. This slide shows the schema of the 'transactions' table </a:t>
            </a:r>
            <a:r>
              <a:rPr lang="en-US" dirty="0">
                <a:sym typeface="Wingdings" panose="05000000000000000000" pitchFamily="2" charset="2"/>
              </a:rPr>
              <a:t>then start reading the points.</a:t>
            </a:r>
          </a:p>
          <a:p>
            <a:endParaRPr lang="en-US" dirty="0">
              <a:sym typeface="Wingdings" panose="05000000000000000000" pitchFamily="2" charset="2"/>
            </a:endParaRPr>
          </a:p>
          <a:p>
            <a:r>
              <a:rPr lang="en-US" dirty="0">
                <a:sym typeface="Wingdings" panose="05000000000000000000" pitchFamily="2" charset="2"/>
              </a:rPr>
              <a:t>After mentioning id say this  id is set as an integer which is also the primary key of this table and as well as it is automatically incremented</a:t>
            </a:r>
          </a:p>
          <a:p>
            <a:endParaRPr lang="en-US" dirty="0">
              <a:sym typeface="Wingdings" panose="05000000000000000000" pitchFamily="2" charset="2"/>
            </a:endParaRPr>
          </a:p>
          <a:p>
            <a:r>
              <a:rPr lang="en-US" dirty="0">
                <a:sym typeface="Wingdings" panose="05000000000000000000" pitchFamily="2" charset="2"/>
              </a:rPr>
              <a:t>After saying </a:t>
            </a:r>
            <a:r>
              <a:rPr lang="en-US" dirty="0" err="1">
                <a:sym typeface="Wingdings" panose="05000000000000000000" pitchFamily="2" charset="2"/>
              </a:rPr>
              <a:t>transaction_type</a:t>
            </a:r>
            <a:r>
              <a:rPr lang="en-US" dirty="0">
                <a:sym typeface="Wingdings" panose="05000000000000000000" pitchFamily="2" charset="2"/>
              </a:rPr>
              <a:t> say this  transactional type have been set to </a:t>
            </a:r>
            <a:r>
              <a:rPr lang="en-US" dirty="0" err="1">
                <a:sym typeface="Wingdings" panose="05000000000000000000" pitchFamily="2" charset="2"/>
              </a:rPr>
              <a:t>TEXt</a:t>
            </a:r>
            <a:r>
              <a:rPr lang="en-US" dirty="0">
                <a:sym typeface="Wingdings" panose="05000000000000000000" pitchFamily="2" charset="2"/>
              </a:rPr>
              <a:t> where is it is indicating whether the transaction is income or expense.</a:t>
            </a:r>
          </a:p>
          <a:p>
            <a:endParaRPr lang="en-US" dirty="0">
              <a:sym typeface="Wingdings" panose="05000000000000000000" pitchFamily="2" charset="2"/>
            </a:endParaRPr>
          </a:p>
          <a:p>
            <a:r>
              <a:rPr lang="en-US" dirty="0">
                <a:sym typeface="Wingdings" panose="05000000000000000000" pitchFamily="2" charset="2"/>
              </a:rPr>
              <a:t>After saying amount say this  amount has been set to REAL which is float point numbers since it is not always the case that money will be in whole numbers.</a:t>
            </a:r>
          </a:p>
          <a:p>
            <a:endParaRPr lang="en-US" dirty="0">
              <a:sym typeface="Wingdings" panose="05000000000000000000" pitchFamily="2" charset="2"/>
            </a:endParaRPr>
          </a:p>
          <a:p>
            <a:r>
              <a:rPr lang="en-US" dirty="0">
                <a:sym typeface="Wingdings" panose="05000000000000000000" pitchFamily="2" charset="2"/>
              </a:rPr>
              <a:t>After saying category say this  This is just giving the category of that transaction and has been set to TEXT, for example, it can be food, accommodation, or clothing.</a:t>
            </a:r>
          </a:p>
          <a:p>
            <a:endParaRPr lang="en-US" dirty="0">
              <a:sym typeface="Wingdings" panose="05000000000000000000" pitchFamily="2" charset="2"/>
            </a:endParaRPr>
          </a:p>
          <a:p>
            <a:r>
              <a:rPr lang="en-US" dirty="0">
                <a:sym typeface="Wingdings" panose="05000000000000000000" pitchFamily="2" charset="2"/>
              </a:rPr>
              <a:t>After saying date say this  Date in this table has been set to TEXT since it will be holding integers and characters like </a:t>
            </a:r>
            <a:r>
              <a:rPr lang="en-US">
                <a:sym typeface="Wingdings" panose="05000000000000000000" pitchFamily="2" charset="2"/>
              </a:rPr>
              <a:t>forward slashes.</a:t>
            </a:r>
            <a:endParaRPr lang="en-US" dirty="0">
              <a:sym typeface="Wingdings" panose="05000000000000000000" pitchFamily="2" charset="2"/>
            </a:endParaRPr>
          </a:p>
          <a:p>
            <a:endParaRPr lang="en-US" dirty="0">
              <a:sym typeface="Wingdings" panose="05000000000000000000" pitchFamily="2" charset="2"/>
            </a:endParaRPr>
          </a:p>
          <a:p>
            <a:r>
              <a:rPr lang="en-US" dirty="0">
                <a:sym typeface="Wingdings" panose="05000000000000000000" pitchFamily="2" charset="2"/>
              </a:rPr>
              <a:t>After saying description say this  Description in my table has been set to </a:t>
            </a:r>
            <a:r>
              <a:rPr lang="en-US" dirty="0" err="1">
                <a:sym typeface="Wingdings" panose="05000000000000000000" pitchFamily="2" charset="2"/>
              </a:rPr>
              <a:t>TEXt</a:t>
            </a:r>
            <a:r>
              <a:rPr lang="en-US" dirty="0">
                <a:sym typeface="Wingdings" panose="05000000000000000000" pitchFamily="2" charset="2"/>
              </a:rPr>
              <a:t> since it will be holding a pile of texts but the difference between  the description part and the other parts mentioned above is that in description the user will optionally input the description. In short, it is not compulsory for user to enter the description</a:t>
            </a:r>
          </a:p>
          <a:p>
            <a:endParaRPr lang="en-US" dirty="0">
              <a:sym typeface="Wingdings" panose="05000000000000000000" pitchFamily="2" charset="2"/>
            </a:endParaRPr>
          </a:p>
          <a:p>
            <a:r>
              <a:rPr lang="en-US" dirty="0">
                <a:sym typeface="Wingdings" panose="05000000000000000000" pitchFamily="2" charset="2"/>
              </a:rPr>
              <a:t>Say this and go to next slide  </a:t>
            </a:r>
            <a:r>
              <a:rPr lang="en-US" dirty="0"/>
              <a:t>SQLite was chosen for its simplicity and file-based nature, making it easy to integrate with the Python application.</a:t>
            </a:r>
          </a:p>
        </p:txBody>
      </p:sp>
      <p:sp>
        <p:nvSpPr>
          <p:cNvPr id="4" name="Slide Number Placeholder 3"/>
          <p:cNvSpPr>
            <a:spLocks noGrp="1"/>
          </p:cNvSpPr>
          <p:nvPr>
            <p:ph type="sldNum" sz="quarter" idx="5"/>
          </p:nvPr>
        </p:nvSpPr>
        <p:spPr/>
        <p:txBody>
          <a:bodyPr/>
          <a:lstStyle/>
          <a:p>
            <a:fld id="{693908B8-CF93-4AAA-B1FC-363DCCEF16BF}" type="slidenum">
              <a:rPr lang="en-US" smtClean="0"/>
              <a:t>4</a:t>
            </a:fld>
            <a:endParaRPr lang="en-US"/>
          </a:p>
        </p:txBody>
      </p:sp>
    </p:spTree>
    <p:extLst>
      <p:ext uri="{BB962C8B-B14F-4D97-AF65-F5344CB8AC3E}">
        <p14:creationId xmlns:p14="http://schemas.microsoft.com/office/powerpoint/2010/main" val="18584842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this after saying the title of this slide </a:t>
            </a:r>
            <a:r>
              <a:rPr lang="en-US" dirty="0">
                <a:sym typeface="Wingdings" panose="05000000000000000000" pitchFamily="2" charset="2"/>
              </a:rPr>
              <a:t> </a:t>
            </a:r>
            <a:r>
              <a:rPr lang="en-US" dirty="0"/>
              <a:t>The user interface was developed using </a:t>
            </a:r>
            <a:r>
              <a:rPr lang="en-US" dirty="0" err="1"/>
              <a:t>Tkinter</a:t>
            </a:r>
            <a:r>
              <a:rPr lang="en-US" dirty="0"/>
              <a:t>. As you can see in this screenshot, it's organized into several key areas</a:t>
            </a:r>
          </a:p>
          <a:p>
            <a:endParaRPr lang="en-US" dirty="0"/>
          </a:p>
          <a:p>
            <a:r>
              <a:rPr lang="en-US" dirty="0"/>
              <a:t>Say this while pointing to the top of the app </a:t>
            </a:r>
            <a:r>
              <a:rPr lang="en-US" dirty="0">
                <a:sym typeface="Wingdings" panose="05000000000000000000" pitchFamily="2" charset="2"/>
              </a:rPr>
              <a:t> </a:t>
            </a:r>
            <a:r>
              <a:rPr lang="en-US" dirty="0"/>
              <a:t>At the top, we have the </a:t>
            </a:r>
            <a:r>
              <a:rPr lang="en-US" b="1" dirty="0"/>
              <a:t>input area</a:t>
            </a:r>
            <a:r>
              <a:rPr lang="en-US" dirty="0"/>
              <a:t>, allowing users to enter details for new transactions, including the type, amount, category, date, and description.</a:t>
            </a:r>
          </a:p>
          <a:p>
            <a:endParaRPr lang="en-US" dirty="0"/>
          </a:p>
          <a:p>
            <a:r>
              <a:rPr lang="en-US" dirty="0"/>
              <a:t>Say this after saying about the top </a:t>
            </a:r>
            <a:r>
              <a:rPr lang="en-US" dirty="0">
                <a:sym typeface="Wingdings" panose="05000000000000000000" pitchFamily="2" charset="2"/>
              </a:rPr>
              <a:t> </a:t>
            </a:r>
            <a:r>
              <a:rPr lang="en-US" dirty="0"/>
              <a:t>The central part of the window displays the </a:t>
            </a:r>
            <a:r>
              <a:rPr lang="en-US" b="1" dirty="0"/>
              <a:t>transaction history</a:t>
            </a:r>
            <a:r>
              <a:rPr lang="en-US" dirty="0"/>
              <a:t> in a table format, showing all recorded transactions with their details.</a:t>
            </a:r>
          </a:p>
          <a:p>
            <a:endParaRPr lang="en-US" dirty="0"/>
          </a:p>
          <a:p>
            <a:r>
              <a:rPr lang="en-US" dirty="0"/>
              <a:t>Say this for the buttons of update and delete </a:t>
            </a:r>
            <a:r>
              <a:rPr lang="en-US" dirty="0">
                <a:sym typeface="Wingdings" panose="05000000000000000000" pitchFamily="2" charset="2"/>
              </a:rPr>
              <a:t> </a:t>
            </a:r>
            <a:r>
              <a:rPr lang="en-US" dirty="0"/>
              <a:t>Below the table, there are </a:t>
            </a:r>
            <a:r>
              <a:rPr lang="en-US" b="1" dirty="0"/>
              <a:t>buttons</a:t>
            </a:r>
            <a:r>
              <a:rPr lang="en-US" dirty="0"/>
              <a:t> to perform actions on selected transactions, such as 'Update Transaction' and 'Delete Transaction’ but unfortunately somehow the update button is not working as of now and it is still under implementation</a:t>
            </a:r>
          </a:p>
          <a:p>
            <a:endParaRPr lang="en-US" dirty="0"/>
          </a:p>
          <a:p>
            <a:r>
              <a:rPr lang="en-US" dirty="0"/>
              <a:t>Say this while pointing on transaction summary </a:t>
            </a:r>
            <a:r>
              <a:rPr lang="en-US" dirty="0">
                <a:sym typeface="Wingdings" panose="05000000000000000000" pitchFamily="2" charset="2"/>
              </a:rPr>
              <a:t> Below the buttons is the summary of the transactions which is the total income, total outcome and the remaining money in pocket.</a:t>
            </a:r>
          </a:p>
          <a:p>
            <a:endParaRPr lang="en-US" dirty="0">
              <a:sym typeface="Wingdings" panose="05000000000000000000" pitchFamily="2" charset="2"/>
            </a:endParaRPr>
          </a:p>
          <a:p>
            <a:pPr>
              <a:buFont typeface="Arial" panose="020B0604020202020204" pitchFamily="34" charset="0"/>
              <a:buChar char="•"/>
            </a:pPr>
            <a:r>
              <a:rPr lang="en-US" dirty="0">
                <a:sym typeface="Wingdings" panose="05000000000000000000" pitchFamily="2" charset="2"/>
              </a:rPr>
              <a:t>Say this to conclude the slide  </a:t>
            </a:r>
            <a:endParaRPr lang="en-US" dirty="0"/>
          </a:p>
          <a:p>
            <a:r>
              <a:rPr lang="en-US" dirty="0"/>
              <a:t>"The layout is designed to be natural, allowing users to quickly add, view, and manage their financial data.</a:t>
            </a:r>
          </a:p>
          <a:p>
            <a:endParaRPr lang="en-US" dirty="0"/>
          </a:p>
        </p:txBody>
      </p:sp>
      <p:sp>
        <p:nvSpPr>
          <p:cNvPr id="4" name="Slide Number Placeholder 3"/>
          <p:cNvSpPr>
            <a:spLocks noGrp="1"/>
          </p:cNvSpPr>
          <p:nvPr>
            <p:ph type="sldNum" sz="quarter" idx="5"/>
          </p:nvPr>
        </p:nvSpPr>
        <p:spPr/>
        <p:txBody>
          <a:bodyPr/>
          <a:lstStyle/>
          <a:p>
            <a:fld id="{693908B8-CF93-4AAA-B1FC-363DCCEF16BF}" type="slidenum">
              <a:rPr lang="en-US" smtClean="0"/>
              <a:t>5</a:t>
            </a:fld>
            <a:endParaRPr lang="en-US"/>
          </a:p>
        </p:txBody>
      </p:sp>
    </p:spTree>
    <p:extLst>
      <p:ext uri="{BB962C8B-B14F-4D97-AF65-F5344CB8AC3E}">
        <p14:creationId xmlns:p14="http://schemas.microsoft.com/office/powerpoint/2010/main" val="3877506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this after mentioning the title </a:t>
            </a:r>
            <a:r>
              <a:rPr lang="en-US" dirty="0">
                <a:sym typeface="Wingdings" panose="05000000000000000000" pitchFamily="2" charset="2"/>
              </a:rPr>
              <a:t> </a:t>
            </a:r>
            <a:r>
              <a:rPr lang="en-US" dirty="0"/>
              <a:t>The application provides full CRUD functionality for managing financial transactions</a:t>
            </a:r>
          </a:p>
          <a:p>
            <a:endParaRPr lang="en-US" dirty="0"/>
          </a:p>
          <a:p>
            <a:r>
              <a:rPr lang="en-US" dirty="0"/>
              <a:t>Say this after saying create </a:t>
            </a:r>
            <a:r>
              <a:rPr lang="en-US" dirty="0">
                <a:sym typeface="Wingdings" panose="05000000000000000000" pitchFamily="2" charset="2"/>
              </a:rPr>
              <a:t> </a:t>
            </a:r>
            <a:r>
              <a:rPr lang="en-US" dirty="0"/>
              <a:t>New transactions are added by filling in the input fields and clicking the 'Add Transaction' button. This data is then validated and stored in the SQLite database.</a:t>
            </a:r>
          </a:p>
          <a:p>
            <a:endParaRPr lang="en-US" dirty="0"/>
          </a:p>
          <a:p>
            <a:r>
              <a:rPr lang="en-US" dirty="0"/>
              <a:t>Say this after saying Read </a:t>
            </a:r>
            <a:r>
              <a:rPr lang="en-US" dirty="0">
                <a:sym typeface="Wingdings" panose="05000000000000000000" pitchFamily="2" charset="2"/>
              </a:rPr>
              <a:t> </a:t>
            </a:r>
            <a:r>
              <a:rPr lang="en-US" dirty="0"/>
              <a:t>All existing transactions are retrieved from the database and displayed in the transaction table upon application startup and after any data modification.</a:t>
            </a:r>
          </a:p>
          <a:p>
            <a:endParaRPr lang="en-US" dirty="0"/>
          </a:p>
          <a:p>
            <a:r>
              <a:rPr lang="en-US" dirty="0"/>
              <a:t>Say this after saying Update </a:t>
            </a:r>
            <a:r>
              <a:rPr lang="en-US" dirty="0">
                <a:sym typeface="Wingdings" panose="05000000000000000000" pitchFamily="2" charset="2"/>
              </a:rPr>
              <a:t> </a:t>
            </a:r>
            <a:r>
              <a:rPr lang="en-US" dirty="0"/>
              <a:t>To update a transaction, the user selects a row in the table, the details are populated in the input fields, and upon clicking 'Update Transaction', the changes are saved back to the database.</a:t>
            </a:r>
          </a:p>
          <a:p>
            <a:endParaRPr lang="en-US" dirty="0"/>
          </a:p>
          <a:p>
            <a:r>
              <a:rPr lang="en-US" dirty="0"/>
              <a:t>Say this after saying Delete </a:t>
            </a:r>
            <a:r>
              <a:rPr lang="en-US" dirty="0">
                <a:sym typeface="Wingdings" panose="05000000000000000000" pitchFamily="2" charset="2"/>
              </a:rPr>
              <a:t> </a:t>
            </a:r>
            <a:r>
              <a:rPr lang="en-US" dirty="0"/>
              <a:t>Selecting a transaction in the table and clicking 'Delete Transaction' will prompt the user for confirmation before removing the record from the database</a:t>
            </a:r>
          </a:p>
        </p:txBody>
      </p:sp>
      <p:sp>
        <p:nvSpPr>
          <p:cNvPr id="4" name="Slide Number Placeholder 3"/>
          <p:cNvSpPr>
            <a:spLocks noGrp="1"/>
          </p:cNvSpPr>
          <p:nvPr>
            <p:ph type="sldNum" sz="quarter" idx="5"/>
          </p:nvPr>
        </p:nvSpPr>
        <p:spPr/>
        <p:txBody>
          <a:bodyPr/>
          <a:lstStyle/>
          <a:p>
            <a:fld id="{693908B8-CF93-4AAA-B1FC-363DCCEF16BF}" type="slidenum">
              <a:rPr lang="en-US" smtClean="0"/>
              <a:t>6</a:t>
            </a:fld>
            <a:endParaRPr lang="en-US"/>
          </a:p>
        </p:txBody>
      </p:sp>
    </p:spTree>
    <p:extLst>
      <p:ext uri="{BB962C8B-B14F-4D97-AF65-F5344CB8AC3E}">
        <p14:creationId xmlns:p14="http://schemas.microsoft.com/office/powerpoint/2010/main" val="42101792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this after saying Additional features </a:t>
            </a:r>
            <a:r>
              <a:rPr lang="en-US" dirty="0">
                <a:sym typeface="Wingdings" panose="05000000000000000000" pitchFamily="2" charset="2"/>
              </a:rPr>
              <a:t> </a:t>
            </a:r>
            <a:r>
              <a:rPr lang="en-US" dirty="0"/>
              <a:t>Beyond the core CRUD operations, I've also implemented the following additional features to enhance the application's usability:</a:t>
            </a:r>
          </a:p>
          <a:p>
            <a:endParaRPr lang="en-US" dirty="0"/>
          </a:p>
          <a:p>
            <a:r>
              <a:rPr lang="en-US" dirty="0"/>
              <a:t>Say this after saying transaction summaries </a:t>
            </a:r>
            <a:r>
              <a:rPr lang="en-US" dirty="0">
                <a:sym typeface="Wingdings" panose="05000000000000000000" pitchFamily="2" charset="2"/>
              </a:rPr>
              <a:t></a:t>
            </a:r>
            <a:r>
              <a:rPr lang="en-US" dirty="0"/>
              <a:t>The application calculates and displays the total income, total expenses, and the current balance, providing a quick overview of the user's financial status.</a:t>
            </a:r>
          </a:p>
          <a:p>
            <a:endParaRPr lang="en-US" dirty="0"/>
          </a:p>
          <a:p>
            <a:endParaRPr lang="en-US" dirty="0"/>
          </a:p>
        </p:txBody>
      </p:sp>
      <p:sp>
        <p:nvSpPr>
          <p:cNvPr id="4" name="Slide Number Placeholder 3"/>
          <p:cNvSpPr>
            <a:spLocks noGrp="1"/>
          </p:cNvSpPr>
          <p:nvPr>
            <p:ph type="sldNum" sz="quarter" idx="5"/>
          </p:nvPr>
        </p:nvSpPr>
        <p:spPr/>
        <p:txBody>
          <a:bodyPr/>
          <a:lstStyle/>
          <a:p>
            <a:fld id="{693908B8-CF93-4AAA-B1FC-363DCCEF16BF}" type="slidenum">
              <a:rPr lang="en-US" smtClean="0"/>
              <a:t>7</a:t>
            </a:fld>
            <a:endParaRPr lang="en-US"/>
          </a:p>
        </p:txBody>
      </p:sp>
    </p:spTree>
    <p:extLst>
      <p:ext uri="{BB962C8B-B14F-4D97-AF65-F5344CB8AC3E}">
        <p14:creationId xmlns:p14="http://schemas.microsoft.com/office/powerpoint/2010/main" val="22582735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this after saying Exception handling </a:t>
            </a:r>
            <a:r>
              <a:rPr lang="en-US" dirty="0">
                <a:sym typeface="Wingdings" panose="05000000000000000000" pitchFamily="2" charset="2"/>
              </a:rPr>
              <a:t> </a:t>
            </a:r>
            <a:r>
              <a:rPr lang="en-US" dirty="0"/>
              <a:t>To ensure the application is robust and user-friendly, I've implemented exception handling to manage potential errors. For example:</a:t>
            </a:r>
          </a:p>
          <a:p>
            <a:endParaRPr lang="en-US" dirty="0"/>
          </a:p>
          <a:p>
            <a:r>
              <a:rPr lang="en-US" dirty="0"/>
              <a:t>Say this while pointing to first screenshot </a:t>
            </a:r>
            <a:r>
              <a:rPr lang="en-US" dirty="0">
                <a:sym typeface="Wingdings" panose="05000000000000000000" pitchFamily="2" charset="2"/>
              </a:rPr>
              <a:t> </a:t>
            </a:r>
            <a:r>
              <a:rPr lang="en-US" dirty="0"/>
              <a:t>If the user enters non-numeric values in the 'Amount' field, the application will display an error message box, guiding them to enter valid data</a:t>
            </a:r>
          </a:p>
          <a:p>
            <a:endParaRPr lang="en-US" dirty="0"/>
          </a:p>
          <a:p>
            <a:r>
              <a:rPr lang="en-US" dirty="0"/>
              <a:t>Say this while pointing to second screenshot </a:t>
            </a:r>
            <a:r>
              <a:rPr lang="en-US" dirty="0">
                <a:sym typeface="Wingdings" panose="05000000000000000000" pitchFamily="2" charset="2"/>
              </a:rPr>
              <a:t> </a:t>
            </a:r>
            <a:r>
              <a:rPr lang="en-US" dirty="0"/>
              <a:t>The application also includes checks for empty required fields, prompting the user to fill them in before proceeding</a:t>
            </a:r>
          </a:p>
          <a:p>
            <a:endParaRPr lang="en-US" dirty="0"/>
          </a:p>
          <a:p>
            <a:r>
              <a:rPr lang="en-US" dirty="0"/>
              <a:t>Say this while pointing to third  and other screenshots </a:t>
            </a:r>
            <a:r>
              <a:rPr lang="en-US" dirty="0">
                <a:sym typeface="Wingdings" panose="05000000000000000000" pitchFamily="2" charset="2"/>
              </a:rPr>
              <a:t> These other errors will be shown due to the application logic misbehaving</a:t>
            </a:r>
          </a:p>
          <a:p>
            <a:endParaRPr lang="en-US" dirty="0">
              <a:sym typeface="Wingdings" panose="05000000000000000000" pitchFamily="2" charset="2"/>
            </a:endParaRPr>
          </a:p>
          <a:p>
            <a:r>
              <a:rPr lang="en-US" dirty="0">
                <a:sym typeface="Wingdings" panose="05000000000000000000" pitchFamily="2" charset="2"/>
              </a:rPr>
              <a:t>Say this to conclude the slide  </a:t>
            </a:r>
            <a:r>
              <a:rPr lang="en-US" dirty="0"/>
              <a:t>This error handling prevents the application from crashing and provides clear feedback to the user on how to correct any issues</a:t>
            </a:r>
          </a:p>
        </p:txBody>
      </p:sp>
      <p:sp>
        <p:nvSpPr>
          <p:cNvPr id="4" name="Slide Number Placeholder 3"/>
          <p:cNvSpPr>
            <a:spLocks noGrp="1"/>
          </p:cNvSpPr>
          <p:nvPr>
            <p:ph type="sldNum" sz="quarter" idx="5"/>
          </p:nvPr>
        </p:nvSpPr>
        <p:spPr/>
        <p:txBody>
          <a:bodyPr/>
          <a:lstStyle/>
          <a:p>
            <a:fld id="{693908B8-CF93-4AAA-B1FC-363DCCEF16BF}" type="slidenum">
              <a:rPr lang="en-US" smtClean="0"/>
              <a:t>8</a:t>
            </a:fld>
            <a:endParaRPr lang="en-US"/>
          </a:p>
        </p:txBody>
      </p:sp>
    </p:spTree>
    <p:extLst>
      <p:ext uri="{BB962C8B-B14F-4D97-AF65-F5344CB8AC3E}">
        <p14:creationId xmlns:p14="http://schemas.microsoft.com/office/powerpoint/2010/main" val="2669533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Say this and then close the presentation and demonstrate the app </a:t>
            </a:r>
            <a:r>
              <a:rPr lang="en-US" dirty="0">
                <a:sym typeface="Wingdings" panose="05000000000000000000" pitchFamily="2" charset="2"/>
              </a:rPr>
              <a:t> </a:t>
            </a:r>
            <a:r>
              <a:rPr lang="en-US" dirty="0"/>
              <a:t>At this point, I'd like to give you a live demonstration of the Personal Finance Tracker application, showcasing its key functionalities.</a:t>
            </a:r>
          </a:p>
          <a:p>
            <a:endParaRPr lang="en-US" dirty="0"/>
          </a:p>
          <a:p>
            <a:r>
              <a:rPr lang="en-US" dirty="0"/>
              <a:t>Say this after demonstrating the app </a:t>
            </a:r>
            <a:r>
              <a:rPr lang="en-US" dirty="0">
                <a:sym typeface="Wingdings" panose="05000000000000000000" pitchFamily="2" charset="2"/>
              </a:rPr>
              <a:t> As you have observed, the application lacks security since no user log in functionality is there, the user authentication is under implementation and soon the application will be secured</a:t>
            </a:r>
            <a:endParaRPr lang="en-US" dirty="0"/>
          </a:p>
        </p:txBody>
      </p:sp>
      <p:sp>
        <p:nvSpPr>
          <p:cNvPr id="4" name="Slide Number Placeholder 3"/>
          <p:cNvSpPr>
            <a:spLocks noGrp="1"/>
          </p:cNvSpPr>
          <p:nvPr>
            <p:ph type="sldNum" sz="quarter" idx="5"/>
          </p:nvPr>
        </p:nvSpPr>
        <p:spPr/>
        <p:txBody>
          <a:bodyPr/>
          <a:lstStyle/>
          <a:p>
            <a:fld id="{693908B8-CF93-4AAA-B1FC-363DCCEF16BF}" type="slidenum">
              <a:rPr lang="en-US" smtClean="0"/>
              <a:t>9</a:t>
            </a:fld>
            <a:endParaRPr lang="en-US"/>
          </a:p>
        </p:txBody>
      </p:sp>
    </p:spTree>
    <p:extLst>
      <p:ext uri="{BB962C8B-B14F-4D97-AF65-F5344CB8AC3E}">
        <p14:creationId xmlns:p14="http://schemas.microsoft.com/office/powerpoint/2010/main" val="34844545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DECFE3-23DD-4CD4-9802-8F7B16BD6C0A}"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B86AE-FDD5-458B-B9D5-7FE7ADAB2B48}" type="slidenum">
              <a:rPr lang="en-US" smtClean="0"/>
              <a:t>‹#›</a:t>
            </a:fld>
            <a:endParaRPr lang="en-US"/>
          </a:p>
        </p:txBody>
      </p:sp>
    </p:spTree>
    <p:extLst>
      <p:ext uri="{BB962C8B-B14F-4D97-AF65-F5344CB8AC3E}">
        <p14:creationId xmlns:p14="http://schemas.microsoft.com/office/powerpoint/2010/main" val="599587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DECFE3-23DD-4CD4-9802-8F7B16BD6C0A}" type="datetimeFigureOut">
              <a:rPr lang="en-US" smtClean="0"/>
              <a:t>5/11/2025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6B86AE-FDD5-458B-B9D5-7FE7ADAB2B48}" type="slidenum">
              <a:rPr lang="en-US" smtClean="0"/>
              <a:t>‹#›</a:t>
            </a:fld>
            <a:endParaRPr lang="en-US"/>
          </a:p>
        </p:txBody>
      </p:sp>
    </p:spTree>
    <p:extLst>
      <p:ext uri="{BB962C8B-B14F-4D97-AF65-F5344CB8AC3E}">
        <p14:creationId xmlns:p14="http://schemas.microsoft.com/office/powerpoint/2010/main" val="31305086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DECFE3-23DD-4CD4-9802-8F7B16BD6C0A}" type="datetimeFigureOut">
              <a:rPr lang="en-US" smtClean="0"/>
              <a:t>5/11/2025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C6B86AE-FDD5-458B-B9D5-7FE7ADAB2B48}" type="slidenum">
              <a:rPr lang="en-US" smtClean="0"/>
              <a:t>‹#›</a:t>
            </a:fld>
            <a:endParaRPr lang="en-US"/>
          </a:p>
        </p:txBody>
      </p:sp>
    </p:spTree>
    <p:extLst>
      <p:ext uri="{BB962C8B-B14F-4D97-AF65-F5344CB8AC3E}">
        <p14:creationId xmlns:p14="http://schemas.microsoft.com/office/powerpoint/2010/main" val="7802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DECFE3-23DD-4CD4-9802-8F7B16BD6C0A}"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B86AE-FDD5-458B-B9D5-7FE7ADAB2B48}" type="slidenum">
              <a:rPr lang="en-US" smtClean="0"/>
              <a:t>‹#›</a:t>
            </a:fld>
            <a:endParaRPr lang="en-US"/>
          </a:p>
        </p:txBody>
      </p:sp>
    </p:spTree>
    <p:extLst>
      <p:ext uri="{BB962C8B-B14F-4D97-AF65-F5344CB8AC3E}">
        <p14:creationId xmlns:p14="http://schemas.microsoft.com/office/powerpoint/2010/main" val="3684544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DECFE3-23DD-4CD4-9802-8F7B16BD6C0A}" type="datetimeFigureOut">
              <a:rPr lang="en-US" smtClean="0"/>
              <a:t>5/11/2025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C6B86AE-FDD5-458B-B9D5-7FE7ADAB2B48}" type="slidenum">
              <a:rPr lang="en-US" smtClean="0"/>
              <a:t>‹#›</a:t>
            </a:fld>
            <a:endParaRPr lang="en-US"/>
          </a:p>
        </p:txBody>
      </p:sp>
    </p:spTree>
    <p:extLst>
      <p:ext uri="{BB962C8B-B14F-4D97-AF65-F5344CB8AC3E}">
        <p14:creationId xmlns:p14="http://schemas.microsoft.com/office/powerpoint/2010/main" val="15120483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8FDECFE3-23DD-4CD4-9802-8F7B16BD6C0A}" type="datetimeFigureOut">
              <a:rPr lang="en-US" smtClean="0"/>
              <a:t>5/11/2025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C6B86AE-FDD5-458B-B9D5-7FE7ADAB2B48}" type="slidenum">
              <a:rPr lang="en-US" smtClean="0"/>
              <a:t>‹#›</a:t>
            </a:fld>
            <a:endParaRPr lang="en-US"/>
          </a:p>
        </p:txBody>
      </p:sp>
    </p:spTree>
    <p:extLst>
      <p:ext uri="{BB962C8B-B14F-4D97-AF65-F5344CB8AC3E}">
        <p14:creationId xmlns:p14="http://schemas.microsoft.com/office/powerpoint/2010/main" val="854356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8FDECFE3-23DD-4CD4-9802-8F7B16BD6C0A}" type="datetimeFigureOut">
              <a:rPr lang="en-US" smtClean="0"/>
              <a:t>5/11/2025</a:t>
            </a:fld>
            <a:endParaRPr lang="en-US"/>
          </a:p>
        </p:txBody>
      </p:sp>
      <p:sp>
        <p:nvSpPr>
          <p:cNvPr id="11" name="Footer Placeholder 10"/>
          <p:cNvSpPr>
            <a:spLocks noGrp="1"/>
          </p:cNvSpPr>
          <p:nvPr>
            <p:ph type="ftr" sz="quarter" idx="11"/>
          </p:nvPr>
        </p:nvSpPr>
        <p:spPr/>
        <p:txBody>
          <a:bodyPr/>
          <a:lstStyle/>
          <a:p>
            <a:endParaRPr lang="en-US"/>
          </a:p>
        </p:txBody>
      </p:sp>
      <p:sp>
        <p:nvSpPr>
          <p:cNvPr id="12" name="Slide Number Placeholder 11"/>
          <p:cNvSpPr>
            <a:spLocks noGrp="1"/>
          </p:cNvSpPr>
          <p:nvPr>
            <p:ph type="sldNum" sz="quarter" idx="12"/>
          </p:nvPr>
        </p:nvSpPr>
        <p:spPr/>
        <p:txBody>
          <a:bodyPr/>
          <a:lstStyle/>
          <a:p>
            <a:fld id="{5C6B86AE-FDD5-458B-B9D5-7FE7ADAB2B48}" type="slidenum">
              <a:rPr lang="en-US" smtClean="0"/>
              <a:t>‹#›</a:t>
            </a:fld>
            <a:endParaRPr lang="en-US"/>
          </a:p>
        </p:txBody>
      </p:sp>
    </p:spTree>
    <p:extLst>
      <p:ext uri="{BB962C8B-B14F-4D97-AF65-F5344CB8AC3E}">
        <p14:creationId xmlns:p14="http://schemas.microsoft.com/office/powerpoint/2010/main" val="2206773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8FDECFE3-23DD-4CD4-9802-8F7B16BD6C0A}" type="datetimeFigureOut">
              <a:rPr lang="en-US" smtClean="0"/>
              <a:t>5/11/2025</a:t>
            </a:fld>
            <a:endParaRPr lang="en-US"/>
          </a:p>
        </p:txBody>
      </p:sp>
      <p:sp>
        <p:nvSpPr>
          <p:cNvPr id="7" name="Footer Placeholder 6"/>
          <p:cNvSpPr>
            <a:spLocks noGrp="1"/>
          </p:cNvSpPr>
          <p:nvPr>
            <p:ph type="ftr" sz="quarter" idx="11"/>
          </p:nvPr>
        </p:nvSpPr>
        <p:spPr/>
        <p:txBody>
          <a:bodyPr/>
          <a:lstStyle/>
          <a:p>
            <a:endParaRPr lang="en-US"/>
          </a:p>
        </p:txBody>
      </p:sp>
      <p:sp>
        <p:nvSpPr>
          <p:cNvPr id="8" name="Slide Number Placeholder 7"/>
          <p:cNvSpPr>
            <a:spLocks noGrp="1"/>
          </p:cNvSpPr>
          <p:nvPr>
            <p:ph type="sldNum" sz="quarter" idx="12"/>
          </p:nvPr>
        </p:nvSpPr>
        <p:spPr/>
        <p:txBody>
          <a:bodyPr/>
          <a:lstStyle/>
          <a:p>
            <a:fld id="{5C6B86AE-FDD5-458B-B9D5-7FE7ADAB2B48}" type="slidenum">
              <a:rPr lang="en-US" smtClean="0"/>
              <a:t>‹#›</a:t>
            </a:fld>
            <a:endParaRPr lang="en-US"/>
          </a:p>
        </p:txBody>
      </p:sp>
    </p:spTree>
    <p:extLst>
      <p:ext uri="{BB962C8B-B14F-4D97-AF65-F5344CB8AC3E}">
        <p14:creationId xmlns:p14="http://schemas.microsoft.com/office/powerpoint/2010/main" val="922246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8FDECFE3-23DD-4CD4-9802-8F7B16BD6C0A}" type="datetimeFigureOut">
              <a:rPr lang="en-US" smtClean="0"/>
              <a:t>5/11/2025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C6B86AE-FDD5-458B-B9D5-7FE7ADAB2B48}" type="slidenum">
              <a:rPr lang="en-US" smtClean="0"/>
              <a:t>‹#›</a:t>
            </a:fld>
            <a:endParaRPr lang="en-US"/>
          </a:p>
        </p:txBody>
      </p:sp>
    </p:spTree>
    <p:extLst>
      <p:ext uri="{BB962C8B-B14F-4D97-AF65-F5344CB8AC3E}">
        <p14:creationId xmlns:p14="http://schemas.microsoft.com/office/powerpoint/2010/main" val="23109713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FDECFE3-23DD-4CD4-9802-8F7B16BD6C0A}" type="datetimeFigureOut">
              <a:rPr lang="en-US" smtClean="0"/>
              <a:t>5/11/2025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5C6B86AE-FDD5-458B-B9D5-7FE7ADAB2B48}" type="slidenum">
              <a:rPr lang="en-US" smtClean="0"/>
              <a:t>‹#›</a:t>
            </a:fld>
            <a:endParaRPr lang="en-US"/>
          </a:p>
        </p:txBody>
      </p:sp>
    </p:spTree>
    <p:extLst>
      <p:ext uri="{BB962C8B-B14F-4D97-AF65-F5344CB8AC3E}">
        <p14:creationId xmlns:p14="http://schemas.microsoft.com/office/powerpoint/2010/main" val="1697404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8FDECFE3-23DD-4CD4-9802-8F7B16BD6C0A}" type="datetimeFigureOut">
              <a:rPr lang="en-US" smtClean="0"/>
              <a:t>5/11/2025</a:t>
            </a:fld>
            <a:endParaRPr lang="en-US"/>
          </a:p>
        </p:txBody>
      </p:sp>
      <p:sp>
        <p:nvSpPr>
          <p:cNvPr id="9" name="Footer Placeholder 8"/>
          <p:cNvSpPr>
            <a:spLocks noGrp="1"/>
          </p:cNvSpPr>
          <p:nvPr>
            <p:ph type="ftr" sz="quarter" idx="11"/>
          </p:nvPr>
        </p:nvSpPr>
        <p:spPr>
          <a:xfrm>
            <a:off x="3499101" y="6356350"/>
            <a:ext cx="5911517" cy="365125"/>
          </a:xfrm>
        </p:spPr>
        <p:txBody>
          <a:bodyPr/>
          <a:lstStyle/>
          <a:p>
            <a:endParaRPr lang="en-US"/>
          </a:p>
        </p:txBody>
      </p:sp>
      <p:sp>
        <p:nvSpPr>
          <p:cNvPr id="10" name="Slide Number Placeholder 9"/>
          <p:cNvSpPr>
            <a:spLocks noGrp="1"/>
          </p:cNvSpPr>
          <p:nvPr>
            <p:ph type="sldNum" sz="quarter" idx="12"/>
          </p:nvPr>
        </p:nvSpPr>
        <p:spPr/>
        <p:txBody>
          <a:bodyPr/>
          <a:lstStyle/>
          <a:p>
            <a:fld id="{5C6B86AE-FDD5-458B-B9D5-7FE7ADAB2B48}" type="slidenum">
              <a:rPr lang="en-US" smtClean="0"/>
              <a:t>‹#›</a:t>
            </a:fld>
            <a:endParaRPr lang="en-US"/>
          </a:p>
        </p:txBody>
      </p:sp>
    </p:spTree>
    <p:extLst>
      <p:ext uri="{BB962C8B-B14F-4D97-AF65-F5344CB8AC3E}">
        <p14:creationId xmlns:p14="http://schemas.microsoft.com/office/powerpoint/2010/main" val="1073940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8FDECFE3-23DD-4CD4-9802-8F7B16BD6C0A}" type="datetimeFigureOut">
              <a:rPr lang="en-US" smtClean="0"/>
              <a:t>5/11/2025</a:t>
            </a:fld>
            <a:endParaRPr lang="en-US"/>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5C6B86AE-FDD5-458B-B9D5-7FE7ADAB2B48}" type="slidenum">
              <a:rPr lang="en-US" smtClean="0"/>
              <a:t>‹#›</a:t>
            </a:fld>
            <a:endParaRPr lang="en-US"/>
          </a:p>
        </p:txBody>
      </p:sp>
    </p:spTree>
    <p:extLst>
      <p:ext uri="{BB962C8B-B14F-4D97-AF65-F5344CB8AC3E}">
        <p14:creationId xmlns:p14="http://schemas.microsoft.com/office/powerpoint/2010/main" val="4582334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Arial Black" panose="020B0A04020102020204" pitchFamily="34" charset="0"/>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95000"/>
              <a:lumOff val="5000"/>
            </a:schemeClr>
          </a:solidFill>
          <a:latin typeface="Arial Black" panose="020B0A04020102020204" pitchFamily="34" charset="0"/>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95000"/>
              <a:lumOff val="5000"/>
            </a:schemeClr>
          </a:solidFill>
          <a:latin typeface="Arial Black" panose="020B0A04020102020204" pitchFamily="34" charset="0"/>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95000"/>
              <a:lumOff val="5000"/>
            </a:schemeClr>
          </a:solidFill>
          <a:latin typeface="Arial Black" panose="020B0A04020102020204" pitchFamily="34" charset="0"/>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95000"/>
              <a:lumOff val="5000"/>
            </a:schemeClr>
          </a:solidFill>
          <a:latin typeface="Arial Black" panose="020B0A04020102020204" pitchFamily="34" charset="0"/>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2000" kern="1200">
          <a:solidFill>
            <a:schemeClr val="tx1">
              <a:lumMod val="95000"/>
              <a:lumOff val="5000"/>
            </a:schemeClr>
          </a:solidFill>
          <a:latin typeface="Arial Black" panose="020B0A04020102020204" pitchFamily="34" charset="0"/>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04DED-2E2B-49AF-974E-B8DB40174EEC}"/>
              </a:ext>
            </a:extLst>
          </p:cNvPr>
          <p:cNvSpPr>
            <a:spLocks noGrp="1"/>
          </p:cNvSpPr>
          <p:nvPr>
            <p:ph type="ctrTitle"/>
          </p:nvPr>
        </p:nvSpPr>
        <p:spPr/>
        <p:txBody>
          <a:bodyPr/>
          <a:lstStyle/>
          <a:p>
            <a:pPr algn="ctr"/>
            <a:r>
              <a:rPr lang="en-US" dirty="0"/>
              <a:t>PERSONAL FINANCE TRACKER</a:t>
            </a:r>
          </a:p>
        </p:txBody>
      </p:sp>
      <p:sp>
        <p:nvSpPr>
          <p:cNvPr id="4" name="TextBox 3">
            <a:extLst>
              <a:ext uri="{FF2B5EF4-FFF2-40B4-BE49-F238E27FC236}">
                <a16:creationId xmlns:a16="http://schemas.microsoft.com/office/drawing/2014/main" id="{16B2BD38-7ED5-446B-A43A-3E8BDF75AAAA}"/>
              </a:ext>
            </a:extLst>
          </p:cNvPr>
          <p:cNvSpPr txBox="1"/>
          <p:nvPr/>
        </p:nvSpPr>
        <p:spPr>
          <a:xfrm>
            <a:off x="9978190" y="6488668"/>
            <a:ext cx="2390274" cy="369332"/>
          </a:xfrm>
          <a:prstGeom prst="rect">
            <a:avLst/>
          </a:prstGeom>
          <a:noFill/>
        </p:spPr>
        <p:txBody>
          <a:bodyPr wrap="square" rtlCol="0">
            <a:spAutoFit/>
          </a:bodyPr>
          <a:lstStyle/>
          <a:p>
            <a:r>
              <a:rPr lang="en-US" dirty="0">
                <a:latin typeface="Arial Black" panose="020B0A04020102020204" pitchFamily="34" charset="0"/>
              </a:rPr>
              <a:t>ELLEN KONDANI</a:t>
            </a:r>
          </a:p>
        </p:txBody>
      </p:sp>
    </p:spTree>
    <p:extLst>
      <p:ext uri="{BB962C8B-B14F-4D97-AF65-F5344CB8AC3E}">
        <p14:creationId xmlns:p14="http://schemas.microsoft.com/office/powerpoint/2010/main" val="5609757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A46D4-762A-485F-B0D7-21B3F0A37091}"/>
              </a:ext>
            </a:extLst>
          </p:cNvPr>
          <p:cNvSpPr>
            <a:spLocks noGrp="1"/>
          </p:cNvSpPr>
          <p:nvPr>
            <p:ph type="title"/>
          </p:nvPr>
        </p:nvSpPr>
        <p:spPr/>
        <p:txBody>
          <a:bodyPr/>
          <a:lstStyle/>
          <a:p>
            <a:r>
              <a:rPr lang="en-US" dirty="0"/>
              <a:t>The End</a:t>
            </a:r>
          </a:p>
        </p:txBody>
      </p:sp>
    </p:spTree>
    <p:extLst>
      <p:ext uri="{BB962C8B-B14F-4D97-AF65-F5344CB8AC3E}">
        <p14:creationId xmlns:p14="http://schemas.microsoft.com/office/powerpoint/2010/main" val="32906291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2C9E2-1B93-4773-9D51-31F3DE356409}"/>
              </a:ext>
            </a:extLst>
          </p:cNvPr>
          <p:cNvSpPr>
            <a:spLocks noGrp="1"/>
          </p:cNvSpPr>
          <p:nvPr>
            <p:ph type="title"/>
          </p:nvPr>
        </p:nvSpPr>
        <p:spPr/>
        <p:txBody>
          <a:bodyPr/>
          <a:lstStyle/>
          <a:p>
            <a:r>
              <a:rPr lang="en-US" dirty="0"/>
              <a:t>Project Overview &amp; Objectives</a:t>
            </a:r>
          </a:p>
        </p:txBody>
      </p:sp>
      <p:sp>
        <p:nvSpPr>
          <p:cNvPr id="3" name="Content Placeholder 2">
            <a:extLst>
              <a:ext uri="{FF2B5EF4-FFF2-40B4-BE49-F238E27FC236}">
                <a16:creationId xmlns:a16="http://schemas.microsoft.com/office/drawing/2014/main" id="{634932C4-ED36-47B1-9ECC-80B34E00BA40}"/>
              </a:ext>
            </a:extLst>
          </p:cNvPr>
          <p:cNvSpPr>
            <a:spLocks noGrp="1"/>
          </p:cNvSpPr>
          <p:nvPr>
            <p:ph idx="1"/>
          </p:nvPr>
        </p:nvSpPr>
        <p:spPr/>
        <p:txBody>
          <a:bodyPr/>
          <a:lstStyle/>
          <a:p>
            <a:r>
              <a:rPr lang="en-US" dirty="0"/>
              <a:t>Develop a graphical user interface using </a:t>
            </a:r>
            <a:r>
              <a:rPr lang="en-US" dirty="0" err="1"/>
              <a:t>Tkinter</a:t>
            </a:r>
            <a:r>
              <a:rPr lang="en-US" dirty="0"/>
              <a:t> for easy interaction.</a:t>
            </a:r>
          </a:p>
          <a:p>
            <a:r>
              <a:rPr lang="en-US" dirty="0"/>
              <a:t>Implement full Create, Read, Update, and Delete – or CRUD – operations on financial transaction data.</a:t>
            </a:r>
          </a:p>
          <a:p>
            <a:r>
              <a:rPr lang="en-US" dirty="0"/>
              <a:t>Incorporate robust error handling to ensure the application remains stable and provides helpful feedback to the user</a:t>
            </a:r>
          </a:p>
          <a:p>
            <a:r>
              <a:rPr lang="en-US" dirty="0"/>
              <a:t>Transaction summaries</a:t>
            </a:r>
          </a:p>
        </p:txBody>
      </p:sp>
    </p:spTree>
    <p:extLst>
      <p:ext uri="{BB962C8B-B14F-4D97-AF65-F5344CB8AC3E}">
        <p14:creationId xmlns:p14="http://schemas.microsoft.com/office/powerpoint/2010/main" val="27229576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CB66A-A2A0-41AA-A5F8-29A59A0851B4}"/>
              </a:ext>
            </a:extLst>
          </p:cNvPr>
          <p:cNvSpPr>
            <a:spLocks noGrp="1"/>
          </p:cNvSpPr>
          <p:nvPr>
            <p:ph type="title"/>
          </p:nvPr>
        </p:nvSpPr>
        <p:spPr/>
        <p:txBody>
          <a:bodyPr/>
          <a:lstStyle/>
          <a:p>
            <a:r>
              <a:rPr lang="en-US" dirty="0"/>
              <a:t>Design Process &amp; Methodology</a:t>
            </a:r>
          </a:p>
        </p:txBody>
      </p:sp>
      <p:sp>
        <p:nvSpPr>
          <p:cNvPr id="3" name="Content Placeholder 2">
            <a:extLst>
              <a:ext uri="{FF2B5EF4-FFF2-40B4-BE49-F238E27FC236}">
                <a16:creationId xmlns:a16="http://schemas.microsoft.com/office/drawing/2014/main" id="{499CE43B-35FF-49F0-A54E-A962B1DBE6B1}"/>
              </a:ext>
            </a:extLst>
          </p:cNvPr>
          <p:cNvSpPr>
            <a:spLocks noGrp="1"/>
          </p:cNvSpPr>
          <p:nvPr>
            <p:ph idx="1"/>
          </p:nvPr>
        </p:nvSpPr>
        <p:spPr/>
        <p:txBody>
          <a:bodyPr/>
          <a:lstStyle/>
          <a:p>
            <a:r>
              <a:rPr lang="en-US" dirty="0"/>
              <a:t>Analyzing the project requirements outlined in the assignment.</a:t>
            </a:r>
          </a:p>
          <a:p>
            <a:r>
              <a:rPr lang="en-US" dirty="0"/>
              <a:t>Planning the basic structure of the application, including the database schema and the initial GUI layout.</a:t>
            </a:r>
          </a:p>
        </p:txBody>
      </p:sp>
    </p:spTree>
    <p:extLst>
      <p:ext uri="{BB962C8B-B14F-4D97-AF65-F5344CB8AC3E}">
        <p14:creationId xmlns:p14="http://schemas.microsoft.com/office/powerpoint/2010/main" val="21779220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1931D-C459-471D-8DE2-98AEE930255F}"/>
              </a:ext>
            </a:extLst>
          </p:cNvPr>
          <p:cNvSpPr>
            <a:spLocks noGrp="1"/>
          </p:cNvSpPr>
          <p:nvPr>
            <p:ph type="title"/>
          </p:nvPr>
        </p:nvSpPr>
        <p:spPr/>
        <p:txBody>
          <a:bodyPr/>
          <a:lstStyle/>
          <a:p>
            <a:r>
              <a:rPr lang="en-US" dirty="0"/>
              <a:t>Database Design</a:t>
            </a:r>
          </a:p>
        </p:txBody>
      </p:sp>
      <p:sp>
        <p:nvSpPr>
          <p:cNvPr id="3" name="Content Placeholder 2">
            <a:extLst>
              <a:ext uri="{FF2B5EF4-FFF2-40B4-BE49-F238E27FC236}">
                <a16:creationId xmlns:a16="http://schemas.microsoft.com/office/drawing/2014/main" id="{F855B4B0-D1C9-4EC1-AE65-FCE414EA4689}"/>
              </a:ext>
            </a:extLst>
          </p:cNvPr>
          <p:cNvSpPr>
            <a:spLocks noGrp="1"/>
          </p:cNvSpPr>
          <p:nvPr>
            <p:ph idx="1"/>
          </p:nvPr>
        </p:nvSpPr>
        <p:spPr/>
        <p:txBody>
          <a:bodyPr/>
          <a:lstStyle/>
          <a:p>
            <a:r>
              <a:rPr lang="en-US" dirty="0"/>
              <a:t>Id</a:t>
            </a:r>
          </a:p>
          <a:p>
            <a:r>
              <a:rPr lang="en-US" dirty="0" err="1"/>
              <a:t>Transaction_type</a:t>
            </a:r>
            <a:endParaRPr lang="en-US" dirty="0"/>
          </a:p>
          <a:p>
            <a:r>
              <a:rPr lang="en-US" dirty="0"/>
              <a:t>amount</a:t>
            </a:r>
          </a:p>
          <a:p>
            <a:r>
              <a:rPr lang="en-US" dirty="0"/>
              <a:t>category</a:t>
            </a:r>
          </a:p>
          <a:p>
            <a:r>
              <a:rPr lang="en-US" dirty="0"/>
              <a:t>date</a:t>
            </a:r>
          </a:p>
          <a:p>
            <a:r>
              <a:rPr lang="en-US" dirty="0"/>
              <a:t>description </a:t>
            </a:r>
          </a:p>
        </p:txBody>
      </p:sp>
    </p:spTree>
    <p:extLst>
      <p:ext uri="{BB962C8B-B14F-4D97-AF65-F5344CB8AC3E}">
        <p14:creationId xmlns:p14="http://schemas.microsoft.com/office/powerpoint/2010/main" val="1168549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2D618-D4E4-4B24-9A7E-82BF308C8362}"/>
              </a:ext>
            </a:extLst>
          </p:cNvPr>
          <p:cNvSpPr>
            <a:spLocks noGrp="1"/>
          </p:cNvSpPr>
          <p:nvPr>
            <p:ph type="title"/>
          </p:nvPr>
        </p:nvSpPr>
        <p:spPr/>
        <p:txBody>
          <a:bodyPr/>
          <a:lstStyle/>
          <a:p>
            <a:r>
              <a:rPr lang="en-US" dirty="0"/>
              <a:t>GUI Design &amp; User Interface</a:t>
            </a:r>
          </a:p>
        </p:txBody>
      </p:sp>
      <p:pic>
        <p:nvPicPr>
          <p:cNvPr id="7" name="Picture 6">
            <a:extLst>
              <a:ext uri="{FF2B5EF4-FFF2-40B4-BE49-F238E27FC236}">
                <a16:creationId xmlns:a16="http://schemas.microsoft.com/office/drawing/2014/main" id="{B56D2DC1-ABF4-4464-9A5F-CAD2D1A3E07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8141" y="1123837"/>
            <a:ext cx="8306561" cy="4601183"/>
          </a:xfrm>
          <a:prstGeom prst="rect">
            <a:avLst/>
          </a:prstGeom>
        </p:spPr>
      </p:pic>
    </p:spTree>
    <p:extLst>
      <p:ext uri="{BB962C8B-B14F-4D97-AF65-F5344CB8AC3E}">
        <p14:creationId xmlns:p14="http://schemas.microsoft.com/office/powerpoint/2010/main" val="3108903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3060-E90B-49AB-B992-A7D090279EFE}"/>
              </a:ext>
            </a:extLst>
          </p:cNvPr>
          <p:cNvSpPr>
            <a:spLocks noGrp="1"/>
          </p:cNvSpPr>
          <p:nvPr>
            <p:ph type="title"/>
          </p:nvPr>
        </p:nvSpPr>
        <p:spPr/>
        <p:txBody>
          <a:bodyPr/>
          <a:lstStyle/>
          <a:p>
            <a:r>
              <a:rPr lang="en-US" dirty="0"/>
              <a:t>Core Functionality - CRUD Operations</a:t>
            </a:r>
          </a:p>
        </p:txBody>
      </p:sp>
      <p:sp>
        <p:nvSpPr>
          <p:cNvPr id="3" name="Content Placeholder 2">
            <a:extLst>
              <a:ext uri="{FF2B5EF4-FFF2-40B4-BE49-F238E27FC236}">
                <a16:creationId xmlns:a16="http://schemas.microsoft.com/office/drawing/2014/main" id="{060D17BC-5CE5-41E0-B6F2-4390C370AE79}"/>
              </a:ext>
            </a:extLst>
          </p:cNvPr>
          <p:cNvSpPr>
            <a:spLocks noGrp="1"/>
          </p:cNvSpPr>
          <p:nvPr>
            <p:ph idx="1"/>
          </p:nvPr>
        </p:nvSpPr>
        <p:spPr/>
        <p:txBody>
          <a:bodyPr/>
          <a:lstStyle/>
          <a:p>
            <a:r>
              <a:rPr lang="en-US" dirty="0"/>
              <a:t>Create</a:t>
            </a:r>
          </a:p>
          <a:p>
            <a:r>
              <a:rPr lang="en-US" dirty="0"/>
              <a:t>Read</a:t>
            </a:r>
          </a:p>
          <a:p>
            <a:r>
              <a:rPr lang="en-US" dirty="0"/>
              <a:t>Update</a:t>
            </a:r>
          </a:p>
          <a:p>
            <a:r>
              <a:rPr lang="en-US" dirty="0"/>
              <a:t>Delete</a:t>
            </a:r>
          </a:p>
          <a:p>
            <a:endParaRPr lang="en-US" dirty="0"/>
          </a:p>
        </p:txBody>
      </p:sp>
    </p:spTree>
    <p:extLst>
      <p:ext uri="{BB962C8B-B14F-4D97-AF65-F5344CB8AC3E}">
        <p14:creationId xmlns:p14="http://schemas.microsoft.com/office/powerpoint/2010/main" val="57519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87755-09EF-41FD-A12E-24CA1C7E369E}"/>
              </a:ext>
            </a:extLst>
          </p:cNvPr>
          <p:cNvSpPr>
            <a:spLocks noGrp="1"/>
          </p:cNvSpPr>
          <p:nvPr>
            <p:ph type="title"/>
          </p:nvPr>
        </p:nvSpPr>
        <p:spPr/>
        <p:txBody>
          <a:bodyPr/>
          <a:lstStyle/>
          <a:p>
            <a:r>
              <a:rPr lang="en-US" dirty="0"/>
              <a:t>Additional Features </a:t>
            </a:r>
          </a:p>
        </p:txBody>
      </p:sp>
      <p:sp>
        <p:nvSpPr>
          <p:cNvPr id="3" name="Content Placeholder 2">
            <a:extLst>
              <a:ext uri="{FF2B5EF4-FFF2-40B4-BE49-F238E27FC236}">
                <a16:creationId xmlns:a16="http://schemas.microsoft.com/office/drawing/2014/main" id="{F7AA3E43-C23F-47B5-8642-17C40BF7527C}"/>
              </a:ext>
            </a:extLst>
          </p:cNvPr>
          <p:cNvSpPr>
            <a:spLocks noGrp="1"/>
          </p:cNvSpPr>
          <p:nvPr>
            <p:ph idx="1"/>
          </p:nvPr>
        </p:nvSpPr>
        <p:spPr/>
        <p:txBody>
          <a:bodyPr/>
          <a:lstStyle/>
          <a:p>
            <a:r>
              <a:rPr lang="en-US" dirty="0"/>
              <a:t>Transaction Summaries</a:t>
            </a:r>
          </a:p>
        </p:txBody>
      </p:sp>
    </p:spTree>
    <p:extLst>
      <p:ext uri="{BB962C8B-B14F-4D97-AF65-F5344CB8AC3E}">
        <p14:creationId xmlns:p14="http://schemas.microsoft.com/office/powerpoint/2010/main" val="3960192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6A715-E6B6-4FFC-AA77-2CE74C5DE17F}"/>
              </a:ext>
            </a:extLst>
          </p:cNvPr>
          <p:cNvSpPr>
            <a:spLocks noGrp="1"/>
          </p:cNvSpPr>
          <p:nvPr>
            <p:ph type="title"/>
          </p:nvPr>
        </p:nvSpPr>
        <p:spPr>
          <a:xfrm>
            <a:off x="252919" y="1123837"/>
            <a:ext cx="2947482" cy="4601183"/>
          </a:xfrm>
        </p:spPr>
        <p:txBody>
          <a:bodyPr/>
          <a:lstStyle/>
          <a:p>
            <a:r>
              <a:rPr lang="en-US" dirty="0"/>
              <a:t>Exception Handling</a:t>
            </a:r>
          </a:p>
        </p:txBody>
      </p:sp>
      <p:pic>
        <p:nvPicPr>
          <p:cNvPr id="7" name="Picture 6">
            <a:extLst>
              <a:ext uri="{FF2B5EF4-FFF2-40B4-BE49-F238E27FC236}">
                <a16:creationId xmlns:a16="http://schemas.microsoft.com/office/drawing/2014/main" id="{7FAA5228-0DA5-4B4D-8728-8EAB8FB2E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2539" y="763905"/>
            <a:ext cx="2753109" cy="1448002"/>
          </a:xfrm>
          <a:prstGeom prst="rect">
            <a:avLst/>
          </a:prstGeom>
        </p:spPr>
      </p:pic>
      <p:pic>
        <p:nvPicPr>
          <p:cNvPr id="9" name="Picture 8">
            <a:extLst>
              <a:ext uri="{FF2B5EF4-FFF2-40B4-BE49-F238E27FC236}">
                <a16:creationId xmlns:a16="http://schemas.microsoft.com/office/drawing/2014/main" id="{5044DC06-4510-46EC-A076-A69864B4F5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73887" y="763905"/>
            <a:ext cx="2753109" cy="1448002"/>
          </a:xfrm>
          <a:prstGeom prst="rect">
            <a:avLst/>
          </a:prstGeom>
        </p:spPr>
      </p:pic>
      <p:pic>
        <p:nvPicPr>
          <p:cNvPr id="11" name="Picture 10">
            <a:extLst>
              <a:ext uri="{FF2B5EF4-FFF2-40B4-BE49-F238E27FC236}">
                <a16:creationId xmlns:a16="http://schemas.microsoft.com/office/drawing/2014/main" id="{B428563D-1230-4E86-905B-582F60371F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10672" y="2700427"/>
            <a:ext cx="2581635" cy="1448002"/>
          </a:xfrm>
          <a:prstGeom prst="rect">
            <a:avLst/>
          </a:prstGeom>
        </p:spPr>
      </p:pic>
      <p:sp>
        <p:nvSpPr>
          <p:cNvPr id="12" name="TextBox 11">
            <a:extLst>
              <a:ext uri="{FF2B5EF4-FFF2-40B4-BE49-F238E27FC236}">
                <a16:creationId xmlns:a16="http://schemas.microsoft.com/office/drawing/2014/main" id="{9F241397-2290-4141-9046-2A50B2081250}"/>
              </a:ext>
            </a:extLst>
          </p:cNvPr>
          <p:cNvSpPr txBox="1"/>
          <p:nvPr/>
        </p:nvSpPr>
        <p:spPr>
          <a:xfrm>
            <a:off x="4179535" y="2172335"/>
            <a:ext cx="2235200" cy="369332"/>
          </a:xfrm>
          <a:prstGeom prst="rect">
            <a:avLst/>
          </a:prstGeom>
          <a:noFill/>
        </p:spPr>
        <p:txBody>
          <a:bodyPr wrap="square" rtlCol="0">
            <a:spAutoFit/>
          </a:bodyPr>
          <a:lstStyle/>
          <a:p>
            <a:r>
              <a:rPr lang="en-US" dirty="0"/>
              <a:t>Value Error</a:t>
            </a:r>
          </a:p>
        </p:txBody>
      </p:sp>
      <p:sp>
        <p:nvSpPr>
          <p:cNvPr id="13" name="TextBox 12">
            <a:extLst>
              <a:ext uri="{FF2B5EF4-FFF2-40B4-BE49-F238E27FC236}">
                <a16:creationId xmlns:a16="http://schemas.microsoft.com/office/drawing/2014/main" id="{ED766787-B1B3-4952-A3E7-4DAC460EC77E}"/>
              </a:ext>
            </a:extLst>
          </p:cNvPr>
          <p:cNvSpPr txBox="1"/>
          <p:nvPr/>
        </p:nvSpPr>
        <p:spPr>
          <a:xfrm>
            <a:off x="7857067" y="2172335"/>
            <a:ext cx="1583267" cy="369332"/>
          </a:xfrm>
          <a:prstGeom prst="rect">
            <a:avLst/>
          </a:prstGeom>
          <a:noFill/>
        </p:spPr>
        <p:txBody>
          <a:bodyPr wrap="square" rtlCol="0">
            <a:spAutoFit/>
          </a:bodyPr>
          <a:lstStyle/>
          <a:p>
            <a:r>
              <a:rPr lang="en-US" dirty="0"/>
              <a:t>Empty Fields</a:t>
            </a:r>
          </a:p>
        </p:txBody>
      </p:sp>
      <p:sp>
        <p:nvSpPr>
          <p:cNvPr id="14" name="TextBox 13">
            <a:extLst>
              <a:ext uri="{FF2B5EF4-FFF2-40B4-BE49-F238E27FC236}">
                <a16:creationId xmlns:a16="http://schemas.microsoft.com/office/drawing/2014/main" id="{3AC462BE-6795-499D-8DA7-405971ED8985}"/>
              </a:ext>
            </a:extLst>
          </p:cNvPr>
          <p:cNvSpPr txBox="1"/>
          <p:nvPr/>
        </p:nvSpPr>
        <p:spPr>
          <a:xfrm>
            <a:off x="6255581" y="4122523"/>
            <a:ext cx="1669219" cy="369332"/>
          </a:xfrm>
          <a:prstGeom prst="rect">
            <a:avLst/>
          </a:prstGeom>
          <a:noFill/>
        </p:spPr>
        <p:txBody>
          <a:bodyPr wrap="square" rtlCol="0">
            <a:spAutoFit/>
          </a:bodyPr>
          <a:lstStyle/>
          <a:p>
            <a:r>
              <a:rPr lang="en-US" dirty="0"/>
              <a:t>Other Error</a:t>
            </a:r>
          </a:p>
        </p:txBody>
      </p:sp>
    </p:spTree>
    <p:extLst>
      <p:ext uri="{BB962C8B-B14F-4D97-AF65-F5344CB8AC3E}">
        <p14:creationId xmlns:p14="http://schemas.microsoft.com/office/powerpoint/2010/main" val="27091132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B35C9-68E0-4FC8-BD27-A626C54A69F7}"/>
              </a:ext>
            </a:extLst>
          </p:cNvPr>
          <p:cNvSpPr>
            <a:spLocks noGrp="1"/>
          </p:cNvSpPr>
          <p:nvPr>
            <p:ph type="title"/>
          </p:nvPr>
        </p:nvSpPr>
        <p:spPr/>
        <p:txBody>
          <a:bodyPr/>
          <a:lstStyle/>
          <a:p>
            <a:r>
              <a:rPr lang="en-US" dirty="0"/>
              <a:t>Demonstration &amp; Future Improvements</a:t>
            </a:r>
          </a:p>
        </p:txBody>
      </p:sp>
      <p:sp>
        <p:nvSpPr>
          <p:cNvPr id="3" name="Content Placeholder 2">
            <a:extLst>
              <a:ext uri="{FF2B5EF4-FFF2-40B4-BE49-F238E27FC236}">
                <a16:creationId xmlns:a16="http://schemas.microsoft.com/office/drawing/2014/main" id="{12E3A226-C559-4C6C-8D1E-7A94EDBB1239}"/>
              </a:ext>
            </a:extLst>
          </p:cNvPr>
          <p:cNvSpPr>
            <a:spLocks noGrp="1"/>
          </p:cNvSpPr>
          <p:nvPr>
            <p:ph idx="1"/>
          </p:nvPr>
        </p:nvSpPr>
        <p:spPr/>
        <p:txBody>
          <a:bodyPr/>
          <a:lstStyle/>
          <a:p>
            <a:r>
              <a:rPr lang="en-US" dirty="0"/>
              <a:t>User authentication</a:t>
            </a:r>
          </a:p>
        </p:txBody>
      </p:sp>
    </p:spTree>
    <p:extLst>
      <p:ext uri="{BB962C8B-B14F-4D97-AF65-F5344CB8AC3E}">
        <p14:creationId xmlns:p14="http://schemas.microsoft.com/office/powerpoint/2010/main" val="26284894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ANALYSING THE ENROLLMENT OF SPECIAL NEEDS LEARNERS IN</Template>
  <TotalTime>234</TotalTime>
  <Words>1229</Words>
  <Application>Microsoft Office PowerPoint</Application>
  <PresentationFormat>Widescreen</PresentationFormat>
  <Paragraphs>98</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Black</vt:lpstr>
      <vt:lpstr>Calibri</vt:lpstr>
      <vt:lpstr>Corbel</vt:lpstr>
      <vt:lpstr>Wingdings 2</vt:lpstr>
      <vt:lpstr>Frame</vt:lpstr>
      <vt:lpstr>PERSONAL FINANCE TRACKER</vt:lpstr>
      <vt:lpstr>Project Overview &amp; Objectives</vt:lpstr>
      <vt:lpstr>Design Process &amp; Methodology</vt:lpstr>
      <vt:lpstr>Database Design</vt:lpstr>
      <vt:lpstr>GUI Design &amp; User Interface</vt:lpstr>
      <vt:lpstr>Core Functionality - CRUD Operations</vt:lpstr>
      <vt:lpstr>Additional Features </vt:lpstr>
      <vt:lpstr>Exception Handling</vt:lpstr>
      <vt:lpstr>Demonstration &amp; Future Improvements</vt:lpstr>
      <vt:lpstr>The 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PERSONAL FINCE TRACKER</dc:title>
  <dc:creator>Yohane Maluwa</dc:creator>
  <cp:lastModifiedBy>t460s</cp:lastModifiedBy>
  <cp:revision>13</cp:revision>
  <dcterms:created xsi:type="dcterms:W3CDTF">2025-05-11T05:50:44Z</dcterms:created>
  <dcterms:modified xsi:type="dcterms:W3CDTF">2025-05-11T11:08:16Z</dcterms:modified>
</cp:coreProperties>
</file>