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72" autoAdjust="0"/>
  </p:normalViewPr>
  <p:slideViewPr>
    <p:cSldViewPr snapToGrid="0" snapToObjects="1">
      <p:cViewPr varScale="1">
        <p:scale>
          <a:sx n="99" d="100"/>
          <a:sy n="99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1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rittanikedge/Precision-Agriculture-Producer-Mate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484448-Editing-and-Executing-Code" TargetMode="External"/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cap="none" dirty="0"/>
              <a:t>Designing On-farm Research Trials with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42555" y="4112402"/>
            <a:ext cx="7989752" cy="108332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cap="none" dirty="0"/>
              <a:t>Brittani Edge</a:t>
            </a:r>
          </a:p>
          <a:p>
            <a:pPr marL="0" lvl="0" indent="0">
              <a:buNone/>
            </a:pPr>
            <a:r>
              <a:rPr lang="en-US" sz="1600" cap="none" dirty="0"/>
              <a:t>Graduate Research Assistant with Data Intensive Farm Management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5C04C-CB17-2E4D-9C55-5CC83CCC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7" y="4822240"/>
            <a:ext cx="4069545" cy="14811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2" y="826346"/>
            <a:ext cx="2378929" cy="1013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100" cap="none">
                <a:solidFill>
                  <a:srgbClr val="FFFFFF"/>
                </a:solidFill>
              </a:rPr>
              <a:t>Machinery Widths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453643"/>
            <a:ext cx="8474200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82" y="2052084"/>
            <a:ext cx="2274937" cy="3856229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Ideally, machinery widths will be something like 60-foot planter and sprayer and a 30-foot yield monitor. 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Then we can have two harvest passes in a 60-foot-wide trial plot as shown on the right.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We generally make the trial plots the width of the least common multiple. 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If that is very wide, you might have to accept some data loss.</a:t>
            </a:r>
          </a:p>
        </p:txBody>
      </p:sp>
      <p:pic>
        <p:nvPicPr>
          <p:cNvPr id="4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C4A1B2-C342-844E-B675-8F48650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00" y="1194604"/>
            <a:ext cx="5149879" cy="44675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77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91" y="1209184"/>
            <a:ext cx="2316892" cy="473441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cap="none" dirty="0">
                <a:solidFill>
                  <a:srgbClr val="FFFFFF"/>
                </a:solidFill>
              </a:rPr>
              <a:t>Why do Machinery Widths Matter?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402" y="723900"/>
            <a:ext cx="5387698" cy="32526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good yield measurement comes from a harvest area that was all given the same treatment. </a:t>
            </a:r>
            <a:endParaRPr lang="en-US" dirty="0"/>
          </a:p>
          <a:p>
            <a:pPr marL="0" lvl="0" indent="0">
              <a:buNone/>
            </a:pPr>
            <a:r>
              <a:rPr dirty="0"/>
              <a:t>If there was a misalignment, the harvester is collecting partially from an area with a different treatment. </a:t>
            </a:r>
            <a:endParaRPr lang="en-US" dirty="0"/>
          </a:p>
          <a:p>
            <a:pPr marL="0" lvl="0" indent="0">
              <a:buNone/>
            </a:pPr>
            <a:r>
              <a:rPr dirty="0"/>
              <a:t>Then the yield value reported is the average of the yield from the two different treatment. </a:t>
            </a:r>
            <a:endParaRPr lang="en-US" dirty="0"/>
          </a:p>
          <a:p>
            <a:pPr marL="0" lvl="0" indent="0">
              <a:buNone/>
            </a:pPr>
            <a:r>
              <a:rPr dirty="0"/>
              <a:t>This presents a challenge when analyzing the effect of treatments.</a:t>
            </a:r>
          </a:p>
        </p:txBody>
      </p:sp>
      <p:pic>
        <p:nvPicPr>
          <p:cNvPr id="5" name="Picture 4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B7AB415B-CE9C-234B-9B1D-D882E9A2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40" y="4148281"/>
            <a:ext cx="4207843" cy="20934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160F-E968-CB4B-86EB-84BF70BB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Misapplication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B065A-B9E3-3E41-B349-0B0C2F71B0C9}"/>
              </a:ext>
            </a:extLst>
          </p:cNvPr>
          <p:cNvSpPr/>
          <p:nvPr/>
        </p:nvSpPr>
        <p:spPr>
          <a:xfrm>
            <a:off x="1068323" y="2557254"/>
            <a:ext cx="1261872" cy="242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F92683-74F2-CC44-818F-0D477F3BC4FA}"/>
              </a:ext>
            </a:extLst>
          </p:cNvPr>
          <p:cNvCxnSpPr>
            <a:cxnSpLocks/>
          </p:cNvCxnSpPr>
          <p:nvPr/>
        </p:nvCxnSpPr>
        <p:spPr>
          <a:xfrm>
            <a:off x="2148838" y="2364214"/>
            <a:ext cx="0" cy="28872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ED31AD-BC4A-C14A-B666-43DA8AD33EF2}"/>
              </a:ext>
            </a:extLst>
          </p:cNvPr>
          <p:cNvCxnSpPr>
            <a:cxnSpLocks/>
          </p:cNvCxnSpPr>
          <p:nvPr/>
        </p:nvCxnSpPr>
        <p:spPr>
          <a:xfrm>
            <a:off x="2065019" y="2362754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738B1-5848-C14A-BE87-19738E99622D}"/>
              </a:ext>
            </a:extLst>
          </p:cNvPr>
          <p:cNvCxnSpPr>
            <a:cxnSpLocks/>
          </p:cNvCxnSpPr>
          <p:nvPr/>
        </p:nvCxnSpPr>
        <p:spPr>
          <a:xfrm>
            <a:off x="1351787" y="2371898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1CF90-1C37-564A-A78A-285B2C031934}"/>
              </a:ext>
            </a:extLst>
          </p:cNvPr>
          <p:cNvSpPr/>
          <p:nvPr/>
        </p:nvSpPr>
        <p:spPr>
          <a:xfrm>
            <a:off x="3877056" y="2557254"/>
            <a:ext cx="1261872" cy="242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FFEB2A-E10C-5C4A-9C20-94DA69631DE1}"/>
              </a:ext>
            </a:extLst>
          </p:cNvPr>
          <p:cNvCxnSpPr>
            <a:cxnSpLocks/>
          </p:cNvCxnSpPr>
          <p:nvPr/>
        </p:nvCxnSpPr>
        <p:spPr>
          <a:xfrm>
            <a:off x="4517136" y="2351514"/>
            <a:ext cx="0" cy="28872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AC7D15-555E-004C-BD74-68A06784FDE9}"/>
              </a:ext>
            </a:extLst>
          </p:cNvPr>
          <p:cNvCxnSpPr>
            <a:cxnSpLocks/>
          </p:cNvCxnSpPr>
          <p:nvPr/>
        </p:nvCxnSpPr>
        <p:spPr>
          <a:xfrm>
            <a:off x="5102352" y="2362754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3ECBBF-5E08-F34A-B497-90E87C70E797}"/>
              </a:ext>
            </a:extLst>
          </p:cNvPr>
          <p:cNvCxnSpPr>
            <a:cxnSpLocks/>
          </p:cNvCxnSpPr>
          <p:nvPr/>
        </p:nvCxnSpPr>
        <p:spPr>
          <a:xfrm>
            <a:off x="3831336" y="2371898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2D7E2-6020-9841-86E0-7BFA5618F016}"/>
              </a:ext>
            </a:extLst>
          </p:cNvPr>
          <p:cNvCxnSpPr>
            <a:cxnSpLocks/>
          </p:cNvCxnSpPr>
          <p:nvPr/>
        </p:nvCxnSpPr>
        <p:spPr>
          <a:xfrm>
            <a:off x="4466844" y="2350393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1088C5-D7F3-8D48-AC86-B6732D3A5745}"/>
              </a:ext>
            </a:extLst>
          </p:cNvPr>
          <p:cNvSpPr/>
          <p:nvPr/>
        </p:nvSpPr>
        <p:spPr>
          <a:xfrm>
            <a:off x="6890004" y="2568074"/>
            <a:ext cx="1261872" cy="242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27658F-363A-5442-A2C8-C200B93B368F}"/>
              </a:ext>
            </a:extLst>
          </p:cNvPr>
          <p:cNvCxnSpPr>
            <a:cxnSpLocks/>
          </p:cNvCxnSpPr>
          <p:nvPr/>
        </p:nvCxnSpPr>
        <p:spPr>
          <a:xfrm flipH="1">
            <a:off x="7231125" y="2498611"/>
            <a:ext cx="1381887" cy="265919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53FE63-D90E-5146-A871-6F2C6A928523}"/>
              </a:ext>
            </a:extLst>
          </p:cNvPr>
          <p:cNvCxnSpPr>
            <a:cxnSpLocks/>
          </p:cNvCxnSpPr>
          <p:nvPr/>
        </p:nvCxnSpPr>
        <p:spPr>
          <a:xfrm flipH="1">
            <a:off x="6846696" y="2313757"/>
            <a:ext cx="1381887" cy="265919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4E4C7-B9EF-BF42-8587-733D8DAD41D7}"/>
              </a:ext>
            </a:extLst>
          </p:cNvPr>
          <p:cNvCxnSpPr>
            <a:cxnSpLocks/>
          </p:cNvCxnSpPr>
          <p:nvPr/>
        </p:nvCxnSpPr>
        <p:spPr>
          <a:xfrm flipH="1">
            <a:off x="7600568" y="2695076"/>
            <a:ext cx="1381887" cy="265919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46A519-866B-9944-A5E3-E3C72CBAF344}"/>
              </a:ext>
            </a:extLst>
          </p:cNvPr>
          <p:cNvSpPr txBox="1"/>
          <p:nvPr/>
        </p:nvSpPr>
        <p:spPr>
          <a:xfrm>
            <a:off x="618361" y="5366035"/>
            <a:ext cx="2239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 Example with misaligned nitrogen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BF44DE-5780-114A-B86D-27E41C520B22}"/>
              </a:ext>
            </a:extLst>
          </p:cNvPr>
          <p:cNvSpPr txBox="1"/>
          <p:nvPr/>
        </p:nvSpPr>
        <p:spPr>
          <a:xfrm>
            <a:off x="3502475" y="5366035"/>
            <a:ext cx="2239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 Example with misaligned harvesting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0FBAD7-6CE9-6D48-A861-ADDC6C98C9AC}"/>
              </a:ext>
            </a:extLst>
          </p:cNvPr>
          <p:cNvSpPr txBox="1"/>
          <p:nvPr/>
        </p:nvSpPr>
        <p:spPr>
          <a:xfrm>
            <a:off x="6386589" y="5351416"/>
            <a:ext cx="2239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3. Example with wrong farming direction in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819C2C-B0C3-4246-9BF9-3445ABF2E1F3}"/>
              </a:ext>
            </a:extLst>
          </p:cNvPr>
          <p:cNvSpPr txBox="1"/>
          <p:nvPr/>
        </p:nvSpPr>
        <p:spPr>
          <a:xfrm>
            <a:off x="46862" y="2695077"/>
            <a:ext cx="984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These yield observations did not receive the nitrogen rate seen in the plot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6DDE19-EA8B-5041-89ED-E2525576B31F}"/>
              </a:ext>
            </a:extLst>
          </p:cNvPr>
          <p:cNvCxnSpPr/>
          <p:nvPr/>
        </p:nvCxnSpPr>
        <p:spPr>
          <a:xfrm>
            <a:off x="863601" y="281305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79EF28-8AA8-F14E-ACB1-E1FE980A276F}"/>
              </a:ext>
            </a:extLst>
          </p:cNvPr>
          <p:cNvSpPr txBox="1"/>
          <p:nvPr/>
        </p:nvSpPr>
        <p:spPr>
          <a:xfrm>
            <a:off x="2858757" y="3144702"/>
            <a:ext cx="863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These yield observations came from two different nitrogen applications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4B6381-0255-D346-9B5A-FA74C4BF3602}"/>
              </a:ext>
            </a:extLst>
          </p:cNvPr>
          <p:cNvCxnSpPr>
            <a:cxnSpLocks/>
          </p:cNvCxnSpPr>
          <p:nvPr/>
        </p:nvCxnSpPr>
        <p:spPr>
          <a:xfrm flipV="1">
            <a:off x="3581779" y="2813052"/>
            <a:ext cx="249557" cy="42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509C8-C0D1-E949-BF48-03833A8013DD}"/>
              </a:ext>
            </a:extLst>
          </p:cNvPr>
          <p:cNvCxnSpPr>
            <a:cxnSpLocks/>
          </p:cNvCxnSpPr>
          <p:nvPr/>
        </p:nvCxnSpPr>
        <p:spPr>
          <a:xfrm flipV="1">
            <a:off x="3642361" y="3041650"/>
            <a:ext cx="1459991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57B586-C8FE-A440-BD96-CF1DC30D4C75}"/>
              </a:ext>
            </a:extLst>
          </p:cNvPr>
          <p:cNvSpPr txBox="1"/>
          <p:nvPr/>
        </p:nvSpPr>
        <p:spPr>
          <a:xfrm>
            <a:off x="5605270" y="2695076"/>
            <a:ext cx="994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is the most challenging case as you have the machinery switching rates and zones much faster than intended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C80607-CC28-C149-BAD7-B4B197E68AA0}"/>
              </a:ext>
            </a:extLst>
          </p:cNvPr>
          <p:cNvCxnSpPr>
            <a:cxnSpLocks/>
          </p:cNvCxnSpPr>
          <p:nvPr/>
        </p:nvCxnSpPr>
        <p:spPr>
          <a:xfrm flipH="1">
            <a:off x="6236207" y="1607684"/>
            <a:ext cx="1371600" cy="267462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E304B-0E25-2143-8250-7D078DA10592}"/>
              </a:ext>
            </a:extLst>
          </p:cNvPr>
          <p:cNvCxnSpPr>
            <a:cxnSpLocks/>
          </p:cNvCxnSpPr>
          <p:nvPr/>
        </p:nvCxnSpPr>
        <p:spPr>
          <a:xfrm flipH="1">
            <a:off x="6417309" y="2113669"/>
            <a:ext cx="1381887" cy="265919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7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4207476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90" y="960723"/>
            <a:ext cx="3726367" cy="1013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>
                <a:solidFill>
                  <a:srgbClr val="FFFFFF"/>
                </a:solidFill>
              </a:rPr>
              <a:t>Age of Machinery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420435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8238" y="457200"/>
            <a:ext cx="420000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40" y="2254102"/>
            <a:ext cx="3710416" cy="36503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Not all machinery is suitable for an agronomic trial. 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There may be a significant lag for the applied rate to stabilize after entering a new target rate.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We try to minimize this issue by not allowing large jumps in the target rate along the guidance lines.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In the trial map, you will not see any changes from the lowest rate to the highest rate in a single pass.</a:t>
            </a:r>
          </a:p>
          <a:p>
            <a:pPr marL="0" lv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trial_design_files/figure-pptx/unnamed-chunk-4-1.png">
            <a:extLst>
              <a:ext uri="{FF2B5EF4-FFF2-40B4-BE49-F238E27FC236}">
                <a16:creationId xmlns:a16="http://schemas.microsoft.com/office/drawing/2014/main" id="{71F9159B-B904-6B42-BF65-569126D17CD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063" y="1947809"/>
            <a:ext cx="3714356" cy="2971483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29" y="702155"/>
            <a:ext cx="2676496" cy="1269713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cap="none">
                <a:solidFill>
                  <a:schemeClr val="tx2"/>
                </a:solidFill>
              </a:rPr>
              <a:t>Curved or Multiple Guidance Lines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965" y="457200"/>
            <a:ext cx="2633424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28" y="1971868"/>
            <a:ext cx="2878199" cy="4428932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If you have multiple guidance lines across the field, we need to use an asapplied or harvest file to create the trial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The code for this case is still being developed by DIFM. Early products look like the field on the right.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We make polygons from a harvest or planting file and then create the trial from there.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We hope to be able to do this in a fast and consistent way in the future!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E2D3-980F-8D4B-B9DA-9AD864D7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684402"/>
            <a:ext cx="5051454" cy="33087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1C3DB-C818-5842-B7C2-FA129B38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400957"/>
            <a:ext cx="7989751" cy="15048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370622-996D-D149-A981-4760FAA5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3124739"/>
            <a:ext cx="7989751" cy="600556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/>
              <a:t>I’m happy to take any additional questions, comments, or concerns!</a:t>
            </a:r>
          </a:p>
        </p:txBody>
      </p:sp>
    </p:spTree>
    <p:extLst>
      <p:ext uri="{BB962C8B-B14F-4D97-AF65-F5344CB8AC3E}">
        <p14:creationId xmlns:p14="http://schemas.microsoft.com/office/powerpoint/2010/main" val="138886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77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91" y="1209184"/>
            <a:ext cx="2316892" cy="473441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cap="none">
                <a:solidFill>
                  <a:srgbClr val="FFFFFF"/>
                </a:solidFill>
              </a:rPr>
              <a:t>Goals for Today’s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402" y="723900"/>
            <a:ext cx="5387698" cy="3252678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Know the</a:t>
            </a:r>
            <a:r>
              <a:rPr lang="en-US" sz="1500" i="1" dirty="0"/>
              <a:t> inputs </a:t>
            </a:r>
            <a:r>
              <a:rPr lang="en-US" sz="1500" dirty="0"/>
              <a:t>needed to design a trial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Introducing </a:t>
            </a:r>
            <a:r>
              <a:rPr lang="en-US" sz="1500" i="1" dirty="0"/>
              <a:t>common issues </a:t>
            </a:r>
            <a:r>
              <a:rPr lang="en-US" sz="1500" dirty="0"/>
              <a:t>seen in agricultural trials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Give you </a:t>
            </a:r>
            <a:r>
              <a:rPr lang="en-US" sz="1500" i="1" dirty="0"/>
              <a:t>resources</a:t>
            </a:r>
            <a:r>
              <a:rPr lang="en-US" sz="1500" dirty="0"/>
              <a:t> to learn about designing your own trials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1500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This presentation and sample scripts can be found here </a:t>
            </a:r>
            <a:r>
              <a:rPr lang="en-US" sz="1500" dirty="0">
                <a:hlinkClick r:id="rId2"/>
              </a:rPr>
              <a:t>https://github.com/brittanikedge/Precision-Agriculture-Producer-Materials</a:t>
            </a:r>
            <a:r>
              <a:rPr lang="en-US" sz="1500" dirty="0"/>
              <a:t>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Download the files by clicking the green Code button and select Download ZIP 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1EFEAF-3BFB-134E-8FB5-10246A4C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02" y="4253024"/>
            <a:ext cx="5387698" cy="2074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>
                <a:solidFill>
                  <a:srgbClr val="FFFFFF"/>
                </a:solidFill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4" y="2047741"/>
            <a:ext cx="3878529" cy="423714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method for designing trials relies on the use of R</a:t>
            </a:r>
            <a:r>
              <a:rPr lang="en-US" dirty="0"/>
              <a:t>,</a:t>
            </a:r>
            <a:r>
              <a:rPr dirty="0"/>
              <a:t> a free software available for Mac and Windows. </a:t>
            </a:r>
            <a:endParaRPr lang="en-US" dirty="0"/>
          </a:p>
          <a:p>
            <a:pPr marL="0" lvl="0" indent="0">
              <a:buNone/>
            </a:pPr>
            <a:r>
              <a:rPr dirty="0"/>
              <a:t>Below </a:t>
            </a:r>
            <a:r>
              <a:rPr lang="en-US" dirty="0"/>
              <a:t>is a guide</a:t>
            </a:r>
            <a:r>
              <a:rPr dirty="0"/>
              <a:t> for downloading R and R Studio on your computer. R Studio is a more user-friendly environment for writing and running R scripts, but </a:t>
            </a:r>
            <a:r>
              <a:rPr i="1" dirty="0"/>
              <a:t>you cannot use R Studio without downloading R first!</a:t>
            </a:r>
          </a:p>
          <a:p>
            <a:pPr lvl="1"/>
            <a:r>
              <a:rPr lang="en-US" dirty="0">
                <a:hlinkClick r:id="rId2"/>
              </a:rPr>
              <a:t>R Download Source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How to Execute R 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Learning a new computer program is always frustrating, but there are many resources when you have problems. </a:t>
            </a:r>
          </a:p>
          <a:p>
            <a:pPr marL="0" indent="0">
              <a:buNone/>
            </a:pPr>
            <a:r>
              <a:rPr lang="en-US" dirty="0"/>
              <a:t>And I’m happy to answer any questions you may have!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E9CC731-1AE6-084C-AB98-763C9BFA4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73" t="286" r="12020" b="-287"/>
          <a:stretch/>
        </p:blipFill>
        <p:spPr>
          <a:xfrm>
            <a:off x="4483837" y="1922649"/>
            <a:ext cx="4224269" cy="4504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/>
              <a:t>Trial Design Basics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To design a trial, you need the following components:</a:t>
            </a:r>
          </a:p>
          <a:p>
            <a:pPr lvl="1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boundary file </a:t>
            </a:r>
            <a:r>
              <a:rPr lang="en-US" dirty="0"/>
              <a:t>for the study area (</a:t>
            </a:r>
            <a:r>
              <a:rPr lang="en-US" i="1" dirty="0"/>
              <a:t>this should be a shapefile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guidance line </a:t>
            </a:r>
            <a:r>
              <a:rPr lang="en-US" dirty="0"/>
              <a:t>that will be used for operation (</a:t>
            </a:r>
            <a:r>
              <a:rPr lang="en-US" i="1" dirty="0"/>
              <a:t>if multiple guidance lines are used, we should talk more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machinery widths </a:t>
            </a:r>
            <a:r>
              <a:rPr lang="en-US" dirty="0"/>
              <a:t>and section numbers</a:t>
            </a:r>
          </a:p>
          <a:p>
            <a:pPr lvl="1">
              <a:buAutoNum type="arabicPeriod"/>
            </a:pPr>
            <a:r>
              <a:rPr lang="en-US" dirty="0"/>
              <a:t>The desired trial </a:t>
            </a:r>
            <a:r>
              <a:rPr lang="en-US" dirty="0">
                <a:solidFill>
                  <a:schemeClr val="accent2"/>
                </a:solidFill>
              </a:rPr>
              <a:t>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lang="en-US" cap="none" dirty="0"/>
              <a:t>Scripts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None/>
            </a:pPr>
            <a:r>
              <a:rPr dirty="0"/>
              <a:t>An R script is a set of instructions that are read each time you want to perform a specific task. </a:t>
            </a:r>
            <a:endParaRPr lang="en-US" dirty="0"/>
          </a:p>
          <a:p>
            <a:pPr marL="0" lvl="0" indent="0">
              <a:buNone/>
            </a:pPr>
            <a:r>
              <a:rPr dirty="0"/>
              <a:t>There is an R script called </a:t>
            </a:r>
            <a:r>
              <a:rPr i="1" dirty="0" err="1">
                <a:solidFill>
                  <a:schemeClr val="accent2"/>
                </a:solidFill>
              </a:rPr>
              <a:t>trial_design.R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/>
              <a:t>in the </a:t>
            </a:r>
            <a:r>
              <a:rPr lang="en-US" dirty="0"/>
              <a:t>G</a:t>
            </a:r>
            <a:r>
              <a:rPr dirty="0"/>
              <a:t>it</a:t>
            </a:r>
            <a:r>
              <a:rPr lang="en-US" dirty="0"/>
              <a:t>H</a:t>
            </a:r>
            <a:r>
              <a:rPr dirty="0"/>
              <a:t>ub repository. </a:t>
            </a:r>
            <a:endParaRPr lang="en-US" dirty="0"/>
          </a:p>
          <a:p>
            <a:pPr marL="0" lvl="0" indent="0">
              <a:buNone/>
            </a:pPr>
            <a:r>
              <a:rPr dirty="0"/>
              <a:t>If you download the repository on your personal computer</a:t>
            </a:r>
            <a:r>
              <a:rPr lang="en-US" dirty="0"/>
              <a:t> and have downloaded R</a:t>
            </a:r>
            <a:r>
              <a:rPr dirty="0"/>
              <a:t>, you can run the script with your own data or use the sample field we will see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Bringing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061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following code reads the boundary file called </a:t>
            </a:r>
            <a:r>
              <a:rPr i="1" dirty="0" err="1">
                <a:solidFill>
                  <a:schemeClr val="accent2"/>
                </a:solidFill>
              </a:rPr>
              <a:t>boundary_new.shp</a:t>
            </a:r>
            <a:r>
              <a:rPr dirty="0"/>
              <a:t>. </a:t>
            </a:r>
            <a:r>
              <a:rPr lang="en-US" dirty="0"/>
              <a:t>This will need to be changed to the name of your field’s boundary when you go to design a trial.</a:t>
            </a:r>
          </a:p>
          <a:p>
            <a:pPr marL="0" lvl="0" indent="0">
              <a:buNone/>
            </a:pPr>
            <a:r>
              <a:rPr dirty="0"/>
              <a:t>We will also read the </a:t>
            </a:r>
            <a:r>
              <a:rPr dirty="0" err="1"/>
              <a:t>abline</a:t>
            </a:r>
            <a:r>
              <a:rPr dirty="0"/>
              <a:t> and then we can design the trial.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boundary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file.path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here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boundary_new.gpkg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st_read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st_make_valid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st_transform_utm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Trial Design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function </a:t>
            </a:r>
            <a:r>
              <a:rPr dirty="0" err="1"/>
              <a:t>trial_design</a:t>
            </a:r>
            <a:r>
              <a:rPr dirty="0"/>
              <a:t>() designs a trial with your trial rates, following the guidance line and machinery widths for your field. </a:t>
            </a:r>
            <a:endParaRPr lang="en-US" dirty="0"/>
          </a:p>
          <a:p>
            <a:pPr marL="0" lvl="0" indent="0">
              <a:buNone/>
            </a:pPr>
            <a:r>
              <a:rPr dirty="0"/>
              <a:t>The functions saves the trial with the name </a:t>
            </a:r>
            <a:r>
              <a:rPr i="1" dirty="0" err="1">
                <a:solidFill>
                  <a:schemeClr val="accent2"/>
                </a:solidFill>
              </a:rPr>
              <a:t>trial.shp</a:t>
            </a:r>
            <a:r>
              <a:rPr dirty="0"/>
              <a:t>, but this will be changed for your specific field and year of the trial.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latin typeface="Courier"/>
              </a:rPr>
              <a:t>trial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trial_design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boundary =</a:t>
            </a:r>
            <a:r>
              <a:rPr sz="1800" dirty="0">
                <a:latin typeface="Courier"/>
              </a:rPr>
              <a:t> boundary, </a:t>
            </a:r>
            <a:r>
              <a:rPr lang="en-US" sz="1800" dirty="0">
                <a:latin typeface="Courier"/>
              </a:rPr>
              <a:t>	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abline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ab_line</a:t>
            </a:r>
            <a:r>
              <a:rPr sz="1800" dirty="0">
                <a:latin typeface="Courier"/>
              </a:rPr>
              <a:t>,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conv_unit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"m"</a:t>
            </a:r>
            <a:r>
              <a:rPr sz="1800" dirty="0">
                <a:latin typeface="Courier"/>
              </a:rPr>
              <a:t>),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length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1800" dirty="0">
                <a:latin typeface="Courier"/>
              </a:rPr>
              <a:t>, 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rates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220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260</a:t>
            </a:r>
            <a:r>
              <a:rPr sz="1800" dirty="0">
                <a:latin typeface="Courier"/>
              </a:rPr>
              <a:t>),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file_name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trial.shp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Trial Map</a:t>
            </a:r>
          </a:p>
        </p:txBody>
      </p:sp>
      <p:pic>
        <p:nvPicPr>
          <p:cNvPr id="3" name="Picture 1" descr="trial_desig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0634" y="2089597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1033389"/>
            <a:ext cx="3619692" cy="482540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700" cap="none">
                <a:solidFill>
                  <a:srgbClr val="FFFFFF"/>
                </a:solidFill>
              </a:rPr>
              <a:t>Issues with Trial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460868"/>
            <a:ext cx="3621024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460868"/>
            <a:ext cx="3621024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26" y="1033390"/>
            <a:ext cx="3641278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lvl="1">
              <a:buAutoNum type="arabicPeriod"/>
            </a:pPr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AutoNum type="arabicPeriod"/>
            </a:pPr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AutoNum type="arabicPeriod"/>
            </a:pPr>
            <a:r>
              <a:rPr lang="en-US" sz="1700" b="1" dirty="0"/>
              <a:t>Machinery Widths</a:t>
            </a:r>
            <a:r>
              <a:rPr lang="en-US" sz="1700" dirty="0"/>
              <a:t> - Are your machinery widths compatible? Are the widths multiples of each other.</a:t>
            </a:r>
          </a:p>
          <a:p>
            <a:pPr lvl="1">
              <a:buAutoNum type="arabicPeriod"/>
            </a:pPr>
            <a:r>
              <a:rPr lang="en-US" sz="1700" b="1" dirty="0"/>
              <a:t>Alignment</a:t>
            </a:r>
            <a:r>
              <a:rPr lang="en-US" sz="1700" dirty="0"/>
              <a:t> - Do you line the edge of your machine to the guidance line or the center of your machine?</a:t>
            </a:r>
          </a:p>
          <a:p>
            <a:pPr lvl="1">
              <a:buAutoNum type="arabicPeriod"/>
            </a:pPr>
            <a:r>
              <a:rPr lang="en-US" sz="1700" b="1" dirty="0"/>
              <a:t>Machinery Age</a:t>
            </a:r>
            <a:r>
              <a:rPr lang="en-US" sz="1700" dirty="0"/>
              <a:t> - How responsive is your VR equipment? Can it quickly change applied rates when entering a new trial plot?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2284B"/>
      </a:accent1>
      <a:accent2>
        <a:srgbClr val="E84927"/>
      </a:accent2>
      <a:accent3>
        <a:srgbClr val="212121"/>
      </a:accent3>
      <a:accent4>
        <a:srgbClr val="424242"/>
      </a:accent4>
      <a:accent5>
        <a:srgbClr val="4F5A42"/>
      </a:accent5>
      <a:accent6>
        <a:srgbClr val="627051"/>
      </a:accent6>
      <a:hlink>
        <a:srgbClr val="828282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966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Courier</vt:lpstr>
      <vt:lpstr>Wingdings 2</vt:lpstr>
      <vt:lpstr>Dividend</vt:lpstr>
      <vt:lpstr>Designing On-farm Research Trials with R</vt:lpstr>
      <vt:lpstr>Goals for Today’s Presentation</vt:lpstr>
      <vt:lpstr>R Resources</vt:lpstr>
      <vt:lpstr>Trial Design Basics</vt:lpstr>
      <vt:lpstr>R Scripts</vt:lpstr>
      <vt:lpstr>Bringing Data Into R</vt:lpstr>
      <vt:lpstr>Trial Design Code</vt:lpstr>
      <vt:lpstr>Trial Map</vt:lpstr>
      <vt:lpstr>Issues with Trial Design</vt:lpstr>
      <vt:lpstr>Machinery Widths</vt:lpstr>
      <vt:lpstr>Why do Machinery Widths Matter?</vt:lpstr>
      <vt:lpstr>Misapplication Examples</vt:lpstr>
      <vt:lpstr>Age of Machinery</vt:lpstr>
      <vt:lpstr>Curved or Multiple Guidance Lines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Trials with R</dc:title>
  <dc:creator>Brittani Edge</dc:creator>
  <cp:keywords/>
  <cp:lastModifiedBy>Microsoft Office User</cp:lastModifiedBy>
  <cp:revision>27</cp:revision>
  <dcterms:created xsi:type="dcterms:W3CDTF">2021-02-09T02:37:05Z</dcterms:created>
  <dcterms:modified xsi:type="dcterms:W3CDTF">2021-02-09T04:22:02Z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2/8/2021</vt:lpwstr>
  </property>
  <property fmtid="{D5CDD505-2E9C-101B-9397-08002B2CF9AE}" pid="3" name="output">
    <vt:lpwstr>powerpoint_presentation</vt:lpwstr>
  </property>
</Properties>
</file>