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Didact Gothic"/>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Didact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45d1e91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5d1e91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45d1e91d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5d1e91d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Debiasing as “fairness through blindness”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45d1e91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5d1e91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45d1e91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5d1e91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44ca104d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4ca104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4c278c5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c278c5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45d1e91d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5d1e91d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1"/>
                </a:solidFill>
              </a:rPr>
              <a:t>Consider a straw-man sentiment analysis technique based on word embeddings: calculate the valence of each word based on its association with designated positive and negative words, then sum up the sentiment scores. Now consider applying this technique to movie reviews. Our results show that European-American names have more positive valence than African-American names in a state-of-the-art word embedding. That means a sentence containing a European-American name will have a higher sentiment score than a sentence with that name replaced by an African-American name. In other words, the tool will display a racial bias in its output based on actor and character names.</a:t>
            </a:r>
            <a:endParaRPr sz="800">
              <a:solidFill>
                <a:schemeClr val="dk1"/>
              </a:solidFill>
            </a:endParaRPr>
          </a:p>
          <a:p>
            <a:pPr indent="0" lvl="0" marL="0" rtl="0" algn="l">
              <a:lnSpc>
                <a:spcPct val="115000"/>
              </a:lnSpc>
              <a:spcBef>
                <a:spcPts val="0"/>
              </a:spcBef>
              <a:spcAft>
                <a:spcPts val="0"/>
              </a:spcAft>
              <a:buNone/>
            </a:pPr>
            <a:r>
              <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rPr>
              <a:t>Google Translate converts these Turkish sentences with genderless pronouns: “O bir doktor. O bir hems¸ire.” to these English sentences: “He is a doctor. She is a nurse.” shows that the pronoun is translated to “he” in the majority of cases and “she” in about a quarter of cases; tellingly, we found that the gender association of the word vectors almost perfectly predicts which pronoun will appear in the translation. </a:t>
            </a:r>
            <a:endParaRPr sz="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45d1e91d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5d1e91d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 support vector machine, used for regression or supervised learning, used for classifications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45d1e91d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5d1e91d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 support vector machine, used for regression or supervised learning, used for classifications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45d1e91d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5d1e91d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45d1e91d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5d1e91d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The companies tested include the suppliers of algorithms to the Los Angeles County Sheriff, the Maryland Department of Public Safety, the Michigan State Police, the Pennsylvania Justice Network, and the San Diego Association of Governments (SANDAG), which runs a system used by 28 law enforcement agencies within San Diego County.</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45d1e91d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5d1e91d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45d1e91d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5d1e91d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45d1e91d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5d1e91d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The increase in training data must be very significant if we add training data that does not match the biases of the test data this will result in a less effective classifier.</a:t>
            </a:r>
            <a:endParaRPr sz="800"/>
          </a:p>
          <a:p>
            <a:pPr indent="0" lvl="0" marL="0" rtl="0" algn="l">
              <a:spcBef>
                <a:spcPts val="0"/>
              </a:spcBef>
              <a:spcAft>
                <a:spcPts val="0"/>
              </a:spcAft>
              <a:buNone/>
            </a:pPr>
            <a:r>
              <a:t/>
            </a:r>
            <a:endParaRPr sz="800"/>
          </a:p>
          <a:p>
            <a:pPr indent="0" lvl="0" marL="0" rtl="0" algn="l">
              <a:spcBef>
                <a:spcPts val="0"/>
              </a:spcBef>
              <a:spcAft>
                <a:spcPts val="0"/>
              </a:spcAft>
              <a:buClr>
                <a:schemeClr val="dk1"/>
              </a:buClr>
              <a:buSzPts val="1100"/>
              <a:buFont typeface="Arial"/>
              <a:buNone/>
            </a:pPr>
            <a:r>
              <a:rPr lang="en" sz="800"/>
              <a:t>Obtaining data from multiple sources (multiple search engines from multiple countries) can somewhat decrease selection bias</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35199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1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p:nvPr/>
        </p:nvSpPr>
        <p:spPr>
          <a:xfrm>
            <a:off x="147975" y="175400"/>
            <a:ext cx="3903600" cy="732900"/>
          </a:xfrm>
          <a:prstGeom prst="rect">
            <a:avLst/>
          </a:prstGeom>
          <a:solidFill>
            <a:srgbClr val="FFE599"/>
          </a:solidFill>
          <a:ln cap="flat" cmpd="sng" w="3810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148065" y="227862"/>
            <a:ext cx="3903600" cy="639300"/>
          </a:xfrm>
          <a:prstGeom prst="rect">
            <a:avLst/>
          </a:prstGeom>
          <a:noFill/>
          <a:ln>
            <a:noFill/>
          </a:ln>
        </p:spPr>
        <p:txBody>
          <a:bodyPr anchorCtr="0" anchor="ctr" bIns="91425" lIns="91425" spcFirstLastPara="1" rIns="91425" wrap="square" tIns="91425"/>
          <a:lstStyle>
            <a:lvl1pPr lvl="0" algn="ctr">
              <a:spcBef>
                <a:spcPts val="0"/>
              </a:spcBef>
              <a:spcAft>
                <a:spcPts val="0"/>
              </a:spcAft>
              <a:buSzPts val="2000"/>
              <a:buNone/>
              <a:defRPr sz="2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lnSpc>
                <a:spcPct val="115000"/>
              </a:lnSpc>
              <a:spcBef>
                <a:spcPts val="0"/>
              </a:spcBef>
              <a:spcAft>
                <a:spcPts val="0"/>
              </a:spcAft>
              <a:buClr>
                <a:srgbClr val="660000"/>
              </a:buClr>
              <a:buSzPts val="1800"/>
              <a:buFont typeface="Rockwell"/>
              <a:buChar char="●"/>
              <a:defRPr sz="1800">
                <a:latin typeface="Rockwell"/>
                <a:ea typeface="Rockwell"/>
                <a:cs typeface="Rockwell"/>
                <a:sym typeface="Rockwell"/>
              </a:defRPr>
            </a:lvl1pPr>
            <a:lvl2pPr indent="-317500" lvl="1" marL="9144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2pPr>
            <a:lvl3pPr indent="-317500" lvl="2" marL="13716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3pPr>
            <a:lvl4pPr indent="-317500" lvl="3" marL="18288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4pPr>
            <a:lvl5pPr indent="-317500" lvl="4" marL="22860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5pPr>
            <a:lvl6pPr indent="-317500" lvl="5" marL="27432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6pPr>
            <a:lvl7pPr indent="-317500" lvl="6" marL="32004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7pPr>
            <a:lvl8pPr indent="-317500" lvl="7" marL="36576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8pPr>
            <a:lvl9pPr indent="-317500" lvl="8" marL="4114800" rtl="0">
              <a:lnSpc>
                <a:spcPct val="115000"/>
              </a:lnSpc>
              <a:spcBef>
                <a:spcPts val="1600"/>
              </a:spcBef>
              <a:spcAft>
                <a:spcPts val="1600"/>
              </a:spcAft>
              <a:buClr>
                <a:srgbClr val="660000"/>
              </a:buClr>
              <a:buSzPts val="1400"/>
              <a:buFont typeface="Rockwell"/>
              <a:buChar char="■"/>
              <a:defRPr>
                <a:latin typeface="Rockwell"/>
                <a:ea typeface="Rockwell"/>
                <a:cs typeface="Rockwell"/>
                <a:sym typeface="Rockwe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p:nvPr/>
        </p:nvSpPr>
        <p:spPr>
          <a:xfrm>
            <a:off x="5783499" y="404000"/>
            <a:ext cx="2916600" cy="686400"/>
          </a:xfrm>
          <a:prstGeom prst="rect">
            <a:avLst/>
          </a:prstGeom>
          <a:solidFill>
            <a:srgbClr val="FFE599"/>
          </a:solidFill>
          <a:ln cap="flat" cmpd="sng" w="3810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783567" y="453136"/>
            <a:ext cx="2916600" cy="598800"/>
          </a:xfrm>
          <a:prstGeom prst="rect">
            <a:avLst/>
          </a:prstGeom>
          <a:noFill/>
          <a:ln>
            <a:noFill/>
          </a:ln>
        </p:spPr>
        <p:txBody>
          <a:bodyPr anchorCtr="0" anchor="ctr" bIns="91425" lIns="91425" spcFirstLastPara="1" rIns="91425" wrap="square" tIns="91425"/>
          <a:lstStyle>
            <a:lvl1pPr lvl="0" rtl="0" algn="ctr">
              <a:spcBef>
                <a:spcPts val="0"/>
              </a:spcBef>
              <a:spcAft>
                <a:spcPts val="0"/>
              </a:spcAft>
              <a:buSzPts val="2000"/>
              <a:buNone/>
              <a:defRPr sz="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lnSpc>
                <a:spcPct val="115000"/>
              </a:lnSpc>
              <a:spcBef>
                <a:spcPts val="0"/>
              </a:spcBef>
              <a:spcAft>
                <a:spcPts val="0"/>
              </a:spcAft>
              <a:buClr>
                <a:srgbClr val="660000"/>
              </a:buClr>
              <a:buSzPts val="1800"/>
              <a:buFont typeface="Rockwell"/>
              <a:buChar char="●"/>
              <a:defRPr sz="1800">
                <a:latin typeface="Rockwell"/>
                <a:ea typeface="Rockwell"/>
                <a:cs typeface="Rockwell"/>
                <a:sym typeface="Rockwell"/>
              </a:defRPr>
            </a:lvl1pPr>
            <a:lvl2pPr indent="-317500" lvl="1" marL="9144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2pPr>
            <a:lvl3pPr indent="-317500" lvl="2" marL="13716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3pPr>
            <a:lvl4pPr indent="-317500" lvl="3" marL="18288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4pPr>
            <a:lvl5pPr indent="-317500" lvl="4" marL="22860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5pPr>
            <a:lvl6pPr indent="-317500" lvl="5" marL="27432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6pPr>
            <a:lvl7pPr indent="-317500" lvl="6" marL="32004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7pPr>
            <a:lvl8pPr indent="-317500" lvl="7" marL="36576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8pPr>
            <a:lvl9pPr indent="-317500" lvl="8" marL="4114800" rtl="0">
              <a:lnSpc>
                <a:spcPct val="115000"/>
              </a:lnSpc>
              <a:spcBef>
                <a:spcPts val="1600"/>
              </a:spcBef>
              <a:spcAft>
                <a:spcPts val="1600"/>
              </a:spcAft>
              <a:buClr>
                <a:srgbClr val="660000"/>
              </a:buClr>
              <a:buSzPts val="1400"/>
              <a:buFont typeface="Rockwell"/>
              <a:buChar char="■"/>
              <a:defRPr>
                <a:latin typeface="Rockwell"/>
                <a:ea typeface="Rockwell"/>
                <a:cs typeface="Rockwell"/>
                <a:sym typeface="Rockwe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1">
  <p:cSld name="SECTION_HEADER_1_1">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p:nvPr/>
        </p:nvSpPr>
        <p:spPr>
          <a:xfrm>
            <a:off x="2407450" y="125476"/>
            <a:ext cx="4329000" cy="708900"/>
          </a:xfrm>
          <a:prstGeom prst="rect">
            <a:avLst/>
          </a:prstGeom>
          <a:solidFill>
            <a:srgbClr val="FFE599"/>
          </a:solidFill>
          <a:ln cap="flat" cmpd="sng" w="38100">
            <a:solidFill>
              <a:srgbClr val="000000"/>
            </a:solidFill>
            <a:prstDash val="solid"/>
            <a:round/>
            <a:headEnd len="sm" w="sm" type="none"/>
            <a:tailEnd len="sm" w="sm" type="none"/>
          </a:ln>
          <a:effectLst>
            <a:outerShdw blurRad="28575" rotWithShape="0" algn="bl" dir="5400000" dist="38100">
              <a:srgbClr val="000000">
                <a:alpha val="4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2407550" y="176213"/>
            <a:ext cx="4329000" cy="618300"/>
          </a:xfrm>
          <a:prstGeom prst="rect">
            <a:avLst/>
          </a:prstGeom>
          <a:noFill/>
          <a:ln>
            <a:noFill/>
          </a:ln>
        </p:spPr>
        <p:txBody>
          <a:bodyPr anchorCtr="0" anchor="ctr" bIns="91425" lIns="91425" spcFirstLastPara="1" rIns="91425" wrap="square" tIns="91425"/>
          <a:lstStyle>
            <a:lvl1pPr lvl="0" rtl="0" algn="ctr">
              <a:spcBef>
                <a:spcPts val="0"/>
              </a:spcBef>
              <a:spcAft>
                <a:spcPts val="0"/>
              </a:spcAft>
              <a:buSzPts val="2000"/>
              <a:buNone/>
              <a:defRPr sz="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5"/>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lnSpc>
                <a:spcPct val="115000"/>
              </a:lnSpc>
              <a:spcBef>
                <a:spcPts val="0"/>
              </a:spcBef>
              <a:spcAft>
                <a:spcPts val="0"/>
              </a:spcAft>
              <a:buClr>
                <a:srgbClr val="660000"/>
              </a:buClr>
              <a:buSzPts val="1800"/>
              <a:buFont typeface="Rockwell"/>
              <a:buChar char="●"/>
              <a:defRPr sz="1800">
                <a:latin typeface="Rockwell"/>
                <a:ea typeface="Rockwell"/>
                <a:cs typeface="Rockwell"/>
                <a:sym typeface="Rockwell"/>
              </a:defRPr>
            </a:lvl1pPr>
            <a:lvl2pPr indent="-317500" lvl="1" marL="9144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2pPr>
            <a:lvl3pPr indent="-317500" lvl="2" marL="13716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3pPr>
            <a:lvl4pPr indent="-317500" lvl="3" marL="18288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4pPr>
            <a:lvl5pPr indent="-317500" lvl="4" marL="22860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5pPr>
            <a:lvl6pPr indent="-317500" lvl="5" marL="27432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6pPr>
            <a:lvl7pPr indent="-317500" lvl="6" marL="32004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7pPr>
            <a:lvl8pPr indent="-317500" lvl="7" marL="3657600" rtl="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8pPr>
            <a:lvl9pPr indent="-317500" lvl="8" marL="4114800" rtl="0">
              <a:lnSpc>
                <a:spcPct val="115000"/>
              </a:lnSpc>
              <a:spcBef>
                <a:spcPts val="1600"/>
              </a:spcBef>
              <a:spcAft>
                <a:spcPts val="1600"/>
              </a:spcAft>
              <a:buClr>
                <a:srgbClr val="660000"/>
              </a:buClr>
              <a:buSzPts val="1400"/>
              <a:buFont typeface="Rockwell"/>
              <a:buChar char="■"/>
              <a:defRPr>
                <a:latin typeface="Rockwell"/>
                <a:ea typeface="Rockwell"/>
                <a:cs typeface="Rockwell"/>
                <a:sym typeface="Rockwe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1" name="Shape 41"/>
        <p:cNvGrpSpPr/>
        <p:nvPr/>
      </p:nvGrpSpPr>
      <p:grpSpPr>
        <a:xfrm>
          <a:off x="0" y="0"/>
          <a:ext cx="0" cy="0"/>
          <a:chOff x="0" y="0"/>
          <a:chExt cx="0" cy="0"/>
        </a:xfrm>
      </p:grpSpPr>
      <p:sp>
        <p:nvSpPr>
          <p:cNvPr id="42" name="Google Shape;42;p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5" name="Shape 45"/>
        <p:cNvGrpSpPr/>
        <p:nvPr/>
      </p:nvGrpSpPr>
      <p:grpSpPr>
        <a:xfrm>
          <a:off x="0" y="0"/>
          <a:ext cx="0" cy="0"/>
          <a:chOff x="0" y="0"/>
          <a:chExt cx="0" cy="0"/>
        </a:xfrm>
      </p:grpSpPr>
      <p:sp>
        <p:nvSpPr>
          <p:cNvPr id="46" name="Google Shape;46;p1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290700" y="241350"/>
            <a:ext cx="8562600" cy="4660800"/>
          </a:xfrm>
          <a:prstGeom prst="snip2DiagRect">
            <a:avLst>
              <a:gd fmla="val 0" name="adj1"/>
              <a:gd fmla="val 16667" name="adj2"/>
            </a:avLst>
          </a:prstGeom>
          <a:gradFill>
            <a:gsLst>
              <a:gs pos="0">
                <a:srgbClr val="FFFFFF"/>
              </a:gs>
              <a:gs pos="92000">
                <a:srgbClr val="EFEFEF"/>
              </a:gs>
              <a:gs pos="100000">
                <a:srgbClr val="D9D9D9"/>
              </a:gs>
            </a:gsLst>
            <a:lin ang="5400012" scaled="0"/>
          </a:gradFill>
          <a:ln cap="flat" cmpd="sng" w="19050">
            <a:solidFill>
              <a:srgbClr val="000000"/>
            </a:solidFill>
            <a:prstDash val="solid"/>
            <a:round/>
            <a:headEnd len="sm" w="sm" type="none"/>
            <a:tailEnd len="sm" w="sm" type="none"/>
          </a:ln>
          <a:effectLst>
            <a:outerShdw blurRad="171450" rotWithShape="0" algn="bl" dir="5400000" dist="161925">
              <a:srgbClr val="000000">
                <a:alpha val="8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ckwell"/>
              <a:ea typeface="Rockwell"/>
              <a:cs typeface="Rockwell"/>
              <a:sym typeface="Rockwell"/>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1pPr>
            <a:lvl2pPr lvl="1">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2pPr>
            <a:lvl3pPr lvl="2">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3pPr>
            <a:lvl4pPr lvl="3">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4pPr>
            <a:lvl5pPr lvl="4">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5pPr>
            <a:lvl6pPr lvl="5">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6pPr>
            <a:lvl7pPr lvl="6">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7pPr>
            <a:lvl8pPr lvl="7">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8pPr>
            <a:lvl9pPr lvl="8">
              <a:spcBef>
                <a:spcPts val="0"/>
              </a:spcBef>
              <a:spcAft>
                <a:spcPts val="0"/>
              </a:spcAft>
              <a:buClr>
                <a:schemeClr val="dk1"/>
              </a:buClr>
              <a:buSzPts val="2800"/>
              <a:buFont typeface="Rockwell"/>
              <a:buNone/>
              <a:defRPr sz="2800">
                <a:solidFill>
                  <a:schemeClr val="dk1"/>
                </a:solidFill>
                <a:latin typeface="Rockwell"/>
                <a:ea typeface="Rockwell"/>
                <a:cs typeface="Rockwell"/>
                <a:sym typeface="Rockwe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660000"/>
              </a:buClr>
              <a:buSzPts val="1800"/>
              <a:buFont typeface="Rockwell"/>
              <a:buChar char="●"/>
              <a:defRPr sz="1800">
                <a:latin typeface="Rockwell"/>
                <a:ea typeface="Rockwell"/>
                <a:cs typeface="Rockwell"/>
                <a:sym typeface="Rockwell"/>
              </a:defRPr>
            </a:lvl1pPr>
            <a:lvl2pPr indent="-317500" lvl="1" marL="91440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2pPr>
            <a:lvl3pPr indent="-317500" lvl="2" marL="137160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3pPr>
            <a:lvl4pPr indent="-317500" lvl="3" marL="182880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4pPr>
            <a:lvl5pPr indent="-317500" lvl="4" marL="228600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5pPr>
            <a:lvl6pPr indent="-317500" lvl="5" marL="274320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6pPr>
            <a:lvl7pPr indent="-317500" lvl="6" marL="320040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7pPr>
            <a:lvl8pPr indent="-317500" lvl="7" marL="3657600">
              <a:lnSpc>
                <a:spcPct val="115000"/>
              </a:lnSpc>
              <a:spcBef>
                <a:spcPts val="1600"/>
              </a:spcBef>
              <a:spcAft>
                <a:spcPts val="0"/>
              </a:spcAft>
              <a:buClr>
                <a:srgbClr val="660000"/>
              </a:buClr>
              <a:buSzPts val="1400"/>
              <a:buFont typeface="Rockwell"/>
              <a:buChar char="○"/>
              <a:defRPr>
                <a:latin typeface="Rockwell"/>
                <a:ea typeface="Rockwell"/>
                <a:cs typeface="Rockwell"/>
                <a:sym typeface="Rockwell"/>
              </a:defRPr>
            </a:lvl8pPr>
            <a:lvl9pPr indent="-317500" lvl="8" marL="4114800">
              <a:lnSpc>
                <a:spcPct val="115000"/>
              </a:lnSpc>
              <a:spcBef>
                <a:spcPts val="1600"/>
              </a:spcBef>
              <a:spcAft>
                <a:spcPts val="1600"/>
              </a:spcAft>
              <a:buClr>
                <a:srgbClr val="660000"/>
              </a:buClr>
              <a:buSzPts val="1400"/>
              <a:buFont typeface="Rockwell"/>
              <a:buChar char="■"/>
              <a:defRPr>
                <a:latin typeface="Rockwell"/>
                <a:ea typeface="Rockwell"/>
                <a:cs typeface="Rockwell"/>
                <a:sym typeface="Rockwe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ckwell"/>
                <a:ea typeface="Rockwell"/>
                <a:cs typeface="Rockwell"/>
                <a:sym typeface="Rockwell"/>
              </a:defRPr>
            </a:lvl1pPr>
            <a:lvl2pPr lvl="1" algn="r">
              <a:buNone/>
              <a:defRPr sz="1000">
                <a:solidFill>
                  <a:schemeClr val="dk2"/>
                </a:solidFill>
                <a:latin typeface="Rockwell"/>
                <a:ea typeface="Rockwell"/>
                <a:cs typeface="Rockwell"/>
                <a:sym typeface="Rockwell"/>
              </a:defRPr>
            </a:lvl2pPr>
            <a:lvl3pPr lvl="2" algn="r">
              <a:buNone/>
              <a:defRPr sz="1000">
                <a:solidFill>
                  <a:schemeClr val="dk2"/>
                </a:solidFill>
                <a:latin typeface="Rockwell"/>
                <a:ea typeface="Rockwell"/>
                <a:cs typeface="Rockwell"/>
                <a:sym typeface="Rockwell"/>
              </a:defRPr>
            </a:lvl3pPr>
            <a:lvl4pPr lvl="3" algn="r">
              <a:buNone/>
              <a:defRPr sz="1000">
                <a:solidFill>
                  <a:schemeClr val="dk2"/>
                </a:solidFill>
                <a:latin typeface="Rockwell"/>
                <a:ea typeface="Rockwell"/>
                <a:cs typeface="Rockwell"/>
                <a:sym typeface="Rockwell"/>
              </a:defRPr>
            </a:lvl4pPr>
            <a:lvl5pPr lvl="4" algn="r">
              <a:buNone/>
              <a:defRPr sz="1000">
                <a:solidFill>
                  <a:schemeClr val="dk2"/>
                </a:solidFill>
                <a:latin typeface="Rockwell"/>
                <a:ea typeface="Rockwell"/>
                <a:cs typeface="Rockwell"/>
                <a:sym typeface="Rockwell"/>
              </a:defRPr>
            </a:lvl5pPr>
            <a:lvl6pPr lvl="5" algn="r">
              <a:buNone/>
              <a:defRPr sz="1000">
                <a:solidFill>
                  <a:schemeClr val="dk2"/>
                </a:solidFill>
                <a:latin typeface="Rockwell"/>
                <a:ea typeface="Rockwell"/>
                <a:cs typeface="Rockwell"/>
                <a:sym typeface="Rockwell"/>
              </a:defRPr>
            </a:lvl6pPr>
            <a:lvl7pPr lvl="6" algn="r">
              <a:buNone/>
              <a:defRPr sz="1000">
                <a:solidFill>
                  <a:schemeClr val="dk2"/>
                </a:solidFill>
                <a:latin typeface="Rockwell"/>
                <a:ea typeface="Rockwell"/>
                <a:cs typeface="Rockwell"/>
                <a:sym typeface="Rockwell"/>
              </a:defRPr>
            </a:lvl7pPr>
            <a:lvl8pPr lvl="7" algn="r">
              <a:buNone/>
              <a:defRPr sz="1000">
                <a:solidFill>
                  <a:schemeClr val="dk2"/>
                </a:solidFill>
                <a:latin typeface="Rockwell"/>
                <a:ea typeface="Rockwell"/>
                <a:cs typeface="Rockwell"/>
                <a:sym typeface="Rockwell"/>
              </a:defRPr>
            </a:lvl8pPr>
            <a:lvl9pPr lvl="8" algn="r">
              <a:buNone/>
              <a:defRPr sz="1000">
                <a:solidFill>
                  <a:schemeClr val="dk2"/>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973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Prejudice</a:t>
            </a:r>
            <a:r>
              <a:rPr lang="en"/>
              <a:t> in Neural Network</a:t>
            </a:r>
            <a:r>
              <a:rPr lang="en"/>
              <a:t> Embeddings</a:t>
            </a:r>
            <a:endParaRPr/>
          </a:p>
        </p:txBody>
      </p:sp>
      <p:sp>
        <p:nvSpPr>
          <p:cNvPr id="68" name="Google Shape;68;p15"/>
          <p:cNvSpPr txBox="1"/>
          <p:nvPr>
            <p:ph idx="1" type="subTitle"/>
          </p:nvPr>
        </p:nvSpPr>
        <p:spPr>
          <a:xfrm>
            <a:off x="311700" y="3519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joel e</a:t>
            </a:r>
            <a:r>
              <a:rPr lang="en">
                <a:solidFill>
                  <a:srgbClr val="434343"/>
                </a:solidFill>
              </a:rPr>
              <a:t>llery baines</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2407550" y="176213"/>
            <a:ext cx="43290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Research</a:t>
            </a:r>
            <a:endParaRPr/>
          </a:p>
        </p:txBody>
      </p:sp>
      <p:sp>
        <p:nvSpPr>
          <p:cNvPr id="195" name="Google Shape;195;p24"/>
          <p:cNvSpPr txBox="1"/>
          <p:nvPr>
            <p:ph idx="1" type="body"/>
          </p:nvPr>
        </p:nvSpPr>
        <p:spPr>
          <a:xfrm>
            <a:off x="1311661" y="1152475"/>
            <a:ext cx="6586200" cy="3416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1"/>
                </a:solidFill>
              </a:rPr>
              <a:t>Physiognomy</a:t>
            </a:r>
            <a:endParaRPr sz="1600">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ctr">
              <a:spcBef>
                <a:spcPts val="0"/>
              </a:spcBef>
              <a:spcAft>
                <a:spcPts val="0"/>
              </a:spcAft>
              <a:buNone/>
            </a:pPr>
            <a:r>
              <a:rPr lang="en" sz="1600"/>
              <a:t>Debiasing, without ‘fairness through blindness’</a:t>
            </a:r>
            <a:endParaRPr sz="1600"/>
          </a:p>
          <a:p>
            <a:pPr indent="0" lvl="0" marL="0" rtl="0" algn="ctr">
              <a:spcBef>
                <a:spcPts val="1600"/>
              </a:spcBef>
              <a:spcAft>
                <a:spcPts val="0"/>
              </a:spcAft>
              <a:buClr>
                <a:schemeClr val="dk1"/>
              </a:buClr>
              <a:buSzPts val="1100"/>
              <a:buFont typeface="Arial"/>
              <a:buNone/>
            </a:pPr>
            <a:r>
              <a:rPr lang="en" sz="1600">
                <a:solidFill>
                  <a:schemeClr val="dk1"/>
                </a:solidFill>
              </a:rPr>
              <a:t>Increased collaboration between engineers and domain experts</a:t>
            </a:r>
            <a:endParaRPr sz="1600">
              <a:solidFill>
                <a:schemeClr val="dk1"/>
              </a:solidFill>
            </a:endParaRPr>
          </a:p>
          <a:p>
            <a:pPr indent="0" lvl="0" marL="0" rtl="0" algn="ctr">
              <a:spcBef>
                <a:spcPts val="1600"/>
              </a:spcBef>
              <a:spcAft>
                <a:spcPts val="0"/>
              </a:spcAft>
              <a:buClr>
                <a:schemeClr val="dk1"/>
              </a:buClr>
              <a:buSzPts val="1100"/>
              <a:buFont typeface="Arial"/>
              <a:buNone/>
            </a:pPr>
            <a:r>
              <a:rPr lang="en" sz="1600">
                <a:solidFill>
                  <a:schemeClr val="dk1"/>
                </a:solidFill>
              </a:rPr>
              <a:t>Diversity among developers</a:t>
            </a:r>
            <a:endParaRPr sz="1600"/>
          </a:p>
          <a:p>
            <a:pPr indent="0" lvl="0" marL="0" rtl="0" algn="ctr">
              <a:spcBef>
                <a:spcPts val="1600"/>
              </a:spcBef>
              <a:spcAft>
                <a:spcPts val="0"/>
              </a:spcAft>
              <a:buNone/>
            </a:pPr>
            <a:r>
              <a:rPr lang="en" sz="1600"/>
              <a:t>Proxy variables</a:t>
            </a:r>
            <a:endParaRPr sz="1600"/>
          </a:p>
          <a:p>
            <a:pPr indent="0" lvl="0" marL="0" rtl="0" algn="ctr">
              <a:spcBef>
                <a:spcPts val="1600"/>
              </a:spcBef>
              <a:spcAft>
                <a:spcPts val="1600"/>
              </a:spcAft>
              <a:buNone/>
            </a:pPr>
            <a:r>
              <a:rPr lang="en" sz="1600"/>
              <a:t>Casual reasoning in AI</a:t>
            </a:r>
            <a:endParaRPr sz="1600"/>
          </a:p>
        </p:txBody>
      </p:sp>
      <p:pic>
        <p:nvPicPr>
          <p:cNvPr id="196" name="Google Shape;196;p24"/>
          <p:cNvPicPr preferRelativeResize="0"/>
          <p:nvPr/>
        </p:nvPicPr>
        <p:blipFill>
          <a:blip r:embed="rId3">
            <a:alphaModFix/>
          </a:blip>
          <a:stretch>
            <a:fillRect/>
          </a:stretch>
        </p:blipFill>
        <p:spPr>
          <a:xfrm>
            <a:off x="3544136" y="1387278"/>
            <a:ext cx="268400" cy="268400"/>
          </a:xfrm>
          <a:prstGeom prst="rect">
            <a:avLst/>
          </a:prstGeom>
          <a:noFill/>
          <a:ln>
            <a:noFill/>
          </a:ln>
        </p:spPr>
      </p:pic>
      <p:pic>
        <p:nvPicPr>
          <p:cNvPr id="197" name="Google Shape;197;p24"/>
          <p:cNvPicPr preferRelativeResize="0"/>
          <p:nvPr/>
        </p:nvPicPr>
        <p:blipFill>
          <a:blip r:embed="rId3">
            <a:alphaModFix/>
          </a:blip>
          <a:stretch>
            <a:fillRect/>
          </a:stretch>
        </p:blipFill>
        <p:spPr>
          <a:xfrm>
            <a:off x="1193659" y="2377878"/>
            <a:ext cx="268400" cy="268400"/>
          </a:xfrm>
          <a:prstGeom prst="rect">
            <a:avLst/>
          </a:prstGeom>
          <a:noFill/>
          <a:ln>
            <a:noFill/>
          </a:ln>
        </p:spPr>
      </p:pic>
      <p:pic>
        <p:nvPicPr>
          <p:cNvPr id="198" name="Google Shape;198;p24"/>
          <p:cNvPicPr preferRelativeResize="0"/>
          <p:nvPr/>
        </p:nvPicPr>
        <p:blipFill>
          <a:blip r:embed="rId3">
            <a:alphaModFix/>
          </a:blip>
          <a:stretch>
            <a:fillRect/>
          </a:stretch>
        </p:blipFill>
        <p:spPr>
          <a:xfrm>
            <a:off x="3458411" y="3358221"/>
            <a:ext cx="268400" cy="268400"/>
          </a:xfrm>
          <a:prstGeom prst="rect">
            <a:avLst/>
          </a:prstGeom>
          <a:noFill/>
          <a:ln>
            <a:noFill/>
          </a:ln>
        </p:spPr>
      </p:pic>
      <p:pic>
        <p:nvPicPr>
          <p:cNvPr id="199" name="Google Shape;199;p24"/>
          <p:cNvPicPr preferRelativeResize="0"/>
          <p:nvPr/>
        </p:nvPicPr>
        <p:blipFill>
          <a:blip r:embed="rId3">
            <a:alphaModFix/>
          </a:blip>
          <a:stretch>
            <a:fillRect/>
          </a:stretch>
        </p:blipFill>
        <p:spPr>
          <a:xfrm>
            <a:off x="2031929" y="1888440"/>
            <a:ext cx="268400" cy="268400"/>
          </a:xfrm>
          <a:prstGeom prst="rect">
            <a:avLst/>
          </a:prstGeom>
          <a:noFill/>
          <a:ln>
            <a:noFill/>
          </a:ln>
        </p:spPr>
      </p:pic>
      <p:pic>
        <p:nvPicPr>
          <p:cNvPr id="200" name="Google Shape;200;p24"/>
          <p:cNvPicPr preferRelativeResize="0"/>
          <p:nvPr/>
        </p:nvPicPr>
        <p:blipFill>
          <a:blip r:embed="rId3">
            <a:alphaModFix/>
          </a:blip>
          <a:stretch>
            <a:fillRect/>
          </a:stretch>
        </p:blipFill>
        <p:spPr>
          <a:xfrm>
            <a:off x="2891307" y="2857059"/>
            <a:ext cx="268400" cy="268400"/>
          </a:xfrm>
          <a:prstGeom prst="rect">
            <a:avLst/>
          </a:prstGeom>
          <a:noFill/>
          <a:ln>
            <a:noFill/>
          </a:ln>
        </p:spPr>
      </p:pic>
      <p:pic>
        <p:nvPicPr>
          <p:cNvPr id="201" name="Google Shape;201;p24"/>
          <p:cNvPicPr preferRelativeResize="0"/>
          <p:nvPr/>
        </p:nvPicPr>
        <p:blipFill>
          <a:blip r:embed="rId3">
            <a:alphaModFix/>
          </a:blip>
          <a:stretch>
            <a:fillRect/>
          </a:stretch>
        </p:blipFill>
        <p:spPr>
          <a:xfrm>
            <a:off x="3185849" y="3836669"/>
            <a:ext cx="268400" cy="26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5"/>
          <p:cNvPicPr preferRelativeResize="0"/>
          <p:nvPr/>
        </p:nvPicPr>
        <p:blipFill>
          <a:blip r:embed="rId3">
            <a:alphaModFix/>
          </a:blip>
          <a:stretch>
            <a:fillRect/>
          </a:stretch>
        </p:blipFill>
        <p:spPr>
          <a:xfrm>
            <a:off x="682155" y="677233"/>
            <a:ext cx="1603850" cy="1603875"/>
          </a:xfrm>
          <a:prstGeom prst="rect">
            <a:avLst/>
          </a:prstGeom>
          <a:noFill/>
          <a:ln>
            <a:noFill/>
          </a:ln>
          <a:effectLst>
            <a:outerShdw blurRad="57150" rotWithShape="0" algn="bl" dir="5400000" dist="47625">
              <a:srgbClr val="000000">
                <a:alpha val="50000"/>
              </a:srgbClr>
            </a:outerShdw>
          </a:effectLst>
        </p:spPr>
      </p:pic>
      <p:pic>
        <p:nvPicPr>
          <p:cNvPr id="207" name="Google Shape;207;p25"/>
          <p:cNvPicPr preferRelativeResize="0"/>
          <p:nvPr/>
        </p:nvPicPr>
        <p:blipFill>
          <a:blip r:embed="rId4">
            <a:alphaModFix/>
          </a:blip>
          <a:stretch>
            <a:fillRect/>
          </a:stretch>
        </p:blipFill>
        <p:spPr>
          <a:xfrm>
            <a:off x="6857994" y="2810842"/>
            <a:ext cx="1603850" cy="1603850"/>
          </a:xfrm>
          <a:prstGeom prst="rect">
            <a:avLst/>
          </a:prstGeom>
          <a:noFill/>
          <a:ln>
            <a:noFill/>
          </a:ln>
          <a:effectLst>
            <a:outerShdw blurRad="57150" rotWithShape="0" algn="bl" dir="5400000" dist="57150">
              <a:srgbClr val="000000">
                <a:alpha val="50000"/>
              </a:srgbClr>
            </a:outerShdw>
          </a:effectLst>
        </p:spPr>
      </p:pic>
      <p:sp>
        <p:nvSpPr>
          <p:cNvPr id="208" name="Google Shape;208;p25"/>
          <p:cNvSpPr txBox="1"/>
          <p:nvPr/>
        </p:nvSpPr>
        <p:spPr>
          <a:xfrm>
            <a:off x="1509719" y="1701767"/>
            <a:ext cx="6409500" cy="230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latin typeface="Rockwell"/>
                <a:ea typeface="Rockwell"/>
                <a:cs typeface="Rockwell"/>
                <a:sym typeface="Rockwell"/>
              </a:rPr>
              <a:t>Questions?</a:t>
            </a:r>
            <a:endParaRPr sz="9600">
              <a:latin typeface="Rockwell"/>
              <a:ea typeface="Rockwell"/>
              <a:cs typeface="Rockwell"/>
              <a:sym typeface="Rockwell"/>
            </a:endParaRPr>
          </a:p>
        </p:txBody>
      </p:sp>
      <p:sp>
        <p:nvSpPr>
          <p:cNvPr id="209" name="Google Shape;209;p25"/>
          <p:cNvSpPr txBox="1"/>
          <p:nvPr/>
        </p:nvSpPr>
        <p:spPr>
          <a:xfrm>
            <a:off x="2633706" y="3483315"/>
            <a:ext cx="3928500" cy="121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1100">
                <a:solidFill>
                  <a:schemeClr val="dk1"/>
                </a:solidFill>
                <a:latin typeface="Droid Sans"/>
                <a:ea typeface="Droid Sans"/>
                <a:cs typeface="Droid Sans"/>
                <a:sym typeface="Droid Sans"/>
              </a:rPr>
              <a:t>“If the goal is to reduce computer vision to a set of feature vectors that can be used in some machine learning algorithm, then maybe not. But if the goal is to build algorithms that can understand the visual world, then, having the right datasets will be crucial.”</a:t>
            </a:r>
            <a:endParaRPr i="1" sz="1100">
              <a:solidFill>
                <a:schemeClr val="dk1"/>
              </a:solidFill>
              <a:latin typeface="Rockwell"/>
              <a:ea typeface="Rockwell"/>
              <a:cs typeface="Rockwell"/>
              <a:sym typeface="Rockwell"/>
            </a:endParaRPr>
          </a:p>
        </p:txBody>
      </p:sp>
      <p:sp>
        <p:nvSpPr>
          <p:cNvPr id="210" name="Google Shape;210;p25"/>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ckwell"/>
              <a:ea typeface="Rockwell"/>
              <a:cs typeface="Rockwell"/>
              <a:sym typeface="Rockwell"/>
            </a:endParaRPr>
          </a:p>
        </p:txBody>
      </p:sp>
      <p:sp>
        <p:nvSpPr>
          <p:cNvPr id="211" name="Google Shape;211;p25"/>
          <p:cNvSpPr txBox="1"/>
          <p:nvPr/>
        </p:nvSpPr>
        <p:spPr>
          <a:xfrm>
            <a:off x="2816869" y="794335"/>
            <a:ext cx="3625200" cy="12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100">
                <a:solidFill>
                  <a:schemeClr val="dk1"/>
                </a:solidFill>
                <a:latin typeface="Droid Sans"/>
                <a:ea typeface="Droid Sans"/>
                <a:cs typeface="Droid Sans"/>
                <a:sym typeface="Droid Sans"/>
              </a:rPr>
              <a:t>“Like computers or the internal combustion engine, AI is a general-purpose technology that can be used to automate a great many tasks, including ones that should not be undertaken in the first place.”</a:t>
            </a:r>
            <a:endParaRPr i="1" sz="1100">
              <a:solidFill>
                <a:schemeClr val="dk1"/>
              </a:solidFill>
              <a:latin typeface="Droid Sans"/>
              <a:ea typeface="Droid Sans"/>
              <a:cs typeface="Droid Sans"/>
              <a:sym typeface="Droid Sans"/>
            </a:endParaRPr>
          </a:p>
          <a:p>
            <a:pPr indent="0" lvl="0" marL="0" rtl="0" algn="ctr">
              <a:lnSpc>
                <a:spcPct val="115000"/>
              </a:lnSpc>
              <a:spcBef>
                <a:spcPts val="0"/>
              </a:spcBef>
              <a:spcAft>
                <a:spcPts val="0"/>
              </a:spcAft>
              <a:buNone/>
            </a:pPr>
            <a:r>
              <a:t/>
            </a:r>
            <a:endParaRPr i="1" sz="1100">
              <a:solidFill>
                <a:schemeClr val="dk1"/>
              </a:solidFill>
              <a:latin typeface="Droid Sans"/>
              <a:ea typeface="Droid Sans"/>
              <a:cs typeface="Droid Sans"/>
              <a:sym typeface="Droid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48065" y="227862"/>
            <a:ext cx="3903600" cy="6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Citations</a:t>
            </a:r>
            <a:endParaRPr/>
          </a:p>
        </p:txBody>
      </p:sp>
      <p:sp>
        <p:nvSpPr>
          <p:cNvPr id="217" name="Google Shape;217;p26"/>
          <p:cNvSpPr txBox="1"/>
          <p:nvPr>
            <p:ph idx="1" type="body"/>
          </p:nvPr>
        </p:nvSpPr>
        <p:spPr>
          <a:xfrm>
            <a:off x="311700" y="993500"/>
            <a:ext cx="8520600" cy="365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rPr>
              <a:t>Unbiased Look at Dataset Bias ~ Torralba et al (2011)</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Semantics derived automatically from language corpora necessarily contain human biases  ~ Caliskan et al (2017)</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Fair prediction with disparate impact: A study of bias in recidivism prediction instruments ~ Chouldechova et al (2016)</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The Perpetual Line-Up ~ Georgetown Law (2018) </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Do algorithms reveal sexual orientation or just expose our stereotypes? ~ Aguera et al (2018)</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Deep neural networks are more accurate than humans at detecting sexual orientation from facial images ~ Wang et al (2017)</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Detecting and Identifying Bias-Heavy Sentences in News Articles  ~ Hirning et. al. (2017)</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Evaluating Weightless Neural Networks for Bias Identification on News ~ Cavalcanti. et. al. (2017)</a:t>
            </a:r>
            <a:endParaRPr sz="1100">
              <a:solidFill>
                <a:schemeClr val="dk1"/>
              </a:solidFill>
            </a:endParaRPr>
          </a:p>
          <a:p>
            <a:pPr indent="0" lvl="0" marL="0" rtl="0" algn="l">
              <a:lnSpc>
                <a:spcPct val="100000"/>
              </a:lnSpc>
              <a:spcBef>
                <a:spcPts val="1000"/>
              </a:spcBef>
              <a:spcAft>
                <a:spcPts val="0"/>
              </a:spcAft>
              <a:buNone/>
            </a:pPr>
            <a:r>
              <a:rPr lang="en" sz="1100">
                <a:solidFill>
                  <a:schemeClr val="dk1"/>
                </a:solidFill>
              </a:rPr>
              <a:t>Detecting Latent Ideology in Expert Text: Evidence From Academic Papers in Economics  ~ Jelveh (2014)</a:t>
            </a:r>
            <a:endParaRPr sz="1100">
              <a:solidFill>
                <a:schemeClr val="dk1"/>
              </a:solidFill>
            </a:endParaRPr>
          </a:p>
          <a:p>
            <a:pPr indent="0" lvl="0" marL="0" rtl="0" algn="l">
              <a:lnSpc>
                <a:spcPct val="100000"/>
              </a:lnSpc>
              <a:spcBef>
                <a:spcPts val="1000"/>
              </a:spcBef>
              <a:spcAft>
                <a:spcPts val="1000"/>
              </a:spcAft>
              <a:buClr>
                <a:schemeClr val="dk1"/>
              </a:buClr>
              <a:buSzPts val="1100"/>
              <a:buFont typeface="Arial"/>
              <a:buNone/>
            </a:pPr>
            <a:r>
              <a:rPr lang="en" sz="1100">
                <a:solidFill>
                  <a:schemeClr val="dk1"/>
                </a:solidFill>
              </a:rPr>
              <a:t>Discrimination in Online Ad Delivery Google ads, black names and white names, racial discrimination, and click advertising ~ Sweeney (2013)</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48065" y="227862"/>
            <a:ext cx="3903600" cy="6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 &amp; Notes</a:t>
            </a:r>
            <a:endParaRPr/>
          </a:p>
        </p:txBody>
      </p:sp>
      <p:sp>
        <p:nvSpPr>
          <p:cNvPr id="223" name="Google Shape;223;p27"/>
          <p:cNvSpPr txBox="1"/>
          <p:nvPr/>
        </p:nvSpPr>
        <p:spPr>
          <a:xfrm>
            <a:off x="356400" y="1179400"/>
            <a:ext cx="7469700" cy="356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ckwell"/>
              <a:buChar char="●"/>
            </a:pPr>
            <a:r>
              <a:rPr lang="en">
                <a:latin typeface="Rockwell"/>
                <a:ea typeface="Rockwell"/>
                <a:cs typeface="Rockwell"/>
                <a:sym typeface="Rockwell"/>
              </a:rPr>
              <a:t>Title - </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n">
                <a:latin typeface="Rockwell"/>
                <a:ea typeface="Rockwell"/>
                <a:cs typeface="Rockwell"/>
                <a:sym typeface="Rockwell"/>
              </a:rPr>
              <a:t>Set 1, OBS &amp; INH</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1 - </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2 - </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3 - </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n">
                <a:latin typeface="Rockwell"/>
                <a:ea typeface="Rockwell"/>
                <a:cs typeface="Rockwell"/>
                <a:sym typeface="Rockwell"/>
              </a:rPr>
              <a:t>Set 2, HARMS</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1 - </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2 - </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3 - </a:t>
            </a:r>
            <a:endParaRPr>
              <a:solidFill>
                <a:schemeClr val="dk1"/>
              </a:solidFill>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n">
                <a:latin typeface="Rockwell"/>
                <a:ea typeface="Rockwell"/>
                <a:cs typeface="Rockwell"/>
                <a:sym typeface="Rockwell"/>
              </a:rPr>
              <a:t>Set 3, SOL</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1 - </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2 - </a:t>
            </a:r>
            <a:endParaRPr>
              <a:solidFill>
                <a:schemeClr val="dk1"/>
              </a:solidFill>
              <a:latin typeface="Rockwell"/>
              <a:ea typeface="Rockwell"/>
              <a:cs typeface="Rockwell"/>
              <a:sym typeface="Rockwell"/>
            </a:endParaRPr>
          </a:p>
          <a:p>
            <a:pPr indent="-317500" lvl="1" marL="914400" rtl="0" algn="l">
              <a:spcBef>
                <a:spcPts val="0"/>
              </a:spcBef>
              <a:spcAft>
                <a:spcPts val="0"/>
              </a:spcAft>
              <a:buClr>
                <a:schemeClr val="dk1"/>
              </a:buClr>
              <a:buSzPts val="1400"/>
              <a:buFont typeface="Rockwell"/>
              <a:buChar char="○"/>
            </a:pPr>
            <a:r>
              <a:rPr lang="en">
                <a:solidFill>
                  <a:schemeClr val="dk1"/>
                </a:solidFill>
                <a:latin typeface="Rockwell"/>
                <a:ea typeface="Rockwell"/>
                <a:cs typeface="Rockwell"/>
                <a:sym typeface="Rockwell"/>
              </a:rPr>
              <a:t>3 - </a:t>
            </a:r>
            <a:endParaRPr>
              <a:solidFill>
                <a:schemeClr val="dk1"/>
              </a:solidFill>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n">
                <a:latin typeface="Rockwell"/>
                <a:ea typeface="Rockwell"/>
                <a:cs typeface="Rockwell"/>
                <a:sym typeface="Rockwell"/>
              </a:rPr>
              <a:t>End</a:t>
            </a:r>
            <a:endParaRPr>
              <a:latin typeface="Rockwell"/>
              <a:ea typeface="Rockwell"/>
              <a:cs typeface="Rockwell"/>
              <a:sym typeface="Rockwell"/>
            </a:endParaRPr>
          </a:p>
        </p:txBody>
      </p:sp>
      <p:grpSp>
        <p:nvGrpSpPr>
          <p:cNvPr id="224" name="Google Shape;224;p27"/>
          <p:cNvGrpSpPr/>
          <p:nvPr/>
        </p:nvGrpSpPr>
        <p:grpSpPr>
          <a:xfrm>
            <a:off x="6598053" y="1331798"/>
            <a:ext cx="822548" cy="411277"/>
            <a:chOff x="7741053" y="1788998"/>
            <a:chExt cx="822548" cy="411277"/>
          </a:xfrm>
        </p:grpSpPr>
        <p:pic>
          <p:nvPicPr>
            <p:cNvPr id="225" name="Google Shape;225;p27"/>
            <p:cNvPicPr preferRelativeResize="0"/>
            <p:nvPr/>
          </p:nvPicPr>
          <p:blipFill>
            <a:blip r:embed="rId3">
              <a:alphaModFix/>
            </a:blip>
            <a:stretch>
              <a:fillRect/>
            </a:stretch>
          </p:blipFill>
          <p:spPr>
            <a:xfrm>
              <a:off x="7741053" y="1788998"/>
              <a:ext cx="411275" cy="411275"/>
            </a:xfrm>
            <a:prstGeom prst="rect">
              <a:avLst/>
            </a:prstGeom>
            <a:noFill/>
            <a:ln>
              <a:noFill/>
            </a:ln>
          </p:spPr>
        </p:pic>
        <p:pic>
          <p:nvPicPr>
            <p:cNvPr id="226" name="Google Shape;226;p27"/>
            <p:cNvPicPr preferRelativeResize="0"/>
            <p:nvPr/>
          </p:nvPicPr>
          <p:blipFill>
            <a:blip r:embed="rId4">
              <a:alphaModFix/>
            </a:blip>
            <a:stretch>
              <a:fillRect/>
            </a:stretch>
          </p:blipFill>
          <p:spPr>
            <a:xfrm>
              <a:off x="8152325" y="1789000"/>
              <a:ext cx="411275" cy="411275"/>
            </a:xfrm>
            <a:prstGeom prst="rect">
              <a:avLst/>
            </a:prstGeom>
            <a:noFill/>
            <a:ln>
              <a:noFill/>
            </a:ln>
          </p:spPr>
        </p:pic>
      </p:grpSp>
      <p:grpSp>
        <p:nvGrpSpPr>
          <p:cNvPr id="227" name="Google Shape;227;p27"/>
          <p:cNvGrpSpPr/>
          <p:nvPr/>
        </p:nvGrpSpPr>
        <p:grpSpPr>
          <a:xfrm>
            <a:off x="2063686" y="1307966"/>
            <a:ext cx="3207689" cy="1603875"/>
            <a:chOff x="4730686" y="317366"/>
            <a:chExt cx="3207689" cy="1603875"/>
          </a:xfrm>
        </p:grpSpPr>
        <p:pic>
          <p:nvPicPr>
            <p:cNvPr id="228" name="Google Shape;228;p27"/>
            <p:cNvPicPr preferRelativeResize="0"/>
            <p:nvPr/>
          </p:nvPicPr>
          <p:blipFill>
            <a:blip r:embed="rId3">
              <a:alphaModFix/>
            </a:blip>
            <a:stretch>
              <a:fillRect/>
            </a:stretch>
          </p:blipFill>
          <p:spPr>
            <a:xfrm>
              <a:off x="4730686" y="317366"/>
              <a:ext cx="1603850" cy="1603875"/>
            </a:xfrm>
            <a:prstGeom prst="rect">
              <a:avLst/>
            </a:prstGeom>
            <a:noFill/>
            <a:ln>
              <a:noFill/>
            </a:ln>
          </p:spPr>
        </p:pic>
        <p:pic>
          <p:nvPicPr>
            <p:cNvPr id="229" name="Google Shape;229;p27"/>
            <p:cNvPicPr preferRelativeResize="0"/>
            <p:nvPr/>
          </p:nvPicPr>
          <p:blipFill>
            <a:blip r:embed="rId4">
              <a:alphaModFix/>
            </a:blip>
            <a:stretch>
              <a:fillRect/>
            </a:stretch>
          </p:blipFill>
          <p:spPr>
            <a:xfrm>
              <a:off x="6334525" y="317375"/>
              <a:ext cx="1603850" cy="1603850"/>
            </a:xfrm>
            <a:prstGeom prst="rect">
              <a:avLst/>
            </a:prstGeom>
            <a:noFill/>
            <a:ln>
              <a:noFill/>
            </a:ln>
          </p:spPr>
        </p:pic>
      </p:grpSp>
      <p:grpSp>
        <p:nvGrpSpPr>
          <p:cNvPr id="230" name="Google Shape;230;p27"/>
          <p:cNvGrpSpPr/>
          <p:nvPr/>
        </p:nvGrpSpPr>
        <p:grpSpPr>
          <a:xfrm>
            <a:off x="5283082" y="1331795"/>
            <a:ext cx="1318894" cy="659456"/>
            <a:chOff x="5740282" y="2322395"/>
            <a:chExt cx="1318894" cy="659456"/>
          </a:xfrm>
        </p:grpSpPr>
        <p:pic>
          <p:nvPicPr>
            <p:cNvPr id="231" name="Google Shape;231;p27"/>
            <p:cNvPicPr preferRelativeResize="0"/>
            <p:nvPr/>
          </p:nvPicPr>
          <p:blipFill>
            <a:blip r:embed="rId3">
              <a:alphaModFix/>
            </a:blip>
            <a:stretch>
              <a:fillRect/>
            </a:stretch>
          </p:blipFill>
          <p:spPr>
            <a:xfrm>
              <a:off x="5740282" y="2322395"/>
              <a:ext cx="659450" cy="659450"/>
            </a:xfrm>
            <a:prstGeom prst="rect">
              <a:avLst/>
            </a:prstGeom>
            <a:noFill/>
            <a:ln>
              <a:noFill/>
            </a:ln>
          </p:spPr>
        </p:pic>
        <p:pic>
          <p:nvPicPr>
            <p:cNvPr id="232" name="Google Shape;232;p27"/>
            <p:cNvPicPr preferRelativeResize="0"/>
            <p:nvPr/>
          </p:nvPicPr>
          <p:blipFill>
            <a:blip r:embed="rId4">
              <a:alphaModFix/>
            </a:blip>
            <a:stretch>
              <a:fillRect/>
            </a:stretch>
          </p:blipFill>
          <p:spPr>
            <a:xfrm>
              <a:off x="6399725" y="2322400"/>
              <a:ext cx="659450" cy="659450"/>
            </a:xfrm>
            <a:prstGeom prst="rect">
              <a:avLst/>
            </a:prstGeom>
            <a:noFill/>
            <a:ln>
              <a:noFill/>
            </a:ln>
          </p:spPr>
        </p:pic>
      </p:grpSp>
      <p:grpSp>
        <p:nvGrpSpPr>
          <p:cNvPr id="233" name="Google Shape;233;p27"/>
          <p:cNvGrpSpPr/>
          <p:nvPr/>
        </p:nvGrpSpPr>
        <p:grpSpPr>
          <a:xfrm>
            <a:off x="7426726" y="1331799"/>
            <a:ext cx="536799" cy="268401"/>
            <a:chOff x="8036326" y="2779599"/>
            <a:chExt cx="536799" cy="268401"/>
          </a:xfrm>
        </p:grpSpPr>
        <p:pic>
          <p:nvPicPr>
            <p:cNvPr id="234" name="Google Shape;234;p27"/>
            <p:cNvPicPr preferRelativeResize="0"/>
            <p:nvPr/>
          </p:nvPicPr>
          <p:blipFill>
            <a:blip r:embed="rId3">
              <a:alphaModFix/>
            </a:blip>
            <a:stretch>
              <a:fillRect/>
            </a:stretch>
          </p:blipFill>
          <p:spPr>
            <a:xfrm>
              <a:off x="8036326" y="2779599"/>
              <a:ext cx="268400" cy="268400"/>
            </a:xfrm>
            <a:prstGeom prst="rect">
              <a:avLst/>
            </a:prstGeom>
            <a:noFill/>
            <a:ln>
              <a:noFill/>
            </a:ln>
          </p:spPr>
        </p:pic>
        <p:pic>
          <p:nvPicPr>
            <p:cNvPr id="235" name="Google Shape;235;p27"/>
            <p:cNvPicPr preferRelativeResize="0"/>
            <p:nvPr/>
          </p:nvPicPr>
          <p:blipFill>
            <a:blip r:embed="rId4">
              <a:alphaModFix/>
            </a:blip>
            <a:stretch>
              <a:fillRect/>
            </a:stretch>
          </p:blipFill>
          <p:spPr>
            <a:xfrm>
              <a:off x="8304725" y="2779600"/>
              <a:ext cx="268400" cy="268400"/>
            </a:xfrm>
            <a:prstGeom prst="rect">
              <a:avLst/>
            </a:prstGeom>
            <a:noFill/>
            <a:ln>
              <a:noFill/>
            </a:ln>
          </p:spPr>
        </p:pic>
      </p:grpSp>
      <p:pic>
        <p:nvPicPr>
          <p:cNvPr id="236" name="Google Shape;236;p27"/>
          <p:cNvPicPr preferRelativeResize="0"/>
          <p:nvPr/>
        </p:nvPicPr>
        <p:blipFill>
          <a:blip r:embed="rId3">
            <a:alphaModFix/>
          </a:blip>
          <a:stretch>
            <a:fillRect/>
          </a:stretch>
        </p:blipFill>
        <p:spPr>
          <a:xfrm>
            <a:off x="7813550" y="3770200"/>
            <a:ext cx="186375" cy="186375"/>
          </a:xfrm>
          <a:prstGeom prst="rect">
            <a:avLst/>
          </a:prstGeom>
          <a:noFill/>
          <a:ln>
            <a:noFill/>
          </a:ln>
        </p:spPr>
      </p:pic>
      <p:pic>
        <p:nvPicPr>
          <p:cNvPr id="237" name="Google Shape;237;p27"/>
          <p:cNvPicPr preferRelativeResize="0"/>
          <p:nvPr/>
        </p:nvPicPr>
        <p:blipFill>
          <a:blip r:embed="rId4">
            <a:alphaModFix/>
          </a:blip>
          <a:stretch>
            <a:fillRect/>
          </a:stretch>
        </p:blipFill>
        <p:spPr>
          <a:xfrm>
            <a:off x="7999925" y="3770200"/>
            <a:ext cx="186375" cy="186375"/>
          </a:xfrm>
          <a:prstGeom prst="rect">
            <a:avLst/>
          </a:prstGeom>
          <a:noFill/>
          <a:ln>
            <a:noFill/>
          </a:ln>
        </p:spPr>
      </p:pic>
      <p:grpSp>
        <p:nvGrpSpPr>
          <p:cNvPr id="238" name="Google Shape;238;p27"/>
          <p:cNvGrpSpPr/>
          <p:nvPr/>
        </p:nvGrpSpPr>
        <p:grpSpPr>
          <a:xfrm>
            <a:off x="7965950" y="1342790"/>
            <a:ext cx="372750" cy="186375"/>
            <a:chOff x="7965950" y="4227400"/>
            <a:chExt cx="372750" cy="186375"/>
          </a:xfrm>
        </p:grpSpPr>
        <p:pic>
          <p:nvPicPr>
            <p:cNvPr id="239" name="Google Shape;239;p27"/>
            <p:cNvPicPr preferRelativeResize="0"/>
            <p:nvPr/>
          </p:nvPicPr>
          <p:blipFill>
            <a:blip r:embed="rId3">
              <a:alphaModFix/>
            </a:blip>
            <a:stretch>
              <a:fillRect/>
            </a:stretch>
          </p:blipFill>
          <p:spPr>
            <a:xfrm>
              <a:off x="7965950" y="4227400"/>
              <a:ext cx="186375" cy="186375"/>
            </a:xfrm>
            <a:prstGeom prst="rect">
              <a:avLst/>
            </a:prstGeom>
            <a:noFill/>
            <a:ln>
              <a:noFill/>
            </a:ln>
          </p:spPr>
        </p:pic>
        <p:pic>
          <p:nvPicPr>
            <p:cNvPr id="240" name="Google Shape;240;p27"/>
            <p:cNvPicPr preferRelativeResize="0"/>
            <p:nvPr/>
          </p:nvPicPr>
          <p:blipFill>
            <a:blip r:embed="rId4">
              <a:alphaModFix/>
            </a:blip>
            <a:stretch>
              <a:fillRect/>
            </a:stretch>
          </p:blipFill>
          <p:spPr>
            <a:xfrm>
              <a:off x="8152325" y="4227400"/>
              <a:ext cx="186375" cy="186375"/>
            </a:xfrm>
            <a:prstGeom prst="rect">
              <a:avLst/>
            </a:prstGeom>
            <a:noFill/>
            <a:ln>
              <a:noFill/>
            </a:ln>
          </p:spPr>
        </p:pic>
      </p:grpSp>
      <p:pic>
        <p:nvPicPr>
          <p:cNvPr id="241" name="Google Shape;241;p27"/>
          <p:cNvPicPr preferRelativeResize="0"/>
          <p:nvPr/>
        </p:nvPicPr>
        <p:blipFill>
          <a:blip r:embed="rId3">
            <a:alphaModFix/>
          </a:blip>
          <a:stretch>
            <a:fillRect/>
          </a:stretch>
        </p:blipFill>
        <p:spPr>
          <a:xfrm>
            <a:off x="512592" y="1315314"/>
            <a:ext cx="186375" cy="18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48065" y="227862"/>
            <a:ext cx="3903600" cy="6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Negative</a:t>
            </a:r>
            <a:r>
              <a:rPr lang="en"/>
              <a:t> Bias</a:t>
            </a:r>
            <a:endParaRPr/>
          </a:p>
        </p:txBody>
      </p:sp>
      <p:sp>
        <p:nvSpPr>
          <p:cNvPr id="247" name="Google Shape;2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8" name="Google Shape;248;p28"/>
          <p:cNvPicPr preferRelativeResize="0"/>
          <p:nvPr/>
        </p:nvPicPr>
        <p:blipFill>
          <a:blip r:embed="rId3">
            <a:alphaModFix/>
          </a:blip>
          <a:stretch>
            <a:fillRect/>
          </a:stretch>
        </p:blipFill>
        <p:spPr>
          <a:xfrm>
            <a:off x="2046339" y="1315313"/>
            <a:ext cx="5377972" cy="278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407550" y="176213"/>
            <a:ext cx="43290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 Basics </a:t>
            </a:r>
            <a:endParaRPr/>
          </a:p>
        </p:txBody>
      </p:sp>
      <p:sp>
        <p:nvSpPr>
          <p:cNvPr id="74" name="Google Shape;74;p16"/>
          <p:cNvSpPr txBox="1"/>
          <p:nvPr>
            <p:ph idx="1" type="body"/>
          </p:nvPr>
        </p:nvSpPr>
        <p:spPr>
          <a:xfrm>
            <a:off x="947225" y="847675"/>
            <a:ext cx="7656000" cy="363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Machine Learning Goals:</a:t>
            </a:r>
            <a:endParaRPr sz="1500">
              <a:solidFill>
                <a:schemeClr val="dk1"/>
              </a:solidFill>
            </a:endParaRPr>
          </a:p>
          <a:p>
            <a:pPr indent="0" lvl="0" marL="0" rtl="0" algn="l">
              <a:spcBef>
                <a:spcPts val="1000"/>
              </a:spcBef>
              <a:spcAft>
                <a:spcPts val="0"/>
              </a:spcAft>
              <a:buNone/>
            </a:pPr>
            <a:r>
              <a:t/>
            </a:r>
            <a:endParaRPr i="1" sz="1500">
              <a:solidFill>
                <a:schemeClr val="dk1"/>
              </a:solidFill>
            </a:endParaRPr>
          </a:p>
          <a:p>
            <a:pPr indent="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rPr lang="en" sz="1500">
                <a:solidFill>
                  <a:schemeClr val="dk1"/>
                </a:solidFill>
              </a:rPr>
              <a:t>Bias refers to prior information, a necessary prerequisite for intelligence. </a:t>
            </a:r>
            <a:endParaRPr sz="1500">
              <a:solidFill>
                <a:schemeClr val="dk1"/>
              </a:solidFill>
            </a:endParaRPr>
          </a:p>
          <a:p>
            <a:pPr indent="457200" lvl="0" marL="0" rtl="0" algn="l">
              <a:spcBef>
                <a:spcPts val="1000"/>
              </a:spcBef>
              <a:spcAft>
                <a:spcPts val="0"/>
              </a:spcAft>
              <a:buNone/>
            </a:pPr>
            <a:r>
              <a:rPr lang="en" sz="1500">
                <a:solidFill>
                  <a:schemeClr val="dk1"/>
                </a:solidFill>
              </a:rPr>
              <a:t>Bias is identical to meaning.</a:t>
            </a:r>
            <a:endParaRPr sz="1500">
              <a:solidFill>
                <a:schemeClr val="dk1"/>
              </a:solidFill>
            </a:endParaRPr>
          </a:p>
          <a:p>
            <a:pPr indent="0" lvl="0" marL="457200" rtl="0" algn="l">
              <a:spcBef>
                <a:spcPts val="0"/>
              </a:spcBef>
              <a:spcAft>
                <a:spcPts val="0"/>
              </a:spcAft>
              <a:buNone/>
            </a:pPr>
            <a:r>
              <a:rPr lang="en" sz="1500">
                <a:solidFill>
                  <a:schemeClr val="dk1"/>
                </a:solidFill>
              </a:rPr>
              <a:t>Human language contains bias.</a:t>
            </a:r>
            <a:endParaRPr sz="1500">
              <a:solidFill>
                <a:schemeClr val="dk1"/>
              </a:solidFill>
            </a:endParaRPr>
          </a:p>
          <a:p>
            <a:pPr indent="0" lvl="0" marL="457200" rtl="0" algn="l">
              <a:spcBef>
                <a:spcPts val="0"/>
              </a:spcBef>
              <a:spcAft>
                <a:spcPts val="0"/>
              </a:spcAft>
              <a:buNone/>
            </a:pPr>
            <a:r>
              <a:rPr lang="en" sz="1500">
                <a:solidFill>
                  <a:schemeClr val="dk1"/>
                </a:solidFill>
              </a:rPr>
              <a:t>Human vision contains bias.</a:t>
            </a:r>
            <a:endParaRPr sz="1500">
              <a:solidFill>
                <a:schemeClr val="dk1"/>
              </a:solidFill>
            </a:endParaRPr>
          </a:p>
          <a:p>
            <a:pPr indent="457200" lvl="0" marL="0" rtl="0" algn="l">
              <a:spcBef>
                <a:spcPts val="0"/>
              </a:spcBef>
              <a:spcAft>
                <a:spcPts val="0"/>
              </a:spcAft>
              <a:buNone/>
            </a:pPr>
            <a:r>
              <a:rPr lang="en" sz="1500">
                <a:solidFill>
                  <a:schemeClr val="dk1"/>
                </a:solidFill>
              </a:rPr>
              <a:t>Unacceptable and/or harmful bias is prejudice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AI should always be applied transparently, and without prejudice</a:t>
            </a:r>
            <a:endParaRPr sz="1500">
              <a:solidFill>
                <a:schemeClr val="dk1"/>
              </a:solidFill>
            </a:endParaRPr>
          </a:p>
        </p:txBody>
      </p:sp>
      <p:sp>
        <p:nvSpPr>
          <p:cNvPr id="75" name="Google Shape;75;p16"/>
          <p:cNvSpPr txBox="1"/>
          <p:nvPr/>
        </p:nvSpPr>
        <p:spPr>
          <a:xfrm>
            <a:off x="1013525" y="43402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2000"/>
              </a:spcBef>
              <a:spcAft>
                <a:spcPts val="600"/>
              </a:spcAft>
              <a:buNone/>
            </a:pPr>
            <a:r>
              <a:rPr lang="en" sz="700">
                <a:solidFill>
                  <a:schemeClr val="dk1"/>
                </a:solidFill>
                <a:latin typeface="Rockwell"/>
                <a:ea typeface="Rockwell"/>
                <a:cs typeface="Rockwell"/>
                <a:sym typeface="Rockwell"/>
              </a:rPr>
              <a:t>[2] Semantics derived automatically from language corpora necessarily contain human biases  ~ Caliskan et al (2017)</a:t>
            </a:r>
            <a:endParaRPr sz="700">
              <a:solidFill>
                <a:schemeClr val="dk2"/>
              </a:solidFill>
              <a:latin typeface="Rockwell"/>
              <a:ea typeface="Rockwell"/>
              <a:cs typeface="Rockwell"/>
              <a:sym typeface="Rockwell"/>
            </a:endParaRPr>
          </a:p>
        </p:txBody>
      </p:sp>
      <p:pic>
        <p:nvPicPr>
          <p:cNvPr id="76" name="Google Shape;76;p16"/>
          <p:cNvPicPr preferRelativeResize="0"/>
          <p:nvPr/>
        </p:nvPicPr>
        <p:blipFill>
          <a:blip r:embed="rId3">
            <a:alphaModFix/>
          </a:blip>
          <a:stretch>
            <a:fillRect/>
          </a:stretch>
        </p:blipFill>
        <p:spPr>
          <a:xfrm>
            <a:off x="708775" y="1081542"/>
            <a:ext cx="268400" cy="268400"/>
          </a:xfrm>
          <a:prstGeom prst="rect">
            <a:avLst/>
          </a:prstGeom>
          <a:noFill/>
          <a:ln>
            <a:noFill/>
          </a:ln>
        </p:spPr>
      </p:pic>
      <p:pic>
        <p:nvPicPr>
          <p:cNvPr id="77" name="Google Shape;77;p16"/>
          <p:cNvPicPr preferRelativeResize="0"/>
          <p:nvPr/>
        </p:nvPicPr>
        <p:blipFill>
          <a:blip r:embed="rId3">
            <a:alphaModFix/>
          </a:blip>
          <a:stretch>
            <a:fillRect/>
          </a:stretch>
        </p:blipFill>
        <p:spPr>
          <a:xfrm>
            <a:off x="708775" y="2260097"/>
            <a:ext cx="268400" cy="268400"/>
          </a:xfrm>
          <a:prstGeom prst="rect">
            <a:avLst/>
          </a:prstGeom>
          <a:noFill/>
          <a:ln>
            <a:noFill/>
          </a:ln>
        </p:spPr>
      </p:pic>
      <p:pic>
        <p:nvPicPr>
          <p:cNvPr id="78" name="Google Shape;78;p16"/>
          <p:cNvPicPr preferRelativeResize="0"/>
          <p:nvPr/>
        </p:nvPicPr>
        <p:blipFill>
          <a:blip r:embed="rId3">
            <a:alphaModFix/>
          </a:blip>
          <a:stretch>
            <a:fillRect/>
          </a:stretch>
        </p:blipFill>
        <p:spPr>
          <a:xfrm>
            <a:off x="708775" y="3970383"/>
            <a:ext cx="268400" cy="268400"/>
          </a:xfrm>
          <a:prstGeom prst="rect">
            <a:avLst/>
          </a:prstGeom>
          <a:noFill/>
          <a:ln>
            <a:noFill/>
          </a:ln>
        </p:spPr>
      </p:pic>
      <p:pic>
        <p:nvPicPr>
          <p:cNvPr id="79" name="Google Shape;79;p16"/>
          <p:cNvPicPr preferRelativeResize="0"/>
          <p:nvPr/>
        </p:nvPicPr>
        <p:blipFill>
          <a:blip r:embed="rId4">
            <a:alphaModFix/>
          </a:blip>
          <a:stretch>
            <a:fillRect/>
          </a:stretch>
        </p:blipFill>
        <p:spPr>
          <a:xfrm>
            <a:off x="1194716" y="2704853"/>
            <a:ext cx="130425" cy="130425"/>
          </a:xfrm>
          <a:prstGeom prst="rect">
            <a:avLst/>
          </a:prstGeom>
          <a:noFill/>
          <a:ln>
            <a:noFill/>
          </a:ln>
        </p:spPr>
      </p:pic>
      <p:pic>
        <p:nvPicPr>
          <p:cNvPr id="80" name="Google Shape;80;p16"/>
          <p:cNvPicPr preferRelativeResize="0"/>
          <p:nvPr/>
        </p:nvPicPr>
        <p:blipFill>
          <a:blip r:embed="rId4">
            <a:alphaModFix/>
          </a:blip>
          <a:stretch>
            <a:fillRect/>
          </a:stretch>
        </p:blipFill>
        <p:spPr>
          <a:xfrm>
            <a:off x="1194716" y="2980859"/>
            <a:ext cx="130425" cy="130425"/>
          </a:xfrm>
          <a:prstGeom prst="rect">
            <a:avLst/>
          </a:prstGeom>
          <a:noFill/>
          <a:ln>
            <a:noFill/>
          </a:ln>
        </p:spPr>
      </p:pic>
      <p:pic>
        <p:nvPicPr>
          <p:cNvPr id="81" name="Google Shape;81;p16"/>
          <p:cNvPicPr preferRelativeResize="0"/>
          <p:nvPr/>
        </p:nvPicPr>
        <p:blipFill>
          <a:blip r:embed="rId4">
            <a:alphaModFix/>
          </a:blip>
          <a:stretch>
            <a:fillRect/>
          </a:stretch>
        </p:blipFill>
        <p:spPr>
          <a:xfrm>
            <a:off x="1194716" y="3514259"/>
            <a:ext cx="130425" cy="130425"/>
          </a:xfrm>
          <a:prstGeom prst="rect">
            <a:avLst/>
          </a:prstGeom>
          <a:noFill/>
          <a:ln>
            <a:noFill/>
          </a:ln>
        </p:spPr>
      </p:pic>
      <p:sp>
        <p:nvSpPr>
          <p:cNvPr id="82" name="Google Shape;82;p16"/>
          <p:cNvSpPr txBox="1"/>
          <p:nvPr/>
        </p:nvSpPr>
        <p:spPr>
          <a:xfrm>
            <a:off x="933600" y="1237625"/>
            <a:ext cx="7276800" cy="995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i="1" lang="en" sz="1500">
                <a:solidFill>
                  <a:schemeClr val="dk1"/>
                </a:solidFill>
                <a:latin typeface="Rockwell"/>
                <a:ea typeface="Rockwell"/>
                <a:cs typeface="Rockwell"/>
                <a:sym typeface="Rockwell"/>
              </a:rPr>
              <a:t>“Computation derived from mathematics would be pure and neutral, providing for AI a fairness beyond what is present in human society.”</a:t>
            </a:r>
            <a:endParaRPr/>
          </a:p>
        </p:txBody>
      </p:sp>
      <p:pic>
        <p:nvPicPr>
          <p:cNvPr id="83" name="Google Shape;83;p16"/>
          <p:cNvPicPr preferRelativeResize="0"/>
          <p:nvPr/>
        </p:nvPicPr>
        <p:blipFill>
          <a:blip r:embed="rId4">
            <a:alphaModFix/>
          </a:blip>
          <a:stretch>
            <a:fillRect/>
          </a:stretch>
        </p:blipFill>
        <p:spPr>
          <a:xfrm>
            <a:off x="1194716" y="3262010"/>
            <a:ext cx="130425" cy="13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148065" y="227862"/>
            <a:ext cx="3903600" cy="6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r>
              <a:rPr lang="en"/>
              <a:t> Bias</a:t>
            </a:r>
            <a:endParaRPr/>
          </a:p>
        </p:txBody>
      </p:sp>
      <p:sp>
        <p:nvSpPr>
          <p:cNvPr id="89" name="Google Shape;89;p17"/>
          <p:cNvSpPr txBox="1"/>
          <p:nvPr>
            <p:ph idx="1" type="body"/>
          </p:nvPr>
        </p:nvSpPr>
        <p:spPr>
          <a:xfrm>
            <a:off x="538275" y="1000075"/>
            <a:ext cx="3984900" cy="418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t>Name That Dataset!</a:t>
            </a:r>
            <a:endParaRPr sz="16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90" name="Google Shape;90;p17"/>
          <p:cNvSpPr txBox="1"/>
          <p:nvPr/>
        </p:nvSpPr>
        <p:spPr>
          <a:xfrm>
            <a:off x="1013525" y="45688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600"/>
              </a:spcAft>
              <a:buClr>
                <a:schemeClr val="dk1"/>
              </a:buClr>
              <a:buSzPts val="1100"/>
              <a:buFont typeface="Arial"/>
              <a:buNone/>
            </a:pPr>
            <a:r>
              <a:rPr lang="en" sz="700">
                <a:solidFill>
                  <a:schemeClr val="dk1"/>
                </a:solidFill>
                <a:latin typeface="Rockwell"/>
                <a:ea typeface="Rockwell"/>
                <a:cs typeface="Rockwell"/>
                <a:sym typeface="Rockwell"/>
              </a:rPr>
              <a:t>[8] Unbiased Look at Dataset Bias ~ Torralba et al (2011)</a:t>
            </a:r>
            <a:endParaRPr sz="700">
              <a:solidFill>
                <a:schemeClr val="dk2"/>
              </a:solidFill>
              <a:latin typeface="Rockwell"/>
              <a:ea typeface="Rockwell"/>
              <a:cs typeface="Rockwell"/>
              <a:sym typeface="Rockwell"/>
            </a:endParaRPr>
          </a:p>
        </p:txBody>
      </p:sp>
      <p:pic>
        <p:nvPicPr>
          <p:cNvPr id="91" name="Google Shape;91;p17"/>
          <p:cNvPicPr preferRelativeResize="0"/>
          <p:nvPr/>
        </p:nvPicPr>
        <p:blipFill>
          <a:blip r:embed="rId3">
            <a:alphaModFix/>
          </a:blip>
          <a:stretch>
            <a:fillRect/>
          </a:stretch>
        </p:blipFill>
        <p:spPr>
          <a:xfrm>
            <a:off x="4471001" y="1058875"/>
            <a:ext cx="3800776" cy="3510000"/>
          </a:xfrm>
          <a:prstGeom prst="rect">
            <a:avLst/>
          </a:prstGeom>
          <a:noFill/>
          <a:ln>
            <a:noFill/>
          </a:ln>
        </p:spPr>
      </p:pic>
      <p:pic>
        <p:nvPicPr>
          <p:cNvPr id="92" name="Google Shape;92;p17"/>
          <p:cNvPicPr preferRelativeResize="0"/>
          <p:nvPr/>
        </p:nvPicPr>
        <p:blipFill>
          <a:blip r:embed="rId4">
            <a:alphaModFix/>
          </a:blip>
          <a:stretch>
            <a:fillRect/>
          </a:stretch>
        </p:blipFill>
        <p:spPr>
          <a:xfrm>
            <a:off x="4599175" y="426099"/>
            <a:ext cx="3582799" cy="592200"/>
          </a:xfrm>
          <a:prstGeom prst="rect">
            <a:avLst/>
          </a:prstGeom>
          <a:noFill/>
          <a:ln>
            <a:noFill/>
          </a:ln>
        </p:spPr>
      </p:pic>
      <p:sp>
        <p:nvSpPr>
          <p:cNvPr id="93" name="Google Shape;93;p17"/>
          <p:cNvSpPr txBox="1"/>
          <p:nvPr/>
        </p:nvSpPr>
        <p:spPr>
          <a:xfrm>
            <a:off x="668592" y="4013777"/>
            <a:ext cx="3724200" cy="48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Didact Gothic"/>
                <a:ea typeface="Didact Gothic"/>
                <a:cs typeface="Didact Gothic"/>
                <a:sym typeface="Didact Gothic"/>
              </a:rPr>
              <a:t>1) Caltech-101,  2) UIUC,  3) MSRC,  4) Tiny Images,  5) ImageNet,  </a:t>
            </a:r>
            <a:endParaRPr sz="1000">
              <a:latin typeface="Didact Gothic"/>
              <a:ea typeface="Didact Gothic"/>
              <a:cs typeface="Didact Gothic"/>
              <a:sym typeface="Didact Gothic"/>
            </a:endParaRPr>
          </a:p>
          <a:p>
            <a:pPr indent="0" lvl="0" marL="0" rtl="0" algn="ctr">
              <a:spcBef>
                <a:spcPts val="0"/>
              </a:spcBef>
              <a:spcAft>
                <a:spcPts val="0"/>
              </a:spcAft>
              <a:buNone/>
            </a:pPr>
            <a:r>
              <a:rPr lang="en" sz="1000">
                <a:latin typeface="Didact Gothic"/>
                <a:ea typeface="Didact Gothic"/>
                <a:cs typeface="Didact Gothic"/>
                <a:sym typeface="Didact Gothic"/>
              </a:rPr>
              <a:t>6) PASCAL VOC,  7) LabelMe,  8) SUNS-09,  9) 15 Scenes,  10) Corel,  </a:t>
            </a:r>
            <a:endParaRPr sz="1000">
              <a:latin typeface="Didact Gothic"/>
              <a:ea typeface="Didact Gothic"/>
              <a:cs typeface="Didact Gothic"/>
              <a:sym typeface="Didact Gothic"/>
            </a:endParaRPr>
          </a:p>
          <a:p>
            <a:pPr indent="0" lvl="0" marL="0" rtl="0" algn="ctr">
              <a:spcBef>
                <a:spcPts val="0"/>
              </a:spcBef>
              <a:spcAft>
                <a:spcPts val="0"/>
              </a:spcAft>
              <a:buNone/>
            </a:pPr>
            <a:r>
              <a:rPr lang="en" sz="1000">
                <a:latin typeface="Didact Gothic"/>
                <a:ea typeface="Didact Gothic"/>
                <a:cs typeface="Didact Gothic"/>
                <a:sym typeface="Didact Gothic"/>
              </a:rPr>
              <a:t>11) Caltech-256,  12)COIL-100</a:t>
            </a:r>
            <a:endParaRPr sz="1000">
              <a:latin typeface="Didact Gothic"/>
              <a:ea typeface="Didact Gothic"/>
              <a:cs typeface="Didact Gothic"/>
              <a:sym typeface="Didact Gothic"/>
            </a:endParaRPr>
          </a:p>
        </p:txBody>
      </p:sp>
      <p:sp>
        <p:nvSpPr>
          <p:cNvPr id="94" name="Google Shape;94;p17"/>
          <p:cNvSpPr txBox="1"/>
          <p:nvPr/>
        </p:nvSpPr>
        <p:spPr>
          <a:xfrm>
            <a:off x="450850" y="1494325"/>
            <a:ext cx="3903600" cy="1115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chemeClr val="dk1"/>
                </a:solidFill>
                <a:latin typeface="Rockwell"/>
                <a:ea typeface="Rockwell"/>
                <a:cs typeface="Rockwell"/>
                <a:sym typeface="Rockwell"/>
              </a:rPr>
              <a:t>Randomly sampled 1000 images from the training portions of each of the 12 datasets, and trained a 12-way linear SVM classifier. The classifier was tested on 300 random images from each of the test sets, repeated 20 times.</a:t>
            </a:r>
            <a:endParaRPr>
              <a:latin typeface="Rockwell"/>
              <a:ea typeface="Rockwell"/>
              <a:cs typeface="Rockwell"/>
              <a:sym typeface="Rockwell"/>
            </a:endParaRPr>
          </a:p>
        </p:txBody>
      </p:sp>
      <p:pic>
        <p:nvPicPr>
          <p:cNvPr id="95" name="Google Shape;95;p17"/>
          <p:cNvPicPr preferRelativeResize="0"/>
          <p:nvPr/>
        </p:nvPicPr>
        <p:blipFill>
          <a:blip r:embed="rId5">
            <a:alphaModFix/>
          </a:blip>
          <a:stretch>
            <a:fillRect/>
          </a:stretch>
        </p:blipFill>
        <p:spPr>
          <a:xfrm>
            <a:off x="1219200" y="1424675"/>
            <a:ext cx="2512675" cy="2423425"/>
          </a:xfrm>
          <a:prstGeom prst="rect">
            <a:avLst/>
          </a:prstGeom>
          <a:noFill/>
          <a:ln>
            <a:noFill/>
          </a:ln>
        </p:spPr>
      </p:pic>
      <p:pic>
        <p:nvPicPr>
          <p:cNvPr id="96" name="Google Shape;96;p17"/>
          <p:cNvPicPr preferRelativeResize="0"/>
          <p:nvPr/>
        </p:nvPicPr>
        <p:blipFill>
          <a:blip r:embed="rId6">
            <a:alphaModFix/>
          </a:blip>
          <a:stretch>
            <a:fillRect/>
          </a:stretch>
        </p:blipFill>
        <p:spPr>
          <a:xfrm>
            <a:off x="1309069" y="1081542"/>
            <a:ext cx="268400" cy="268400"/>
          </a:xfrm>
          <a:prstGeom prst="rect">
            <a:avLst/>
          </a:prstGeom>
          <a:noFill/>
          <a:ln>
            <a:noFill/>
          </a:ln>
        </p:spPr>
      </p:pic>
      <p:pic>
        <p:nvPicPr>
          <p:cNvPr id="97" name="Google Shape;97;p17"/>
          <p:cNvPicPr preferRelativeResize="0"/>
          <p:nvPr/>
        </p:nvPicPr>
        <p:blipFill>
          <a:blip r:embed="rId7">
            <a:alphaModFix/>
          </a:blip>
          <a:stretch>
            <a:fillRect/>
          </a:stretch>
        </p:blipFill>
        <p:spPr>
          <a:xfrm>
            <a:off x="576040" y="1865200"/>
            <a:ext cx="268400" cy="26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7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94"/>
                                        </p:tgtEl>
                                      </p:cBhvr>
                                    </p:animEffect>
                                    <p:set>
                                      <p:cBhvr>
                                        <p:cTn dur="1" fill="hold">
                                          <p:stCondLst>
                                            <p:cond delay="400"/>
                                          </p:stCondLst>
                                        </p:cTn>
                                        <p:tgtEl>
                                          <p:spTgt spid="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97"/>
                                        </p:tgtEl>
                                      </p:cBhvr>
                                    </p:animEffect>
                                    <p:set>
                                      <p:cBhvr>
                                        <p:cTn dur="1" fill="hold">
                                          <p:stCondLst>
                                            <p:cond delay="400"/>
                                          </p:stCondLst>
                                        </p:cTn>
                                        <p:tgtEl>
                                          <p:spTgt spid="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406350" y="1142610"/>
            <a:ext cx="3903600" cy="10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Rockwell"/>
              <a:ea typeface="Rockwell"/>
              <a:cs typeface="Rockwell"/>
              <a:sym typeface="Rockwell"/>
            </a:endParaRPr>
          </a:p>
          <a:p>
            <a:pPr indent="0" lvl="0" marL="0" rtl="0" algn="ctr">
              <a:lnSpc>
                <a:spcPct val="150000"/>
              </a:lnSpc>
              <a:spcBef>
                <a:spcPts val="0"/>
              </a:spcBef>
              <a:spcAft>
                <a:spcPts val="0"/>
              </a:spcAft>
              <a:buNone/>
            </a:pPr>
            <a:r>
              <a:rPr lang="en" sz="1000">
                <a:solidFill>
                  <a:schemeClr val="dk1"/>
                </a:solidFill>
                <a:latin typeface="Rockwell"/>
                <a:ea typeface="Rockwell"/>
                <a:cs typeface="Rockwell"/>
                <a:sym typeface="Rockwell"/>
              </a:rPr>
              <a:t>Selection Bias</a:t>
            </a:r>
            <a:endParaRPr sz="1000">
              <a:solidFill>
                <a:schemeClr val="dk1"/>
              </a:solidFill>
              <a:latin typeface="Rockwell"/>
              <a:ea typeface="Rockwell"/>
              <a:cs typeface="Rockwell"/>
              <a:sym typeface="Rockwell"/>
            </a:endParaRPr>
          </a:p>
          <a:p>
            <a:pPr indent="0" lvl="0" marL="0" rtl="0" algn="ctr">
              <a:lnSpc>
                <a:spcPct val="150000"/>
              </a:lnSpc>
              <a:spcBef>
                <a:spcPts val="0"/>
              </a:spcBef>
              <a:spcAft>
                <a:spcPts val="0"/>
              </a:spcAft>
              <a:buNone/>
            </a:pPr>
            <a:r>
              <a:rPr lang="en" sz="1000">
                <a:solidFill>
                  <a:schemeClr val="dk1"/>
                </a:solidFill>
                <a:latin typeface="Rockwell"/>
                <a:ea typeface="Rockwell"/>
                <a:cs typeface="Rockwell"/>
                <a:sym typeface="Rockwell"/>
              </a:rPr>
              <a:t>Capture Bias</a:t>
            </a:r>
            <a:endParaRPr sz="1000">
              <a:solidFill>
                <a:schemeClr val="dk1"/>
              </a:solidFill>
              <a:latin typeface="Rockwell"/>
              <a:ea typeface="Rockwell"/>
              <a:cs typeface="Rockwell"/>
              <a:sym typeface="Rockwell"/>
            </a:endParaRPr>
          </a:p>
          <a:p>
            <a:pPr indent="0" lvl="0" marL="0" rtl="0" algn="ctr">
              <a:lnSpc>
                <a:spcPct val="150000"/>
              </a:lnSpc>
              <a:spcBef>
                <a:spcPts val="0"/>
              </a:spcBef>
              <a:spcAft>
                <a:spcPts val="0"/>
              </a:spcAft>
              <a:buNone/>
            </a:pPr>
            <a:r>
              <a:rPr lang="en" sz="1000">
                <a:solidFill>
                  <a:schemeClr val="dk1"/>
                </a:solidFill>
                <a:latin typeface="Rockwell"/>
                <a:ea typeface="Rockwell"/>
                <a:cs typeface="Rockwell"/>
                <a:sym typeface="Rockwell"/>
              </a:rPr>
              <a:t>Negative Set Bias</a:t>
            </a:r>
            <a:endParaRPr>
              <a:solidFill>
                <a:schemeClr val="dk1"/>
              </a:solidFill>
              <a:latin typeface="Rockwell"/>
              <a:ea typeface="Rockwell"/>
              <a:cs typeface="Rockwell"/>
              <a:sym typeface="Rockwell"/>
            </a:endParaRPr>
          </a:p>
        </p:txBody>
      </p:sp>
      <p:sp>
        <p:nvSpPr>
          <p:cNvPr id="103" name="Google Shape;103;p18"/>
          <p:cNvSpPr txBox="1"/>
          <p:nvPr>
            <p:ph type="title"/>
          </p:nvPr>
        </p:nvSpPr>
        <p:spPr>
          <a:xfrm>
            <a:off x="148065" y="227862"/>
            <a:ext cx="3903600" cy="6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Bias</a:t>
            </a:r>
            <a:endParaRPr/>
          </a:p>
        </p:txBody>
      </p:sp>
      <p:sp>
        <p:nvSpPr>
          <p:cNvPr id="104" name="Google Shape;104;p18"/>
          <p:cNvSpPr txBox="1"/>
          <p:nvPr/>
        </p:nvSpPr>
        <p:spPr>
          <a:xfrm>
            <a:off x="1013525" y="45688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600"/>
              </a:spcAft>
              <a:buNone/>
            </a:pPr>
            <a:r>
              <a:rPr lang="en" sz="700">
                <a:solidFill>
                  <a:schemeClr val="dk1"/>
                </a:solidFill>
                <a:latin typeface="Rockwell"/>
                <a:ea typeface="Rockwell"/>
                <a:cs typeface="Rockwell"/>
                <a:sym typeface="Rockwell"/>
              </a:rPr>
              <a:t>[8] Unbiased Look at Dataset Bias ~ Torralba et al (2011)</a:t>
            </a:r>
            <a:endParaRPr sz="700">
              <a:solidFill>
                <a:schemeClr val="dk2"/>
              </a:solidFill>
              <a:latin typeface="Rockwell"/>
              <a:ea typeface="Rockwell"/>
              <a:cs typeface="Rockwell"/>
              <a:sym typeface="Rockwell"/>
            </a:endParaRPr>
          </a:p>
        </p:txBody>
      </p:sp>
      <p:sp>
        <p:nvSpPr>
          <p:cNvPr id="105" name="Google Shape;105;p18"/>
          <p:cNvSpPr txBox="1"/>
          <p:nvPr/>
        </p:nvSpPr>
        <p:spPr>
          <a:xfrm>
            <a:off x="482550" y="3995692"/>
            <a:ext cx="3903600" cy="43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rgbClr val="741B47"/>
                </a:solidFill>
                <a:latin typeface="Rockwell"/>
                <a:ea typeface="Rockwell"/>
                <a:cs typeface="Rockwell"/>
                <a:sym typeface="Rockwell"/>
              </a:rPr>
              <a:t>YES!</a:t>
            </a:r>
            <a:endParaRPr b="1" sz="3000">
              <a:solidFill>
                <a:srgbClr val="741B47"/>
              </a:solidFill>
              <a:latin typeface="Rockwell"/>
              <a:ea typeface="Rockwell"/>
              <a:cs typeface="Rockwell"/>
              <a:sym typeface="Rockwell"/>
            </a:endParaRPr>
          </a:p>
        </p:txBody>
      </p:sp>
      <p:sp>
        <p:nvSpPr>
          <p:cNvPr id="106" name="Google Shape;106;p18"/>
          <p:cNvSpPr txBox="1"/>
          <p:nvPr/>
        </p:nvSpPr>
        <p:spPr>
          <a:xfrm>
            <a:off x="406350" y="1056375"/>
            <a:ext cx="3903600" cy="51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Rockwell"/>
                <a:ea typeface="Rockwell"/>
                <a:cs typeface="Rockwell"/>
                <a:sym typeface="Rockwell"/>
              </a:rPr>
              <a:t>Major types of bias:</a:t>
            </a:r>
            <a:endParaRPr>
              <a:solidFill>
                <a:schemeClr val="dk1"/>
              </a:solidFill>
              <a:latin typeface="Rockwell"/>
              <a:ea typeface="Rockwell"/>
              <a:cs typeface="Rockwell"/>
              <a:sym typeface="Rockwell"/>
            </a:endParaRPr>
          </a:p>
          <a:p>
            <a:pPr indent="0" lvl="0" marL="457200" rtl="0" algn="l">
              <a:lnSpc>
                <a:spcPct val="115000"/>
              </a:lnSpc>
              <a:spcBef>
                <a:spcPts val="1000"/>
              </a:spcBef>
              <a:spcAft>
                <a:spcPts val="0"/>
              </a:spcAft>
              <a:buNone/>
            </a:pPr>
            <a:r>
              <a:t/>
            </a:r>
            <a:endParaRPr>
              <a:solidFill>
                <a:schemeClr val="dk1"/>
              </a:solidFill>
              <a:latin typeface="Rockwell"/>
              <a:ea typeface="Rockwell"/>
              <a:cs typeface="Rockwell"/>
              <a:sym typeface="Rockwell"/>
            </a:endParaRPr>
          </a:p>
        </p:txBody>
      </p:sp>
      <p:pic>
        <p:nvPicPr>
          <p:cNvPr id="107" name="Google Shape;107;p18"/>
          <p:cNvPicPr preferRelativeResize="0"/>
          <p:nvPr/>
        </p:nvPicPr>
        <p:blipFill>
          <a:blip r:embed="rId3">
            <a:alphaModFix/>
          </a:blip>
          <a:stretch>
            <a:fillRect/>
          </a:stretch>
        </p:blipFill>
        <p:spPr>
          <a:xfrm>
            <a:off x="4419600" y="857225"/>
            <a:ext cx="4087576" cy="3620427"/>
          </a:xfrm>
          <a:prstGeom prst="rect">
            <a:avLst/>
          </a:prstGeom>
          <a:noFill/>
          <a:ln>
            <a:noFill/>
          </a:ln>
        </p:spPr>
      </p:pic>
      <p:sp>
        <p:nvSpPr>
          <p:cNvPr id="108" name="Google Shape;108;p18"/>
          <p:cNvSpPr txBox="1"/>
          <p:nvPr/>
        </p:nvSpPr>
        <p:spPr>
          <a:xfrm>
            <a:off x="406350" y="3750543"/>
            <a:ext cx="3903600" cy="43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a:solidFill>
                  <a:schemeClr val="dk1"/>
                </a:solidFill>
                <a:latin typeface="Rockwell"/>
                <a:ea typeface="Rockwell"/>
                <a:cs typeface="Rockwell"/>
                <a:sym typeface="Rockwell"/>
              </a:rPr>
              <a:t>Do datasets have strong built in bias?</a:t>
            </a:r>
            <a:endParaRPr>
              <a:solidFill>
                <a:schemeClr val="dk1"/>
              </a:solidFill>
              <a:latin typeface="Rockwell"/>
              <a:ea typeface="Rockwell"/>
              <a:cs typeface="Rockwell"/>
              <a:sym typeface="Rockwell"/>
            </a:endParaRPr>
          </a:p>
        </p:txBody>
      </p:sp>
      <p:sp>
        <p:nvSpPr>
          <p:cNvPr id="109" name="Google Shape;109;p18"/>
          <p:cNvSpPr txBox="1"/>
          <p:nvPr/>
        </p:nvSpPr>
        <p:spPr>
          <a:xfrm>
            <a:off x="406350" y="2123175"/>
            <a:ext cx="3903600" cy="51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Rockwell"/>
                <a:ea typeface="Rockwell"/>
                <a:cs typeface="Rockwell"/>
                <a:sym typeface="Rockwell"/>
              </a:rPr>
              <a:t>Should we care about the quality of our datasets? </a:t>
            </a:r>
            <a:endParaRPr>
              <a:solidFill>
                <a:schemeClr val="dk1"/>
              </a:solidFill>
              <a:latin typeface="Rockwell"/>
              <a:ea typeface="Rockwell"/>
              <a:cs typeface="Rockwell"/>
              <a:sym typeface="Rockwell"/>
            </a:endParaRPr>
          </a:p>
        </p:txBody>
      </p:sp>
      <p:sp>
        <p:nvSpPr>
          <p:cNvPr id="110" name="Google Shape;110;p18"/>
          <p:cNvSpPr txBox="1"/>
          <p:nvPr/>
        </p:nvSpPr>
        <p:spPr>
          <a:xfrm>
            <a:off x="863777" y="2710325"/>
            <a:ext cx="3314400" cy="12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chemeClr val="dk1"/>
                </a:solidFill>
                <a:latin typeface="Droid Sans"/>
                <a:ea typeface="Droid Sans"/>
                <a:cs typeface="Droid Sans"/>
                <a:sym typeface="Droid Sans"/>
              </a:rPr>
              <a:t>“If the goal is to reduce computer vision to a set of feature vectors that can be used in some machine learning algorithm, then maybe not. But if the goal is to build algorithms that can understand the visual world, then, having the right datasets will be crucial.”</a:t>
            </a:r>
            <a:endParaRPr i="1" sz="1000">
              <a:solidFill>
                <a:schemeClr val="dk1"/>
              </a:solidFill>
              <a:latin typeface="Rockwell"/>
              <a:ea typeface="Rockwell"/>
              <a:cs typeface="Rockwell"/>
              <a:sym typeface="Rockwell"/>
            </a:endParaRPr>
          </a:p>
        </p:txBody>
      </p:sp>
      <p:pic>
        <p:nvPicPr>
          <p:cNvPr id="111" name="Google Shape;111;p18"/>
          <p:cNvPicPr preferRelativeResize="0"/>
          <p:nvPr/>
        </p:nvPicPr>
        <p:blipFill>
          <a:blip r:embed="rId4">
            <a:alphaModFix/>
          </a:blip>
          <a:stretch>
            <a:fillRect/>
          </a:stretch>
        </p:blipFill>
        <p:spPr>
          <a:xfrm>
            <a:off x="1232869" y="1117344"/>
            <a:ext cx="268400" cy="268400"/>
          </a:xfrm>
          <a:prstGeom prst="rect">
            <a:avLst/>
          </a:prstGeom>
          <a:noFill/>
          <a:ln>
            <a:noFill/>
          </a:ln>
        </p:spPr>
      </p:pic>
      <p:pic>
        <p:nvPicPr>
          <p:cNvPr id="112" name="Google Shape;112;p18"/>
          <p:cNvPicPr preferRelativeResize="0"/>
          <p:nvPr/>
        </p:nvPicPr>
        <p:blipFill>
          <a:blip r:embed="rId4">
            <a:alphaModFix/>
          </a:blip>
          <a:stretch>
            <a:fillRect/>
          </a:stretch>
        </p:blipFill>
        <p:spPr>
          <a:xfrm>
            <a:off x="442405" y="2188741"/>
            <a:ext cx="268400" cy="268400"/>
          </a:xfrm>
          <a:prstGeom prst="rect">
            <a:avLst/>
          </a:prstGeom>
          <a:noFill/>
          <a:ln>
            <a:noFill/>
          </a:ln>
        </p:spPr>
      </p:pic>
      <p:pic>
        <p:nvPicPr>
          <p:cNvPr id="113" name="Google Shape;113;p18"/>
          <p:cNvPicPr preferRelativeResize="0"/>
          <p:nvPr/>
        </p:nvPicPr>
        <p:blipFill>
          <a:blip r:embed="rId4">
            <a:alphaModFix/>
          </a:blip>
          <a:stretch>
            <a:fillRect/>
          </a:stretch>
        </p:blipFill>
        <p:spPr>
          <a:xfrm>
            <a:off x="523201" y="3817405"/>
            <a:ext cx="268400" cy="268400"/>
          </a:xfrm>
          <a:prstGeom prst="rect">
            <a:avLst/>
          </a:prstGeom>
          <a:noFill/>
          <a:ln>
            <a:noFill/>
          </a:ln>
        </p:spPr>
      </p:pic>
      <p:pic>
        <p:nvPicPr>
          <p:cNvPr id="114" name="Google Shape;114;p18"/>
          <p:cNvPicPr preferRelativeResize="0"/>
          <p:nvPr/>
        </p:nvPicPr>
        <p:blipFill>
          <a:blip r:embed="rId5">
            <a:alphaModFix/>
          </a:blip>
          <a:stretch>
            <a:fillRect/>
          </a:stretch>
        </p:blipFill>
        <p:spPr>
          <a:xfrm>
            <a:off x="1795858" y="1456859"/>
            <a:ext cx="130425" cy="130425"/>
          </a:xfrm>
          <a:prstGeom prst="rect">
            <a:avLst/>
          </a:prstGeom>
          <a:noFill/>
          <a:ln>
            <a:noFill/>
          </a:ln>
        </p:spPr>
      </p:pic>
      <p:pic>
        <p:nvPicPr>
          <p:cNvPr id="115" name="Google Shape;115;p18"/>
          <p:cNvPicPr preferRelativeResize="0"/>
          <p:nvPr/>
        </p:nvPicPr>
        <p:blipFill>
          <a:blip r:embed="rId5">
            <a:alphaModFix/>
          </a:blip>
          <a:stretch>
            <a:fillRect/>
          </a:stretch>
        </p:blipFill>
        <p:spPr>
          <a:xfrm>
            <a:off x="1824322" y="1697393"/>
            <a:ext cx="130425" cy="130425"/>
          </a:xfrm>
          <a:prstGeom prst="rect">
            <a:avLst/>
          </a:prstGeom>
          <a:noFill/>
          <a:ln>
            <a:noFill/>
          </a:ln>
        </p:spPr>
      </p:pic>
      <p:pic>
        <p:nvPicPr>
          <p:cNvPr id="116" name="Google Shape;116;p18"/>
          <p:cNvPicPr preferRelativeResize="0"/>
          <p:nvPr/>
        </p:nvPicPr>
        <p:blipFill>
          <a:blip r:embed="rId5">
            <a:alphaModFix/>
          </a:blip>
          <a:stretch>
            <a:fillRect/>
          </a:stretch>
        </p:blipFill>
        <p:spPr>
          <a:xfrm>
            <a:off x="1683856" y="1918656"/>
            <a:ext cx="130425" cy="1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4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4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4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783567" y="453136"/>
            <a:ext cx="29166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Consequences of </a:t>
            </a:r>
            <a:r>
              <a:rPr lang="en"/>
              <a:t>Linguistic Prejudice</a:t>
            </a:r>
            <a:endParaRPr/>
          </a:p>
        </p:txBody>
      </p:sp>
      <p:sp>
        <p:nvSpPr>
          <p:cNvPr id="122" name="Google Shape;122;p19"/>
          <p:cNvSpPr txBox="1"/>
          <p:nvPr>
            <p:ph idx="1" type="body"/>
          </p:nvPr>
        </p:nvSpPr>
        <p:spPr>
          <a:xfrm>
            <a:off x="311700" y="1349400"/>
            <a:ext cx="8520600" cy="12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Used in pre-trial decision-making, parole decisions, and evening sentencing</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i="1" lang="en" sz="1400">
                <a:solidFill>
                  <a:schemeClr val="dk1"/>
                </a:solidFill>
              </a:rPr>
              <a:t>“Initial findings suggesting that there is evidence of predictive bias when it comes to gender, but not when it comes to race”</a:t>
            </a:r>
            <a:endParaRPr i="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i="1" sz="1400">
              <a:solidFill>
                <a:schemeClr val="dk1"/>
              </a:solidFill>
            </a:endParaRPr>
          </a:p>
        </p:txBody>
      </p:sp>
      <p:sp>
        <p:nvSpPr>
          <p:cNvPr id="123" name="Google Shape;123;p19"/>
          <p:cNvSpPr txBox="1"/>
          <p:nvPr/>
        </p:nvSpPr>
        <p:spPr>
          <a:xfrm>
            <a:off x="1013525" y="43402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2000"/>
              </a:spcBef>
              <a:spcAft>
                <a:spcPts val="600"/>
              </a:spcAft>
              <a:buNone/>
            </a:pPr>
            <a:r>
              <a:rPr lang="en" sz="700">
                <a:solidFill>
                  <a:schemeClr val="dk1"/>
                </a:solidFill>
                <a:latin typeface="Rockwell"/>
                <a:ea typeface="Rockwell"/>
                <a:cs typeface="Rockwell"/>
                <a:sym typeface="Rockwell"/>
              </a:rPr>
              <a:t>[6] Fair prediction with disparate impact: A study of bias in recidivism prediction instruments ~ Chouldechova et al (2016)</a:t>
            </a:r>
            <a:endParaRPr sz="700">
              <a:solidFill>
                <a:schemeClr val="dk2"/>
              </a:solidFill>
              <a:latin typeface="Rockwell"/>
              <a:ea typeface="Rockwell"/>
              <a:cs typeface="Rockwell"/>
              <a:sym typeface="Rockwell"/>
            </a:endParaRPr>
          </a:p>
        </p:txBody>
      </p:sp>
      <p:pic>
        <p:nvPicPr>
          <p:cNvPr id="124" name="Google Shape;124;p19"/>
          <p:cNvPicPr preferRelativeResize="0"/>
          <p:nvPr/>
        </p:nvPicPr>
        <p:blipFill>
          <a:blip r:embed="rId3">
            <a:alphaModFix/>
          </a:blip>
          <a:stretch>
            <a:fillRect/>
          </a:stretch>
        </p:blipFill>
        <p:spPr>
          <a:xfrm>
            <a:off x="2771775" y="2549575"/>
            <a:ext cx="3600450" cy="2019300"/>
          </a:xfrm>
          <a:prstGeom prst="rect">
            <a:avLst/>
          </a:prstGeom>
          <a:noFill/>
          <a:ln>
            <a:noFill/>
          </a:ln>
        </p:spPr>
      </p:pic>
      <p:sp>
        <p:nvSpPr>
          <p:cNvPr id="125" name="Google Shape;125;p19"/>
          <p:cNvSpPr txBox="1"/>
          <p:nvPr/>
        </p:nvSpPr>
        <p:spPr>
          <a:xfrm>
            <a:off x="576400" y="577375"/>
            <a:ext cx="4930200" cy="598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Rockwell"/>
                <a:ea typeface="Rockwell"/>
                <a:cs typeface="Rockwell"/>
                <a:sym typeface="Rockwell"/>
              </a:rPr>
              <a:t>Recidivism prediction instruments</a:t>
            </a:r>
            <a:endParaRPr sz="1800">
              <a:solidFill>
                <a:schemeClr val="dk1"/>
              </a:solidFill>
              <a:latin typeface="Rockwell"/>
              <a:ea typeface="Rockwell"/>
              <a:cs typeface="Rockwell"/>
              <a:sym typeface="Rockwell"/>
            </a:endParaRPr>
          </a:p>
          <a:p>
            <a:pPr indent="0" lvl="0" marL="0" rtl="0" algn="ctr">
              <a:spcBef>
                <a:spcPts val="0"/>
              </a:spcBef>
              <a:spcAft>
                <a:spcPts val="0"/>
              </a:spcAft>
              <a:buNone/>
            </a:pPr>
            <a:r>
              <a:t/>
            </a:r>
            <a:endParaRPr sz="1800"/>
          </a:p>
        </p:txBody>
      </p:sp>
      <p:pic>
        <p:nvPicPr>
          <p:cNvPr id="126" name="Google Shape;126;p19"/>
          <p:cNvPicPr preferRelativeResize="0"/>
          <p:nvPr/>
        </p:nvPicPr>
        <p:blipFill>
          <a:blip r:embed="rId4">
            <a:alphaModFix/>
          </a:blip>
          <a:stretch>
            <a:fillRect/>
          </a:stretch>
        </p:blipFill>
        <p:spPr>
          <a:xfrm>
            <a:off x="916218" y="583697"/>
            <a:ext cx="268400" cy="268400"/>
          </a:xfrm>
          <a:prstGeom prst="rect">
            <a:avLst/>
          </a:prstGeom>
          <a:noFill/>
          <a:ln>
            <a:noFill/>
          </a:ln>
        </p:spPr>
      </p:pic>
      <p:pic>
        <p:nvPicPr>
          <p:cNvPr id="127" name="Google Shape;127;p19"/>
          <p:cNvPicPr preferRelativeResize="0"/>
          <p:nvPr/>
        </p:nvPicPr>
        <p:blipFill>
          <a:blip r:embed="rId5">
            <a:alphaModFix/>
          </a:blip>
          <a:stretch>
            <a:fillRect/>
          </a:stretch>
        </p:blipFill>
        <p:spPr>
          <a:xfrm>
            <a:off x="4800600" y="2471575"/>
            <a:ext cx="3677874" cy="2024225"/>
          </a:xfrm>
          <a:prstGeom prst="rect">
            <a:avLst/>
          </a:prstGeom>
          <a:noFill/>
          <a:ln>
            <a:noFill/>
          </a:ln>
        </p:spPr>
      </p:pic>
      <p:pic>
        <p:nvPicPr>
          <p:cNvPr id="128" name="Google Shape;128;p19"/>
          <p:cNvPicPr preferRelativeResize="0"/>
          <p:nvPr/>
        </p:nvPicPr>
        <p:blipFill>
          <a:blip r:embed="rId6">
            <a:alphaModFix/>
          </a:blip>
          <a:stretch>
            <a:fillRect/>
          </a:stretch>
        </p:blipFill>
        <p:spPr>
          <a:xfrm>
            <a:off x="983175" y="2471575"/>
            <a:ext cx="3150675" cy="2024225"/>
          </a:xfrm>
          <a:prstGeom prst="rect">
            <a:avLst/>
          </a:prstGeom>
          <a:noFill/>
          <a:ln>
            <a:noFill/>
          </a:ln>
        </p:spPr>
      </p:pic>
      <p:sp>
        <p:nvSpPr>
          <p:cNvPr id="129" name="Google Shape;129;p19"/>
          <p:cNvSpPr txBox="1"/>
          <p:nvPr/>
        </p:nvSpPr>
        <p:spPr>
          <a:xfrm>
            <a:off x="928625" y="1374750"/>
            <a:ext cx="7821900" cy="9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solidFill>
                  <a:schemeClr val="dk1"/>
                </a:solidFill>
                <a:latin typeface="Rockwell"/>
                <a:ea typeface="Rockwell"/>
                <a:cs typeface="Rockwell"/>
                <a:sym typeface="Rockwell"/>
              </a:rPr>
              <a:t>“...the differences in false positive and false negative rates... are a direct consequence of applying an instrument that is free from predictive bias to a population in which recidivism prevalence differs across groups</a:t>
            </a:r>
            <a:endParaRPr i="1">
              <a:latin typeface="Rockwell"/>
              <a:ea typeface="Rockwell"/>
              <a:cs typeface="Rockwell"/>
              <a:sym typeface="Rockw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122"/>
                                        </p:tgtEl>
                                      </p:cBhvr>
                                    </p:animEffect>
                                    <p:set>
                                      <p:cBhvr>
                                        <p:cTn dur="1" fill="hold">
                                          <p:stCondLst>
                                            <p:cond delay="400"/>
                                          </p:stCondLst>
                                        </p:cTn>
                                        <p:tgtEl>
                                          <p:spTgt spid="1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124"/>
                                        </p:tgtEl>
                                      </p:cBhvr>
                                    </p:animEffect>
                                    <p:set>
                                      <p:cBhvr>
                                        <p:cTn dur="1" fill="hold">
                                          <p:stCondLst>
                                            <p:cond delay="400"/>
                                          </p:stCondLst>
                                        </p:cTn>
                                        <p:tgtEl>
                                          <p:spTgt spid="124"/>
                                        </p:tgtEl>
                                        <p:attrNameLst>
                                          <p:attrName>style.visibility</p:attrName>
                                        </p:attrNameLst>
                                      </p:cBhvr>
                                      <p:to>
                                        <p:strVal val="hidden"/>
                                      </p:to>
                                    </p:se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783567" y="453136"/>
            <a:ext cx="29166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Facial Recognition:</a:t>
            </a:r>
            <a:endParaRPr/>
          </a:p>
          <a:p>
            <a:pPr indent="0" lvl="0" marL="0" rtl="0" algn="ctr">
              <a:spcBef>
                <a:spcPts val="0"/>
              </a:spcBef>
              <a:spcAft>
                <a:spcPts val="0"/>
              </a:spcAft>
              <a:buNone/>
            </a:pPr>
            <a:r>
              <a:rPr lang="en"/>
              <a:t>What is being done?</a:t>
            </a:r>
            <a:endParaRPr/>
          </a:p>
        </p:txBody>
      </p:sp>
      <p:sp>
        <p:nvSpPr>
          <p:cNvPr id="135" name="Google Shape;135;p20"/>
          <p:cNvSpPr txBox="1"/>
          <p:nvPr>
            <p:ph idx="1" type="body"/>
          </p:nvPr>
        </p:nvSpPr>
        <p:spPr>
          <a:xfrm>
            <a:off x="1683300" y="1838275"/>
            <a:ext cx="6575100" cy="25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“Does not see race”</a:t>
            </a:r>
            <a:endParaRPr i="1"/>
          </a:p>
          <a:p>
            <a:pPr indent="0" lvl="0" marL="0" rtl="0" algn="l">
              <a:spcBef>
                <a:spcPts val="1600"/>
              </a:spcBef>
              <a:spcAft>
                <a:spcPts val="0"/>
              </a:spcAft>
              <a:buNone/>
            </a:pPr>
            <a:r>
              <a:rPr lang="en"/>
              <a:t>No test in place for racial prejudice</a:t>
            </a:r>
            <a:endParaRPr/>
          </a:p>
          <a:p>
            <a:pPr indent="0" lvl="0" marL="0" rtl="0" algn="l">
              <a:spcBef>
                <a:spcPts val="1600"/>
              </a:spcBef>
              <a:spcAft>
                <a:spcPts val="0"/>
              </a:spcAft>
              <a:buNone/>
            </a:pPr>
            <a:r>
              <a:rPr lang="en"/>
              <a:t>Over</a:t>
            </a:r>
            <a:r>
              <a:rPr lang="en"/>
              <a:t>used on specific portions of population</a:t>
            </a:r>
            <a:endParaRPr/>
          </a:p>
          <a:p>
            <a:pPr indent="0" lvl="0" marL="0" rtl="0" algn="l">
              <a:spcBef>
                <a:spcPts val="1600"/>
              </a:spcBef>
              <a:spcAft>
                <a:spcPts val="0"/>
              </a:spcAft>
              <a:buNone/>
            </a:pPr>
            <a:r>
              <a:rPr lang="en"/>
              <a:t>Overrepresented specific portions of population</a:t>
            </a:r>
            <a:endParaRPr/>
          </a:p>
          <a:p>
            <a:pPr indent="0" lvl="0" marL="0" rtl="0" algn="l">
              <a:spcBef>
                <a:spcPts val="1600"/>
              </a:spcBef>
              <a:spcAft>
                <a:spcPts val="0"/>
              </a:spcAft>
              <a:buNone/>
            </a:pPr>
            <a:r>
              <a:rPr lang="en"/>
              <a:t>Final selections can be human based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6" name="Google Shape;136;p20"/>
          <p:cNvSpPr txBox="1"/>
          <p:nvPr/>
        </p:nvSpPr>
        <p:spPr>
          <a:xfrm>
            <a:off x="407550" y="553450"/>
            <a:ext cx="4743600" cy="66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2000">
                <a:solidFill>
                  <a:schemeClr val="dk1"/>
                </a:solidFill>
                <a:latin typeface="Rockwell"/>
                <a:ea typeface="Rockwell"/>
                <a:cs typeface="Rockwell"/>
                <a:sym typeface="Rockwell"/>
              </a:rPr>
              <a:t>The Perpetual Line-Up</a:t>
            </a:r>
            <a:endParaRPr sz="2000"/>
          </a:p>
        </p:txBody>
      </p:sp>
      <p:sp>
        <p:nvSpPr>
          <p:cNvPr id="137" name="Google Shape;137;p20"/>
          <p:cNvSpPr txBox="1"/>
          <p:nvPr/>
        </p:nvSpPr>
        <p:spPr>
          <a:xfrm>
            <a:off x="1013525" y="43402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2000"/>
              </a:spcBef>
              <a:spcAft>
                <a:spcPts val="600"/>
              </a:spcAft>
              <a:buNone/>
            </a:pPr>
            <a:r>
              <a:rPr lang="en" sz="700">
                <a:solidFill>
                  <a:schemeClr val="dk1"/>
                </a:solidFill>
                <a:latin typeface="Rockwell"/>
                <a:ea typeface="Rockwell"/>
                <a:cs typeface="Rockwell"/>
                <a:sym typeface="Rockwell"/>
              </a:rPr>
              <a:t>[13] The Perpetual Line-Up ~ Georgetown Law 2018</a:t>
            </a:r>
            <a:endParaRPr sz="700">
              <a:solidFill>
                <a:schemeClr val="dk2"/>
              </a:solidFill>
              <a:latin typeface="Rockwell"/>
              <a:ea typeface="Rockwell"/>
              <a:cs typeface="Rockwell"/>
              <a:sym typeface="Rockwell"/>
            </a:endParaRPr>
          </a:p>
        </p:txBody>
      </p:sp>
      <p:pic>
        <p:nvPicPr>
          <p:cNvPr id="138" name="Google Shape;138;p20"/>
          <p:cNvPicPr preferRelativeResize="0"/>
          <p:nvPr/>
        </p:nvPicPr>
        <p:blipFill>
          <a:blip r:embed="rId3">
            <a:alphaModFix/>
          </a:blip>
          <a:stretch>
            <a:fillRect/>
          </a:stretch>
        </p:blipFill>
        <p:spPr>
          <a:xfrm>
            <a:off x="1291107" y="1942659"/>
            <a:ext cx="268400" cy="268400"/>
          </a:xfrm>
          <a:prstGeom prst="rect">
            <a:avLst/>
          </a:prstGeom>
          <a:noFill/>
          <a:ln>
            <a:noFill/>
          </a:ln>
        </p:spPr>
      </p:pic>
      <p:pic>
        <p:nvPicPr>
          <p:cNvPr id="139" name="Google Shape;139;p20"/>
          <p:cNvPicPr preferRelativeResize="0"/>
          <p:nvPr/>
        </p:nvPicPr>
        <p:blipFill>
          <a:blip r:embed="rId3">
            <a:alphaModFix/>
          </a:blip>
          <a:stretch>
            <a:fillRect/>
          </a:stretch>
        </p:blipFill>
        <p:spPr>
          <a:xfrm>
            <a:off x="1291107" y="2496888"/>
            <a:ext cx="268400" cy="268400"/>
          </a:xfrm>
          <a:prstGeom prst="rect">
            <a:avLst/>
          </a:prstGeom>
          <a:noFill/>
          <a:ln>
            <a:noFill/>
          </a:ln>
        </p:spPr>
      </p:pic>
      <p:pic>
        <p:nvPicPr>
          <p:cNvPr id="140" name="Google Shape;140;p20"/>
          <p:cNvPicPr preferRelativeResize="0"/>
          <p:nvPr/>
        </p:nvPicPr>
        <p:blipFill>
          <a:blip r:embed="rId3">
            <a:alphaModFix/>
          </a:blip>
          <a:stretch>
            <a:fillRect/>
          </a:stretch>
        </p:blipFill>
        <p:spPr>
          <a:xfrm>
            <a:off x="1291107" y="3009459"/>
            <a:ext cx="268400" cy="268400"/>
          </a:xfrm>
          <a:prstGeom prst="rect">
            <a:avLst/>
          </a:prstGeom>
          <a:noFill/>
          <a:ln>
            <a:noFill/>
          </a:ln>
        </p:spPr>
      </p:pic>
      <p:pic>
        <p:nvPicPr>
          <p:cNvPr id="141" name="Google Shape;141;p20"/>
          <p:cNvPicPr preferRelativeResize="0"/>
          <p:nvPr/>
        </p:nvPicPr>
        <p:blipFill>
          <a:blip r:embed="rId3">
            <a:alphaModFix/>
          </a:blip>
          <a:stretch>
            <a:fillRect/>
          </a:stretch>
        </p:blipFill>
        <p:spPr>
          <a:xfrm>
            <a:off x="1291107" y="3487488"/>
            <a:ext cx="268400" cy="268400"/>
          </a:xfrm>
          <a:prstGeom prst="rect">
            <a:avLst/>
          </a:prstGeom>
          <a:noFill/>
          <a:ln>
            <a:noFill/>
          </a:ln>
        </p:spPr>
      </p:pic>
      <p:pic>
        <p:nvPicPr>
          <p:cNvPr id="142" name="Google Shape;142;p20"/>
          <p:cNvPicPr preferRelativeResize="0"/>
          <p:nvPr/>
        </p:nvPicPr>
        <p:blipFill>
          <a:blip r:embed="rId3">
            <a:alphaModFix/>
          </a:blip>
          <a:stretch>
            <a:fillRect/>
          </a:stretch>
        </p:blipFill>
        <p:spPr>
          <a:xfrm>
            <a:off x="1291107" y="4013772"/>
            <a:ext cx="268400" cy="268400"/>
          </a:xfrm>
          <a:prstGeom prst="rect">
            <a:avLst/>
          </a:prstGeom>
          <a:noFill/>
          <a:ln>
            <a:noFill/>
          </a:ln>
        </p:spPr>
      </p:pic>
      <p:pic>
        <p:nvPicPr>
          <p:cNvPr id="143" name="Google Shape;143;p20"/>
          <p:cNvPicPr preferRelativeResize="0"/>
          <p:nvPr/>
        </p:nvPicPr>
        <p:blipFill>
          <a:blip r:embed="rId3">
            <a:alphaModFix/>
          </a:blip>
          <a:stretch>
            <a:fillRect/>
          </a:stretch>
        </p:blipFill>
        <p:spPr>
          <a:xfrm>
            <a:off x="1291107" y="1410133"/>
            <a:ext cx="268400" cy="268400"/>
          </a:xfrm>
          <a:prstGeom prst="rect">
            <a:avLst/>
          </a:prstGeom>
          <a:noFill/>
          <a:ln>
            <a:noFill/>
          </a:ln>
        </p:spPr>
      </p:pic>
      <p:sp>
        <p:nvSpPr>
          <p:cNvPr id="144" name="Google Shape;144;p20"/>
          <p:cNvSpPr txBox="1"/>
          <p:nvPr/>
        </p:nvSpPr>
        <p:spPr>
          <a:xfrm>
            <a:off x="1678000" y="1315653"/>
            <a:ext cx="6575100" cy="31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latin typeface="Rockwell"/>
                <a:ea typeface="Rockwell"/>
                <a:cs typeface="Rockwell"/>
                <a:sym typeface="Rockwell"/>
              </a:rPr>
              <a:t>5 - 10% less accurate for African Americans &amp; Women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148065" y="227862"/>
            <a:ext cx="3903600" cy="6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Utilizing Bias</a:t>
            </a:r>
            <a:endParaRPr/>
          </a:p>
        </p:txBody>
      </p:sp>
      <p:sp>
        <p:nvSpPr>
          <p:cNvPr id="150" name="Google Shape;150;p21"/>
          <p:cNvSpPr txBox="1"/>
          <p:nvPr>
            <p:ph idx="1" type="body"/>
          </p:nvPr>
        </p:nvSpPr>
        <p:spPr>
          <a:xfrm>
            <a:off x="1260875" y="1250656"/>
            <a:ext cx="7272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Criminal Justice</a:t>
            </a:r>
            <a:endParaRPr sz="1400">
              <a:solidFill>
                <a:schemeClr val="dk1"/>
              </a:solidFill>
            </a:endParaRPr>
          </a:p>
          <a:p>
            <a:pPr indent="0" lvl="0" marL="0" rtl="0" algn="l">
              <a:lnSpc>
                <a:spcPct val="100000"/>
              </a:lnSpc>
              <a:spcBef>
                <a:spcPts val="0"/>
              </a:spcBef>
              <a:spcAft>
                <a:spcPts val="0"/>
              </a:spcAft>
              <a:buNone/>
            </a:pPr>
            <a:r>
              <a:rPr lang="en" sz="1000">
                <a:solidFill>
                  <a:schemeClr val="dk1"/>
                </a:solidFill>
              </a:rPr>
              <a:t>Fair prediction with disparate impact: A study of bias in recidivism prediction instruments ~ Chouldechova et. al. (2018)</a:t>
            </a:r>
            <a:endParaRPr sz="1000">
              <a:solidFill>
                <a:schemeClr val="dk1"/>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Advertising</a:t>
            </a:r>
            <a:endParaRPr sz="1400"/>
          </a:p>
          <a:p>
            <a:pPr indent="0" lvl="0" marL="0" rtl="0" algn="l">
              <a:spcBef>
                <a:spcPts val="0"/>
              </a:spcBef>
              <a:spcAft>
                <a:spcPts val="0"/>
              </a:spcAft>
              <a:buClr>
                <a:schemeClr val="dk1"/>
              </a:buClr>
              <a:buSzPts val="1100"/>
              <a:buFont typeface="Arial"/>
              <a:buNone/>
            </a:pPr>
            <a:r>
              <a:rPr lang="en" sz="1000"/>
              <a:t>Discrimination in Online Ad Delivery Google ads, black names and white names, racial discrimination, and click advertising ~ Sweeney (2013)</a:t>
            </a:r>
            <a:endParaRPr sz="1000"/>
          </a:p>
          <a:p>
            <a:pPr indent="0" lvl="0" marL="0" rtl="0" algn="l">
              <a:lnSpc>
                <a:spcPct val="100000"/>
              </a:lnSpc>
              <a:spcBef>
                <a:spcPts val="1600"/>
              </a:spcBef>
              <a:spcAft>
                <a:spcPts val="0"/>
              </a:spcAft>
              <a:buNone/>
            </a:pPr>
            <a:r>
              <a:rPr lang="en" sz="1400"/>
              <a:t>News</a:t>
            </a:r>
            <a:endParaRPr sz="1000"/>
          </a:p>
          <a:p>
            <a:pPr indent="0" lvl="0" marL="0" rtl="0" algn="l">
              <a:spcBef>
                <a:spcPts val="0"/>
              </a:spcBef>
              <a:spcAft>
                <a:spcPts val="0"/>
              </a:spcAft>
              <a:buNone/>
            </a:pPr>
            <a:r>
              <a:rPr lang="en" sz="1000"/>
              <a:t>Detecting and Identifying Bias-Heavy Sentences in News Articles  ~ Hirning et. al. (2017)</a:t>
            </a:r>
            <a:endParaRPr sz="1000"/>
          </a:p>
          <a:p>
            <a:pPr indent="0" lvl="0" marL="0" rtl="0" algn="l">
              <a:spcBef>
                <a:spcPts val="0"/>
              </a:spcBef>
              <a:spcAft>
                <a:spcPts val="0"/>
              </a:spcAft>
              <a:buNone/>
            </a:pPr>
            <a:r>
              <a:rPr lang="en" sz="1000"/>
              <a:t>Evaluating Weightless Neural Networks for Bias Identification on News ~ Cavalcanti. et. al. (2017)</a:t>
            </a:r>
            <a:endParaRPr sz="1000"/>
          </a:p>
          <a:p>
            <a:pPr indent="0" lvl="0" marL="0" rtl="0" algn="l">
              <a:spcBef>
                <a:spcPts val="0"/>
              </a:spcBef>
              <a:spcAft>
                <a:spcPts val="0"/>
              </a:spcAft>
              <a:buNone/>
            </a:pPr>
            <a:r>
              <a:t/>
            </a:r>
            <a:endParaRPr sz="1000"/>
          </a:p>
          <a:p>
            <a:pPr indent="0" lvl="0" marL="0" rtl="0" algn="l">
              <a:lnSpc>
                <a:spcPct val="100000"/>
              </a:lnSpc>
              <a:spcBef>
                <a:spcPts val="0"/>
              </a:spcBef>
              <a:spcAft>
                <a:spcPts val="0"/>
              </a:spcAft>
              <a:buNone/>
            </a:pPr>
            <a:r>
              <a:rPr lang="en" sz="1400"/>
              <a:t>Scholarly Articles</a:t>
            </a:r>
            <a:endParaRPr sz="1400"/>
          </a:p>
          <a:p>
            <a:pPr indent="0" lvl="0" marL="0" rtl="0" algn="l">
              <a:spcBef>
                <a:spcPts val="0"/>
              </a:spcBef>
              <a:spcAft>
                <a:spcPts val="0"/>
              </a:spcAft>
              <a:buNone/>
            </a:pPr>
            <a:r>
              <a:rPr lang="en" sz="1000"/>
              <a:t>Detecting Latent Ideology in Expert Text: Evidence From Academic Papers in Economics  ~ Jelveh (2014)</a:t>
            </a:r>
            <a:endParaRPr sz="1000"/>
          </a:p>
          <a:p>
            <a:pPr indent="0" lvl="0" marL="0" rtl="0" algn="l">
              <a:lnSpc>
                <a:spcPct val="100000"/>
              </a:lnSpc>
              <a:spcBef>
                <a:spcPts val="1600"/>
              </a:spcBef>
              <a:spcAft>
                <a:spcPts val="0"/>
              </a:spcAft>
              <a:buNone/>
            </a:pPr>
            <a:r>
              <a:rPr lang="en" sz="1400"/>
              <a:t>Gaydar</a:t>
            </a:r>
            <a:endParaRPr sz="1400"/>
          </a:p>
          <a:p>
            <a:pPr indent="0" lvl="0" marL="0" rtl="0" algn="l">
              <a:spcBef>
                <a:spcPts val="0"/>
              </a:spcBef>
              <a:spcAft>
                <a:spcPts val="0"/>
              </a:spcAft>
              <a:buClr>
                <a:schemeClr val="dk1"/>
              </a:buClr>
              <a:buSzPts val="1100"/>
              <a:buFont typeface="Arial"/>
              <a:buNone/>
            </a:pPr>
            <a:r>
              <a:rPr lang="en" sz="1000"/>
              <a:t>Deep neural networks are more accurate than humans at detecting sexual orientation from facial images ~ Wang et al (2017)</a:t>
            </a:r>
            <a:endParaRPr sz="1000"/>
          </a:p>
          <a:p>
            <a:pPr indent="0" lvl="0" marL="0" rtl="0" algn="l">
              <a:lnSpc>
                <a:spcPct val="100000"/>
              </a:lnSpc>
              <a:spcBef>
                <a:spcPts val="1600"/>
              </a:spcBef>
              <a:spcAft>
                <a:spcPts val="0"/>
              </a:spcAft>
              <a:buNone/>
            </a:pPr>
            <a:r>
              <a:t/>
            </a:r>
            <a:endParaRPr sz="14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51" name="Google Shape;151;p21"/>
          <p:cNvSpPr txBox="1"/>
          <p:nvPr/>
        </p:nvSpPr>
        <p:spPr>
          <a:xfrm>
            <a:off x="1013525" y="43402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2000"/>
              </a:spcBef>
              <a:spcAft>
                <a:spcPts val="600"/>
              </a:spcAft>
              <a:buNone/>
            </a:pPr>
            <a:r>
              <a:t/>
            </a:r>
            <a:endParaRPr sz="700">
              <a:solidFill>
                <a:schemeClr val="dk1"/>
              </a:solidFill>
              <a:latin typeface="Rockwell"/>
              <a:ea typeface="Rockwell"/>
              <a:cs typeface="Rockwell"/>
              <a:sym typeface="Rockwell"/>
            </a:endParaRPr>
          </a:p>
        </p:txBody>
      </p:sp>
      <p:pic>
        <p:nvPicPr>
          <p:cNvPr id="152" name="Google Shape;152;p21"/>
          <p:cNvPicPr preferRelativeResize="0"/>
          <p:nvPr/>
        </p:nvPicPr>
        <p:blipFill>
          <a:blip r:embed="rId3">
            <a:alphaModFix/>
          </a:blip>
          <a:stretch>
            <a:fillRect/>
          </a:stretch>
        </p:blipFill>
        <p:spPr>
          <a:xfrm>
            <a:off x="1011491" y="1336196"/>
            <a:ext cx="268400" cy="268400"/>
          </a:xfrm>
          <a:prstGeom prst="rect">
            <a:avLst/>
          </a:prstGeom>
          <a:noFill/>
          <a:ln>
            <a:noFill/>
          </a:ln>
        </p:spPr>
      </p:pic>
      <p:pic>
        <p:nvPicPr>
          <p:cNvPr id="153" name="Google Shape;153;p21"/>
          <p:cNvPicPr preferRelativeResize="0"/>
          <p:nvPr/>
        </p:nvPicPr>
        <p:blipFill>
          <a:blip r:embed="rId3">
            <a:alphaModFix/>
          </a:blip>
          <a:stretch>
            <a:fillRect/>
          </a:stretch>
        </p:blipFill>
        <p:spPr>
          <a:xfrm>
            <a:off x="1011491" y="1876409"/>
            <a:ext cx="268400" cy="268400"/>
          </a:xfrm>
          <a:prstGeom prst="rect">
            <a:avLst/>
          </a:prstGeom>
          <a:noFill/>
          <a:ln>
            <a:noFill/>
          </a:ln>
        </p:spPr>
      </p:pic>
      <p:pic>
        <p:nvPicPr>
          <p:cNvPr id="154" name="Google Shape;154;p21"/>
          <p:cNvPicPr preferRelativeResize="0"/>
          <p:nvPr/>
        </p:nvPicPr>
        <p:blipFill>
          <a:blip r:embed="rId3">
            <a:alphaModFix/>
          </a:blip>
          <a:stretch>
            <a:fillRect/>
          </a:stretch>
        </p:blipFill>
        <p:spPr>
          <a:xfrm>
            <a:off x="1011491" y="2657533"/>
            <a:ext cx="268400" cy="268400"/>
          </a:xfrm>
          <a:prstGeom prst="rect">
            <a:avLst/>
          </a:prstGeom>
          <a:noFill/>
          <a:ln>
            <a:noFill/>
          </a:ln>
        </p:spPr>
      </p:pic>
      <p:pic>
        <p:nvPicPr>
          <p:cNvPr id="155" name="Google Shape;155;p21"/>
          <p:cNvPicPr preferRelativeResize="0"/>
          <p:nvPr/>
        </p:nvPicPr>
        <p:blipFill>
          <a:blip r:embed="rId3">
            <a:alphaModFix/>
          </a:blip>
          <a:stretch>
            <a:fillRect/>
          </a:stretch>
        </p:blipFill>
        <p:spPr>
          <a:xfrm>
            <a:off x="1011491" y="3391714"/>
            <a:ext cx="268400" cy="268400"/>
          </a:xfrm>
          <a:prstGeom prst="rect">
            <a:avLst/>
          </a:prstGeom>
          <a:noFill/>
          <a:ln>
            <a:noFill/>
          </a:ln>
        </p:spPr>
      </p:pic>
      <p:pic>
        <p:nvPicPr>
          <p:cNvPr id="156" name="Google Shape;156;p21"/>
          <p:cNvPicPr preferRelativeResize="0"/>
          <p:nvPr/>
        </p:nvPicPr>
        <p:blipFill>
          <a:blip r:embed="rId3">
            <a:alphaModFix/>
          </a:blip>
          <a:stretch>
            <a:fillRect/>
          </a:stretch>
        </p:blipFill>
        <p:spPr>
          <a:xfrm>
            <a:off x="1011491" y="3980066"/>
            <a:ext cx="268400" cy="26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nvSpPr>
        <p:spPr>
          <a:xfrm>
            <a:off x="685800" y="533400"/>
            <a:ext cx="3201000" cy="440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ckwell"/>
                <a:ea typeface="Rockwell"/>
                <a:cs typeface="Rockwell"/>
                <a:sym typeface="Rockwell"/>
              </a:rPr>
              <a:t>“</a:t>
            </a:r>
            <a:r>
              <a:rPr lang="en">
                <a:solidFill>
                  <a:schemeClr val="dk1"/>
                </a:solidFill>
                <a:latin typeface="Rockwell"/>
                <a:ea typeface="Rockwell"/>
                <a:cs typeface="Rockwell"/>
                <a:sym typeface="Rockwell"/>
              </a:rPr>
              <a:t>Like computers or the internal combustion engine, AI is a general-purpose technology that can be used to automate a great many tasks, including ones that should not be undertaken in the first place.”</a:t>
            </a:r>
            <a:endParaRPr>
              <a:latin typeface="Rockwell"/>
              <a:ea typeface="Rockwell"/>
              <a:cs typeface="Rockwell"/>
              <a:sym typeface="Rockwell"/>
            </a:endParaRPr>
          </a:p>
        </p:txBody>
      </p:sp>
      <p:sp>
        <p:nvSpPr>
          <p:cNvPr id="162" name="Google Shape;162;p22"/>
          <p:cNvSpPr txBox="1"/>
          <p:nvPr>
            <p:ph type="title"/>
          </p:nvPr>
        </p:nvSpPr>
        <p:spPr>
          <a:xfrm>
            <a:off x="148065" y="227862"/>
            <a:ext cx="3903600" cy="6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Avoid Physiognomy</a:t>
            </a:r>
            <a:endParaRPr/>
          </a:p>
        </p:txBody>
      </p:sp>
      <p:sp>
        <p:nvSpPr>
          <p:cNvPr id="163" name="Google Shape;163;p22"/>
          <p:cNvSpPr txBox="1"/>
          <p:nvPr/>
        </p:nvSpPr>
        <p:spPr>
          <a:xfrm>
            <a:off x="1013525" y="43402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2000"/>
              </a:spcBef>
              <a:spcAft>
                <a:spcPts val="600"/>
              </a:spcAft>
              <a:buNone/>
            </a:pPr>
            <a:r>
              <a:rPr lang="en" sz="700">
                <a:solidFill>
                  <a:schemeClr val="dk1"/>
                </a:solidFill>
                <a:latin typeface="Rockwell"/>
                <a:ea typeface="Rockwell"/>
                <a:cs typeface="Rockwell"/>
                <a:sym typeface="Rockwell"/>
              </a:rPr>
              <a:t>[12] Do algorithms reveal sexual orientation or just expose our stereotypes? ~ Aguera et al (2018)</a:t>
            </a:r>
            <a:endParaRPr sz="700">
              <a:solidFill>
                <a:schemeClr val="dk1"/>
              </a:solidFill>
              <a:latin typeface="Rockwell"/>
              <a:ea typeface="Rockwell"/>
              <a:cs typeface="Rockwell"/>
              <a:sym typeface="Rockwell"/>
            </a:endParaRPr>
          </a:p>
        </p:txBody>
      </p:sp>
      <p:sp>
        <p:nvSpPr>
          <p:cNvPr id="164" name="Google Shape;164;p22"/>
          <p:cNvSpPr txBox="1"/>
          <p:nvPr/>
        </p:nvSpPr>
        <p:spPr>
          <a:xfrm>
            <a:off x="1371600" y="11430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200"/>
              </a:spcBef>
              <a:spcAft>
                <a:spcPts val="0"/>
              </a:spcAft>
              <a:buNone/>
            </a:pPr>
            <a:r>
              <a:rPr lang="en" sz="1600">
                <a:solidFill>
                  <a:schemeClr val="dk1"/>
                </a:solidFill>
                <a:latin typeface="Rockwell"/>
                <a:ea typeface="Rockwell"/>
                <a:cs typeface="Rockwell"/>
                <a:sym typeface="Rockwell"/>
              </a:rPr>
              <a:t>Makeup</a:t>
            </a:r>
            <a:endParaRPr sz="1600">
              <a:solidFill>
                <a:schemeClr val="dk1"/>
              </a:solidFill>
              <a:latin typeface="Rockwell"/>
              <a:ea typeface="Rockwell"/>
              <a:cs typeface="Rockwell"/>
              <a:sym typeface="Rockwell"/>
            </a:endParaRPr>
          </a:p>
          <a:p>
            <a:pPr indent="0" lvl="0" marL="0" rtl="0" algn="l">
              <a:lnSpc>
                <a:spcPct val="115000"/>
              </a:lnSpc>
              <a:spcBef>
                <a:spcPts val="2200"/>
              </a:spcBef>
              <a:spcAft>
                <a:spcPts val="0"/>
              </a:spcAft>
              <a:buNone/>
            </a:pPr>
            <a:r>
              <a:rPr lang="en" sz="1600">
                <a:solidFill>
                  <a:schemeClr val="dk1"/>
                </a:solidFill>
                <a:latin typeface="Rockwell"/>
                <a:ea typeface="Rockwell"/>
                <a:cs typeface="Rockwell"/>
                <a:sym typeface="Rockwell"/>
              </a:rPr>
              <a:t>Eyeshadow</a:t>
            </a:r>
            <a:endParaRPr sz="1600">
              <a:solidFill>
                <a:schemeClr val="dk1"/>
              </a:solidFill>
              <a:latin typeface="Rockwell"/>
              <a:ea typeface="Rockwell"/>
              <a:cs typeface="Rockwell"/>
              <a:sym typeface="Rockwell"/>
            </a:endParaRPr>
          </a:p>
          <a:p>
            <a:pPr indent="0" lvl="0" marL="0" rtl="0" algn="l">
              <a:lnSpc>
                <a:spcPct val="115000"/>
              </a:lnSpc>
              <a:spcBef>
                <a:spcPts val="2200"/>
              </a:spcBef>
              <a:spcAft>
                <a:spcPts val="0"/>
              </a:spcAft>
              <a:buNone/>
            </a:pPr>
            <a:r>
              <a:rPr lang="en" sz="1600">
                <a:solidFill>
                  <a:schemeClr val="dk1"/>
                </a:solidFill>
                <a:latin typeface="Rockwell"/>
                <a:ea typeface="Rockwell"/>
                <a:cs typeface="Rockwell"/>
                <a:sym typeface="Rockwell"/>
              </a:rPr>
              <a:t>Facial hair</a:t>
            </a:r>
            <a:endParaRPr sz="1600">
              <a:solidFill>
                <a:schemeClr val="dk1"/>
              </a:solidFill>
              <a:latin typeface="Rockwell"/>
              <a:ea typeface="Rockwell"/>
              <a:cs typeface="Rockwell"/>
              <a:sym typeface="Rockwell"/>
            </a:endParaRPr>
          </a:p>
          <a:p>
            <a:pPr indent="0" lvl="0" marL="0" rtl="0" algn="l">
              <a:lnSpc>
                <a:spcPct val="115000"/>
              </a:lnSpc>
              <a:spcBef>
                <a:spcPts val="2200"/>
              </a:spcBef>
              <a:spcAft>
                <a:spcPts val="0"/>
              </a:spcAft>
              <a:buNone/>
            </a:pPr>
            <a:r>
              <a:rPr lang="en" sz="1600">
                <a:solidFill>
                  <a:schemeClr val="dk1"/>
                </a:solidFill>
                <a:latin typeface="Rockwell"/>
                <a:ea typeface="Rockwell"/>
                <a:cs typeface="Rockwell"/>
                <a:sym typeface="Rockwell"/>
              </a:rPr>
              <a:t>Glasses</a:t>
            </a:r>
            <a:endParaRPr sz="1600">
              <a:solidFill>
                <a:schemeClr val="dk1"/>
              </a:solidFill>
              <a:latin typeface="Rockwell"/>
              <a:ea typeface="Rockwell"/>
              <a:cs typeface="Rockwell"/>
              <a:sym typeface="Rockwell"/>
            </a:endParaRPr>
          </a:p>
          <a:p>
            <a:pPr indent="0" lvl="0" marL="0" rtl="0" algn="l">
              <a:lnSpc>
                <a:spcPct val="115000"/>
              </a:lnSpc>
              <a:spcBef>
                <a:spcPts val="2200"/>
              </a:spcBef>
              <a:spcAft>
                <a:spcPts val="0"/>
              </a:spcAft>
              <a:buNone/>
            </a:pPr>
            <a:r>
              <a:rPr lang="en" sz="1600">
                <a:solidFill>
                  <a:schemeClr val="dk1"/>
                </a:solidFill>
                <a:latin typeface="Rockwell"/>
                <a:ea typeface="Rockwell"/>
                <a:cs typeface="Rockwell"/>
                <a:sym typeface="Rockwell"/>
              </a:rPr>
              <a:t>Selfie angle</a:t>
            </a:r>
            <a:endParaRPr sz="1600">
              <a:solidFill>
                <a:schemeClr val="dk1"/>
              </a:solidFill>
              <a:latin typeface="Rockwell"/>
              <a:ea typeface="Rockwell"/>
              <a:cs typeface="Rockwell"/>
              <a:sym typeface="Rockwell"/>
            </a:endParaRPr>
          </a:p>
          <a:p>
            <a:pPr indent="0" lvl="0" marL="0" rtl="0" algn="l">
              <a:lnSpc>
                <a:spcPct val="115000"/>
              </a:lnSpc>
              <a:spcBef>
                <a:spcPts val="2200"/>
              </a:spcBef>
              <a:spcAft>
                <a:spcPts val="0"/>
              </a:spcAft>
              <a:buNone/>
            </a:pPr>
            <a:r>
              <a:rPr lang="en" sz="1600">
                <a:solidFill>
                  <a:schemeClr val="dk1"/>
                </a:solidFill>
                <a:latin typeface="Rockwell"/>
                <a:ea typeface="Rockwell"/>
                <a:cs typeface="Rockwell"/>
                <a:sym typeface="Rockwell"/>
              </a:rPr>
              <a:t>Amount of sun exposure</a:t>
            </a:r>
            <a:endParaRPr sz="1600">
              <a:solidFill>
                <a:schemeClr val="dk1"/>
              </a:solidFill>
              <a:latin typeface="Rockwell"/>
              <a:ea typeface="Rockwell"/>
              <a:cs typeface="Rockwell"/>
              <a:sym typeface="Rockwell"/>
            </a:endParaRPr>
          </a:p>
        </p:txBody>
      </p:sp>
      <p:pic>
        <p:nvPicPr>
          <p:cNvPr id="165" name="Google Shape;165;p22"/>
          <p:cNvPicPr preferRelativeResize="0"/>
          <p:nvPr/>
        </p:nvPicPr>
        <p:blipFill>
          <a:blip r:embed="rId3">
            <a:alphaModFix/>
          </a:blip>
          <a:stretch>
            <a:fillRect/>
          </a:stretch>
        </p:blipFill>
        <p:spPr>
          <a:xfrm>
            <a:off x="1218125" y="1276848"/>
            <a:ext cx="186375" cy="186375"/>
          </a:xfrm>
          <a:prstGeom prst="rect">
            <a:avLst/>
          </a:prstGeom>
          <a:noFill/>
          <a:ln>
            <a:noFill/>
          </a:ln>
        </p:spPr>
      </p:pic>
      <p:pic>
        <p:nvPicPr>
          <p:cNvPr id="166" name="Google Shape;166;p22"/>
          <p:cNvPicPr preferRelativeResize="0"/>
          <p:nvPr/>
        </p:nvPicPr>
        <p:blipFill>
          <a:blip r:embed="rId3">
            <a:alphaModFix/>
          </a:blip>
          <a:stretch>
            <a:fillRect/>
          </a:stretch>
        </p:blipFill>
        <p:spPr>
          <a:xfrm>
            <a:off x="1218125" y="1822704"/>
            <a:ext cx="186375" cy="186375"/>
          </a:xfrm>
          <a:prstGeom prst="rect">
            <a:avLst/>
          </a:prstGeom>
          <a:noFill/>
          <a:ln>
            <a:noFill/>
          </a:ln>
        </p:spPr>
      </p:pic>
      <p:pic>
        <p:nvPicPr>
          <p:cNvPr id="167" name="Google Shape;167;p22"/>
          <p:cNvPicPr preferRelativeResize="0"/>
          <p:nvPr/>
        </p:nvPicPr>
        <p:blipFill>
          <a:blip r:embed="rId3">
            <a:alphaModFix/>
          </a:blip>
          <a:stretch>
            <a:fillRect/>
          </a:stretch>
        </p:blipFill>
        <p:spPr>
          <a:xfrm>
            <a:off x="1218125" y="2390531"/>
            <a:ext cx="186375" cy="186375"/>
          </a:xfrm>
          <a:prstGeom prst="rect">
            <a:avLst/>
          </a:prstGeom>
          <a:noFill/>
          <a:ln>
            <a:noFill/>
          </a:ln>
        </p:spPr>
      </p:pic>
      <p:pic>
        <p:nvPicPr>
          <p:cNvPr id="168" name="Google Shape;168;p22"/>
          <p:cNvPicPr preferRelativeResize="0"/>
          <p:nvPr/>
        </p:nvPicPr>
        <p:blipFill>
          <a:blip r:embed="rId3">
            <a:alphaModFix/>
          </a:blip>
          <a:stretch>
            <a:fillRect/>
          </a:stretch>
        </p:blipFill>
        <p:spPr>
          <a:xfrm>
            <a:off x="1218125" y="2942644"/>
            <a:ext cx="186375" cy="186375"/>
          </a:xfrm>
          <a:prstGeom prst="rect">
            <a:avLst/>
          </a:prstGeom>
          <a:noFill/>
          <a:ln>
            <a:noFill/>
          </a:ln>
        </p:spPr>
      </p:pic>
      <p:pic>
        <p:nvPicPr>
          <p:cNvPr id="169" name="Google Shape;169;p22"/>
          <p:cNvPicPr preferRelativeResize="0"/>
          <p:nvPr/>
        </p:nvPicPr>
        <p:blipFill>
          <a:blip r:embed="rId3">
            <a:alphaModFix/>
          </a:blip>
          <a:stretch>
            <a:fillRect/>
          </a:stretch>
        </p:blipFill>
        <p:spPr>
          <a:xfrm>
            <a:off x="1218125" y="3505748"/>
            <a:ext cx="186375" cy="186375"/>
          </a:xfrm>
          <a:prstGeom prst="rect">
            <a:avLst/>
          </a:prstGeom>
          <a:noFill/>
          <a:ln>
            <a:noFill/>
          </a:ln>
        </p:spPr>
      </p:pic>
      <p:pic>
        <p:nvPicPr>
          <p:cNvPr id="170" name="Google Shape;170;p22"/>
          <p:cNvPicPr preferRelativeResize="0"/>
          <p:nvPr/>
        </p:nvPicPr>
        <p:blipFill>
          <a:blip r:embed="rId3">
            <a:alphaModFix/>
          </a:blip>
          <a:stretch>
            <a:fillRect/>
          </a:stretch>
        </p:blipFill>
        <p:spPr>
          <a:xfrm>
            <a:off x="1218125" y="4073579"/>
            <a:ext cx="186375" cy="186375"/>
          </a:xfrm>
          <a:prstGeom prst="rect">
            <a:avLst/>
          </a:prstGeom>
          <a:noFill/>
          <a:ln>
            <a:noFill/>
          </a:ln>
        </p:spPr>
      </p:pic>
      <p:pic>
        <p:nvPicPr>
          <p:cNvPr id="171" name="Google Shape;171;p22"/>
          <p:cNvPicPr preferRelativeResize="0"/>
          <p:nvPr/>
        </p:nvPicPr>
        <p:blipFill>
          <a:blip r:embed="rId4">
            <a:alphaModFix/>
          </a:blip>
          <a:stretch>
            <a:fillRect/>
          </a:stretch>
        </p:blipFill>
        <p:spPr>
          <a:xfrm>
            <a:off x="3978415" y="1165713"/>
            <a:ext cx="2273220" cy="3044875"/>
          </a:xfrm>
          <a:prstGeom prst="rect">
            <a:avLst/>
          </a:prstGeom>
          <a:noFill/>
          <a:ln>
            <a:noFill/>
          </a:ln>
        </p:spPr>
      </p:pic>
      <p:pic>
        <p:nvPicPr>
          <p:cNvPr id="172" name="Google Shape;172;p22"/>
          <p:cNvPicPr preferRelativeResize="0"/>
          <p:nvPr/>
        </p:nvPicPr>
        <p:blipFill>
          <a:blip r:embed="rId5">
            <a:alphaModFix/>
          </a:blip>
          <a:stretch>
            <a:fillRect/>
          </a:stretch>
        </p:blipFill>
        <p:spPr>
          <a:xfrm>
            <a:off x="6360791" y="1169275"/>
            <a:ext cx="2273226" cy="3050086"/>
          </a:xfrm>
          <a:prstGeom prst="rect">
            <a:avLst/>
          </a:prstGeom>
          <a:noFill/>
          <a:ln>
            <a:noFill/>
          </a:ln>
        </p:spPr>
      </p:pic>
      <p:pic>
        <p:nvPicPr>
          <p:cNvPr id="173" name="Google Shape;173;p22"/>
          <p:cNvPicPr preferRelativeResize="0"/>
          <p:nvPr/>
        </p:nvPicPr>
        <p:blipFill>
          <a:blip r:embed="rId6">
            <a:alphaModFix/>
          </a:blip>
          <a:stretch>
            <a:fillRect/>
          </a:stretch>
        </p:blipFill>
        <p:spPr>
          <a:xfrm>
            <a:off x="3985725" y="1166600"/>
            <a:ext cx="2273225" cy="3046672"/>
          </a:xfrm>
          <a:prstGeom prst="rect">
            <a:avLst/>
          </a:prstGeom>
          <a:noFill/>
          <a:ln>
            <a:noFill/>
          </a:ln>
        </p:spPr>
      </p:pic>
      <p:pic>
        <p:nvPicPr>
          <p:cNvPr id="174" name="Google Shape;174;p22"/>
          <p:cNvPicPr preferRelativeResize="0"/>
          <p:nvPr/>
        </p:nvPicPr>
        <p:blipFill>
          <a:blip r:embed="rId7">
            <a:alphaModFix/>
          </a:blip>
          <a:stretch>
            <a:fillRect/>
          </a:stretch>
        </p:blipFill>
        <p:spPr>
          <a:xfrm>
            <a:off x="6343300" y="1137832"/>
            <a:ext cx="2273225" cy="30730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71"/>
                                        </p:tgtEl>
                                        <p:attrNameLst>
                                          <p:attrName>ppt_y</p:attrName>
                                        </p:attrNameLst>
                                      </p:cBhvr>
                                      <p:tavLst>
                                        <p:tav fmla="" tm="0">
                                          <p:val>
                                            <p:strVal val="#ppt_y"/>
                                          </p:val>
                                        </p:tav>
                                        <p:tav fmla="" tm="100000">
                                          <p:val>
                                            <p:strVal val="#ppt_y+1"/>
                                          </p:val>
                                        </p:tav>
                                      </p:tavLst>
                                    </p:anim>
                                    <p:set>
                                      <p:cBhvr>
                                        <p:cTn dur="1" fill="hold">
                                          <p:stCondLst>
                                            <p:cond delay="500"/>
                                          </p:stCondLst>
                                        </p:cTn>
                                        <p:tgtEl>
                                          <p:spTgt spid="17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172"/>
                                        </p:tgtEl>
                                        <p:attrNameLst>
                                          <p:attrName>ppt_y</p:attrName>
                                        </p:attrNameLst>
                                      </p:cBhvr>
                                      <p:tavLst>
                                        <p:tav fmla="" tm="0">
                                          <p:val>
                                            <p:strVal val="#ppt_y"/>
                                          </p:val>
                                        </p:tav>
                                        <p:tav fmla="" tm="100000">
                                          <p:val>
                                            <p:strVal val="#ppt_y+1"/>
                                          </p:val>
                                        </p:tav>
                                      </p:tavLst>
                                    </p:anim>
                                    <p:set>
                                      <p:cBhvr>
                                        <p:cTn dur="1" fill="hold">
                                          <p:stCondLst>
                                            <p:cond delay="500"/>
                                          </p:stCondLst>
                                        </p:cTn>
                                        <p:tgtEl>
                                          <p:spTgt spid="17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164"/>
                                        </p:tgtEl>
                                      </p:cBhvr>
                                    </p:animEffect>
                                    <p:set>
                                      <p:cBhvr>
                                        <p:cTn dur="1" fill="hold">
                                          <p:stCondLst>
                                            <p:cond delay="400"/>
                                          </p:stCondLst>
                                        </p:cTn>
                                        <p:tgtEl>
                                          <p:spTgt spid="1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166"/>
                                        </p:tgtEl>
                                      </p:cBhvr>
                                    </p:animEffect>
                                    <p:set>
                                      <p:cBhvr>
                                        <p:cTn dur="1" fill="hold">
                                          <p:stCondLst>
                                            <p:cond delay="40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170"/>
                                        </p:tgtEl>
                                      </p:cBhvr>
                                    </p:animEffect>
                                    <p:set>
                                      <p:cBhvr>
                                        <p:cTn dur="1" fill="hold">
                                          <p:stCondLst>
                                            <p:cond delay="400"/>
                                          </p:stCondLst>
                                        </p:cTn>
                                        <p:tgtEl>
                                          <p:spTgt spid="1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165"/>
                                        </p:tgtEl>
                                      </p:cBhvr>
                                    </p:animEffect>
                                    <p:set>
                                      <p:cBhvr>
                                        <p:cTn dur="1" fill="hold">
                                          <p:stCondLst>
                                            <p:cond delay="400"/>
                                          </p:stCondLst>
                                        </p:cTn>
                                        <p:tgtEl>
                                          <p:spTgt spid="1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169"/>
                                        </p:tgtEl>
                                      </p:cBhvr>
                                    </p:animEffect>
                                    <p:set>
                                      <p:cBhvr>
                                        <p:cTn dur="1" fill="hold">
                                          <p:stCondLst>
                                            <p:cond delay="400"/>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168"/>
                                        </p:tgtEl>
                                      </p:cBhvr>
                                    </p:animEffect>
                                    <p:set>
                                      <p:cBhvr>
                                        <p:cTn dur="1" fill="hold">
                                          <p:stCondLst>
                                            <p:cond delay="400"/>
                                          </p:stCondLst>
                                        </p:cTn>
                                        <p:tgtEl>
                                          <p:spTgt spid="1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167"/>
                                        </p:tgtEl>
                                      </p:cBhvr>
                                    </p:animEffect>
                                    <p:set>
                                      <p:cBhvr>
                                        <p:cTn dur="1" fill="hold">
                                          <p:stCondLst>
                                            <p:cond delay="400"/>
                                          </p:stCondLst>
                                        </p:cTn>
                                        <p:tgtEl>
                                          <p:spTgt spid="167"/>
                                        </p:tgtEl>
                                        <p:attrNameLst>
                                          <p:attrName>style.visibility</p:attrName>
                                        </p:attrNameLst>
                                      </p:cBhvr>
                                      <p:to>
                                        <p:strVal val="hidden"/>
                                      </p:to>
                                    </p:se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4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idx="1" type="body"/>
          </p:nvPr>
        </p:nvSpPr>
        <p:spPr>
          <a:xfrm>
            <a:off x="1302300" y="975725"/>
            <a:ext cx="8520600" cy="295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chemeClr val="dk1"/>
                </a:solidFill>
              </a:rPr>
              <a:t>Consider bias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Improve features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Automate collection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Multiple sources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Increase the training size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Crowd-sourcing</a:t>
            </a:r>
            <a:endParaRPr sz="1400">
              <a:solidFill>
                <a:schemeClr val="dk1"/>
              </a:solidFill>
            </a:endParaRPr>
          </a:p>
        </p:txBody>
      </p:sp>
      <p:sp>
        <p:nvSpPr>
          <p:cNvPr id="180" name="Google Shape;180;p23"/>
          <p:cNvSpPr txBox="1"/>
          <p:nvPr>
            <p:ph type="title"/>
          </p:nvPr>
        </p:nvSpPr>
        <p:spPr>
          <a:xfrm>
            <a:off x="5783567" y="453136"/>
            <a:ext cx="29166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Bias</a:t>
            </a:r>
            <a:r>
              <a:rPr lang="en"/>
              <a:t>:</a:t>
            </a:r>
            <a:endParaRPr/>
          </a:p>
          <a:p>
            <a:pPr indent="0" lvl="0" marL="0" rtl="0" algn="ctr">
              <a:spcBef>
                <a:spcPts val="0"/>
              </a:spcBef>
              <a:spcAft>
                <a:spcPts val="0"/>
              </a:spcAft>
              <a:buNone/>
            </a:pPr>
            <a:r>
              <a:rPr lang="en"/>
              <a:t>What to do?</a:t>
            </a:r>
            <a:endParaRPr/>
          </a:p>
        </p:txBody>
      </p:sp>
      <p:sp>
        <p:nvSpPr>
          <p:cNvPr id="181" name="Google Shape;181;p23"/>
          <p:cNvSpPr txBox="1"/>
          <p:nvPr/>
        </p:nvSpPr>
        <p:spPr>
          <a:xfrm>
            <a:off x="1013525" y="4492675"/>
            <a:ext cx="7742400" cy="31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600"/>
              </a:spcAft>
              <a:buNone/>
            </a:pPr>
            <a:r>
              <a:rPr lang="en" sz="700">
                <a:solidFill>
                  <a:schemeClr val="dk1"/>
                </a:solidFill>
                <a:latin typeface="Rockwell"/>
                <a:ea typeface="Rockwell"/>
                <a:cs typeface="Rockwell"/>
                <a:sym typeface="Rockwell"/>
              </a:rPr>
              <a:t>[8] Unbiased Look at Dataset Bias ~ Torralba et al (2011)</a:t>
            </a:r>
            <a:endParaRPr sz="700">
              <a:solidFill>
                <a:schemeClr val="dk2"/>
              </a:solidFill>
              <a:latin typeface="Rockwell"/>
              <a:ea typeface="Rockwell"/>
              <a:cs typeface="Rockwell"/>
              <a:sym typeface="Rockwell"/>
            </a:endParaRPr>
          </a:p>
        </p:txBody>
      </p:sp>
      <p:sp>
        <p:nvSpPr>
          <p:cNvPr id="182" name="Google Shape;182;p23"/>
          <p:cNvSpPr txBox="1"/>
          <p:nvPr/>
        </p:nvSpPr>
        <p:spPr>
          <a:xfrm>
            <a:off x="1302135" y="3693475"/>
            <a:ext cx="3887400" cy="598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Rockwell"/>
              <a:ea typeface="Rockwell"/>
              <a:cs typeface="Rockwell"/>
              <a:sym typeface="Rockwe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Rockwell"/>
                <a:ea typeface="Rockwell"/>
                <a:cs typeface="Rockwell"/>
                <a:sym typeface="Rockwell"/>
              </a:rPr>
              <a:t>Test negative bias</a:t>
            </a:r>
            <a:endParaRPr>
              <a:solidFill>
                <a:schemeClr val="dk1"/>
              </a:solidFill>
              <a:latin typeface="Rockwell"/>
              <a:ea typeface="Rockwell"/>
              <a:cs typeface="Rockwell"/>
              <a:sym typeface="Rockwell"/>
            </a:endParaRPr>
          </a:p>
        </p:txBody>
      </p:sp>
      <p:pic>
        <p:nvPicPr>
          <p:cNvPr id="183" name="Google Shape;183;p23"/>
          <p:cNvPicPr preferRelativeResize="0"/>
          <p:nvPr/>
        </p:nvPicPr>
        <p:blipFill>
          <a:blip r:embed="rId3">
            <a:alphaModFix/>
          </a:blip>
          <a:stretch>
            <a:fillRect/>
          </a:stretch>
        </p:blipFill>
        <p:spPr>
          <a:xfrm>
            <a:off x="1509292" y="1062801"/>
            <a:ext cx="268400" cy="268400"/>
          </a:xfrm>
          <a:prstGeom prst="rect">
            <a:avLst/>
          </a:prstGeom>
          <a:noFill/>
          <a:ln>
            <a:noFill/>
          </a:ln>
        </p:spPr>
      </p:pic>
      <p:pic>
        <p:nvPicPr>
          <p:cNvPr id="184" name="Google Shape;184;p23"/>
          <p:cNvPicPr preferRelativeResize="0"/>
          <p:nvPr/>
        </p:nvPicPr>
        <p:blipFill>
          <a:blip r:embed="rId3">
            <a:alphaModFix/>
          </a:blip>
          <a:stretch>
            <a:fillRect/>
          </a:stretch>
        </p:blipFill>
        <p:spPr>
          <a:xfrm>
            <a:off x="1509292" y="1561283"/>
            <a:ext cx="268400" cy="268400"/>
          </a:xfrm>
          <a:prstGeom prst="rect">
            <a:avLst/>
          </a:prstGeom>
          <a:noFill/>
          <a:ln>
            <a:noFill/>
          </a:ln>
        </p:spPr>
      </p:pic>
      <p:pic>
        <p:nvPicPr>
          <p:cNvPr id="185" name="Google Shape;185;p23"/>
          <p:cNvPicPr preferRelativeResize="0"/>
          <p:nvPr/>
        </p:nvPicPr>
        <p:blipFill>
          <a:blip r:embed="rId3">
            <a:alphaModFix/>
          </a:blip>
          <a:stretch>
            <a:fillRect/>
          </a:stretch>
        </p:blipFill>
        <p:spPr>
          <a:xfrm>
            <a:off x="1509292" y="2053401"/>
            <a:ext cx="268400" cy="268400"/>
          </a:xfrm>
          <a:prstGeom prst="rect">
            <a:avLst/>
          </a:prstGeom>
          <a:noFill/>
          <a:ln>
            <a:noFill/>
          </a:ln>
        </p:spPr>
      </p:pic>
      <p:pic>
        <p:nvPicPr>
          <p:cNvPr id="186" name="Google Shape;186;p23"/>
          <p:cNvPicPr preferRelativeResize="0"/>
          <p:nvPr/>
        </p:nvPicPr>
        <p:blipFill>
          <a:blip r:embed="rId3">
            <a:alphaModFix/>
          </a:blip>
          <a:stretch>
            <a:fillRect/>
          </a:stretch>
        </p:blipFill>
        <p:spPr>
          <a:xfrm>
            <a:off x="1509292" y="2562933"/>
            <a:ext cx="268400" cy="268400"/>
          </a:xfrm>
          <a:prstGeom prst="rect">
            <a:avLst/>
          </a:prstGeom>
          <a:noFill/>
          <a:ln>
            <a:noFill/>
          </a:ln>
        </p:spPr>
      </p:pic>
      <p:pic>
        <p:nvPicPr>
          <p:cNvPr id="187" name="Google Shape;187;p23"/>
          <p:cNvPicPr preferRelativeResize="0"/>
          <p:nvPr/>
        </p:nvPicPr>
        <p:blipFill>
          <a:blip r:embed="rId3">
            <a:alphaModFix/>
          </a:blip>
          <a:stretch>
            <a:fillRect/>
          </a:stretch>
        </p:blipFill>
        <p:spPr>
          <a:xfrm>
            <a:off x="1509292" y="3044001"/>
            <a:ext cx="268400" cy="268400"/>
          </a:xfrm>
          <a:prstGeom prst="rect">
            <a:avLst/>
          </a:prstGeom>
          <a:noFill/>
          <a:ln>
            <a:noFill/>
          </a:ln>
        </p:spPr>
      </p:pic>
      <p:pic>
        <p:nvPicPr>
          <p:cNvPr id="188" name="Google Shape;188;p23"/>
          <p:cNvPicPr preferRelativeResize="0"/>
          <p:nvPr/>
        </p:nvPicPr>
        <p:blipFill>
          <a:blip r:embed="rId3">
            <a:alphaModFix/>
          </a:blip>
          <a:stretch>
            <a:fillRect/>
          </a:stretch>
        </p:blipFill>
        <p:spPr>
          <a:xfrm>
            <a:off x="1509292" y="3541599"/>
            <a:ext cx="268400" cy="268400"/>
          </a:xfrm>
          <a:prstGeom prst="rect">
            <a:avLst/>
          </a:prstGeom>
          <a:noFill/>
          <a:ln>
            <a:noFill/>
          </a:ln>
        </p:spPr>
      </p:pic>
      <p:pic>
        <p:nvPicPr>
          <p:cNvPr id="189" name="Google Shape;189;p23"/>
          <p:cNvPicPr preferRelativeResize="0"/>
          <p:nvPr/>
        </p:nvPicPr>
        <p:blipFill>
          <a:blip r:embed="rId3">
            <a:alphaModFix/>
          </a:blip>
          <a:stretch>
            <a:fillRect/>
          </a:stretch>
        </p:blipFill>
        <p:spPr>
          <a:xfrm>
            <a:off x="1509292" y="4034601"/>
            <a:ext cx="268400" cy="26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