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Source Sans Pro SemiBold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SourceSansProSemiBold-bold.fntdata"/><Relationship Id="rId21" Type="http://schemas.openxmlformats.org/officeDocument/2006/relationships/font" Target="fonts/SourceSansProSemiBold-regular.fntdata"/><Relationship Id="rId24" Type="http://schemas.openxmlformats.org/officeDocument/2006/relationships/font" Target="fonts/SourceSansProSemiBold-boldItalic.fntdata"/><Relationship Id="rId23" Type="http://schemas.openxmlformats.org/officeDocument/2006/relationships/font" Target="fonts/SourceSansPro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6ee587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6ee587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6ee587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6ee587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6ee5870e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6ee5870e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Source Sans Pro"/>
              <a:buChar char="⬢"/>
            </a:pPr>
            <a:r>
              <a:rPr lang="en" sz="800">
                <a:solidFill>
                  <a:srgbClr val="11111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Zhao et al.  reported that for OSS GitHub projects, after the adoption of CI tools: </a:t>
            </a:r>
            <a:endParaRPr sz="800">
              <a:solidFill>
                <a:srgbClr val="11111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Source Sans Pro"/>
              <a:buChar char="⬡"/>
            </a:pPr>
            <a:r>
              <a:rPr lang="en" sz="800">
                <a:solidFill>
                  <a:srgbClr val="11111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number closed issues increases. </a:t>
            </a:r>
            <a:endParaRPr sz="800">
              <a:solidFill>
                <a:srgbClr val="11111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Source Sans Pro"/>
              <a:buChar char="⬡"/>
            </a:pPr>
            <a:r>
              <a:rPr lang="en" sz="800">
                <a:solidFill>
                  <a:srgbClr val="11111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frequency and size of commits increases.</a:t>
            </a:r>
            <a:endParaRPr sz="800">
              <a:solidFill>
                <a:srgbClr val="11111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6ee5870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36ee5870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Source Sans Pro"/>
              <a:buChar char="⬢"/>
            </a:pPr>
            <a:r>
              <a:rPr lang="en" sz="1600">
                <a:solidFill>
                  <a:srgbClr val="11111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Zhao et al.  reported that for OSS GitHub projects, after the adoption of CI tools: </a:t>
            </a:r>
            <a:endParaRPr sz="1600">
              <a:solidFill>
                <a:srgbClr val="11111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Source Sans Pro"/>
              <a:buChar char="⬡"/>
            </a:pPr>
            <a:r>
              <a:rPr lang="en" sz="1600">
                <a:solidFill>
                  <a:srgbClr val="11111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number closed issues increases. </a:t>
            </a:r>
            <a:endParaRPr sz="1600">
              <a:solidFill>
                <a:srgbClr val="11111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Source Sans Pro"/>
              <a:buChar char="⬡"/>
            </a:pPr>
            <a:r>
              <a:rPr lang="en" sz="1600">
                <a:solidFill>
                  <a:srgbClr val="11111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frequency and size of commits increases.</a:t>
            </a:r>
            <a:endParaRPr sz="1600">
              <a:solidFill>
                <a:srgbClr val="11111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086e2a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2086e2a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6ee587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36ee587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fe5ab55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fe5ab55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2086e2ab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2086e2a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the operations process into development - automation throughout deployment pipeline (dependent on a strong code infrastructure for testing, the works)</a:t>
            </a:r>
            <a:br>
              <a:rPr lang="en"/>
            </a:br>
            <a:r>
              <a:rPr lang="en"/>
              <a:t>Implications for dramatic change (not only in practices) but organization, team size, and architecture…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is only the first part of this pipeline: focus on merging </a:t>
            </a:r>
            <a:r>
              <a:rPr lang="en"/>
              <a:t>developer</a:t>
            </a:r>
            <a:r>
              <a:rPr lang="en"/>
              <a:t> commits into a successful build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fe5ab5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fe5ab5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version control </a:t>
            </a:r>
            <a:r>
              <a:rPr lang="en"/>
              <a:t>systems</a:t>
            </a:r>
            <a:r>
              <a:rPr lang="en"/>
              <a:t> for a start.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Working in teams can cause merge conflicts, and the bigger the code change, the harder these issues can be to resolve so...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to the mainline every day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code is committed, make sure it builds, if there are errors…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broken builds immediately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should be a routine process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the build fast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in teams can cause merge conflicts, and the bigger the code change, the harder these issues can be to resolve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“Broken build” - part of the build are tests that make sure the code is still valid, no new bugs are introduced (self testing code is a best pratice too!)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086e2aba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086e2aba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is expecting to monitor the effects of Continuous Integration on project development… by using a </a:t>
            </a:r>
            <a:r>
              <a:rPr b="1" lang="en" u="sng"/>
              <a:t>tool</a:t>
            </a:r>
            <a:r>
              <a:rPr b="1" lang="en"/>
              <a:t> </a:t>
            </a:r>
            <a:r>
              <a:rPr lang="en"/>
              <a:t>that can be used with integration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!= CI --- they’re looking at a wide spectrum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“Our findings suggest a more nuanced picture of how GITHUB teams are adapting to, and benefiting from, continuous integration technology than suggested by prior work.”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086e2ab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086e2ab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here: Monitoring the adoption of a tool that may or may not imply the adoption of CI.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086e2ab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086e2ab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6ee587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6ee587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12b19e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12b19e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12b19e9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12b19e9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51250" y="560700"/>
            <a:ext cx="7441500" cy="402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909200" y="994500"/>
            <a:ext cx="5325600" cy="2240100"/>
          </a:xfrm>
          <a:prstGeom prst="rect">
            <a:avLst/>
          </a:prstGeom>
          <a:ln cap="flat" cmpd="sng" w="114300">
            <a:solidFill>
              <a:srgbClr val="C7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Font typeface="Source Sans Pro"/>
              <a:buNone/>
              <a:defRPr sz="6000">
                <a:solidFill>
                  <a:srgbClr val="1111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169100" y="400043"/>
            <a:ext cx="7441500" cy="402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ctrTitle"/>
          </p:nvPr>
        </p:nvSpPr>
        <p:spPr>
          <a:xfrm>
            <a:off x="533400" y="2954925"/>
            <a:ext cx="5270100" cy="1159800"/>
          </a:xfrm>
          <a:prstGeom prst="rect">
            <a:avLst/>
          </a:prstGeom>
          <a:ln cap="flat" cmpd="sng" w="114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33400" y="4263450"/>
            <a:ext cx="77835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600"/>
              <a:buNone/>
              <a:defRPr i="1"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600"/>
              <a:buNone/>
              <a:defRPr i="1" sz="2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600"/>
              <a:buNone/>
              <a:defRPr i="1" sz="26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600"/>
              <a:buNone/>
              <a:defRPr i="1" sz="26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600"/>
              <a:buNone/>
              <a:defRPr i="1" sz="26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600"/>
              <a:buNone/>
              <a:defRPr i="1" sz="26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600"/>
              <a:buNone/>
              <a:defRPr i="1" sz="26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600"/>
              <a:buNone/>
              <a:defRPr i="1" sz="26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600"/>
              <a:buNone/>
              <a:defRPr i="1" sz="2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412950" y="386663"/>
            <a:ext cx="8318100" cy="4370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93075" y="903938"/>
            <a:ext cx="8175000" cy="3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Source Sans Pro"/>
              <a:buChar char="⬢"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Source Sans Pro"/>
              <a:buChar char="⬡"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Char char="▣"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Char char="●"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Char char="○"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Char char="■"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Char char="●"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Char char="○"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Char char="■"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944550" y="171450"/>
            <a:ext cx="7254900" cy="73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7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Source Sans Pro SemiBold"/>
              <a:buNone/>
              <a:defRPr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1169100" y="721350"/>
            <a:ext cx="7441500" cy="402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533400" y="400050"/>
            <a:ext cx="2106600" cy="98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7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Source Sans Pro SemiBold"/>
              <a:buNone/>
              <a:defRPr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012775" y="1052494"/>
            <a:ext cx="2597400" cy="3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Source Sans Pro"/>
              <a:buChar char="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Source Sans Pro"/>
              <a:buChar char="⬡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▣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○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■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○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■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755975" y="1052494"/>
            <a:ext cx="2597400" cy="3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Source Sans Pro"/>
              <a:buChar char="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Source Sans Pro"/>
              <a:buChar char="⬡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▣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○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■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○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■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1169100" y="721350"/>
            <a:ext cx="7441500" cy="402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1442950" y="1551975"/>
            <a:ext cx="22335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Source Sans Pro"/>
              <a:buChar char="⬢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Source Sans Pro"/>
              <a:buChar char="⬡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▣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3790875" y="1551975"/>
            <a:ext cx="22335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Source Sans Pro"/>
              <a:buChar char="⬢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⬡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▣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3" type="body"/>
          </p:nvPr>
        </p:nvSpPr>
        <p:spPr>
          <a:xfrm>
            <a:off x="6138800" y="1551975"/>
            <a:ext cx="22335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⬢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533400" y="400050"/>
            <a:ext cx="2106600" cy="98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7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Source Sans Pro SemiBold"/>
              <a:buNone/>
              <a:defRPr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1169100" y="721350"/>
            <a:ext cx="7441500" cy="402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533400" y="400050"/>
            <a:ext cx="2106600" cy="9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title"/>
          </p:nvPr>
        </p:nvSpPr>
        <p:spPr>
          <a:xfrm>
            <a:off x="533400" y="400050"/>
            <a:ext cx="2106600" cy="98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7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Source Sans Pro SemiBold"/>
              <a:buNone/>
              <a:defRPr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ysander Update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759900" y="560700"/>
            <a:ext cx="7624200" cy="402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33400" y="400050"/>
            <a:ext cx="2106600" cy="981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C7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Source Sans Pro SemiBold"/>
              <a:buNone/>
              <a:defRPr sz="2400"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Source Sans Pro SemiBold"/>
              <a:buNone/>
              <a:defRPr sz="2400">
                <a:solidFill>
                  <a:srgbClr val="99999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Source Sans Pro SemiBold"/>
              <a:buNone/>
              <a:defRPr sz="2400">
                <a:solidFill>
                  <a:srgbClr val="99999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Source Sans Pro SemiBold"/>
              <a:buNone/>
              <a:defRPr sz="2400">
                <a:solidFill>
                  <a:srgbClr val="99999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Source Sans Pro SemiBold"/>
              <a:buNone/>
              <a:defRPr sz="2400">
                <a:solidFill>
                  <a:srgbClr val="99999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Source Sans Pro SemiBold"/>
              <a:buNone/>
              <a:defRPr sz="2400">
                <a:solidFill>
                  <a:srgbClr val="99999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Source Sans Pro SemiBold"/>
              <a:buNone/>
              <a:defRPr sz="2400">
                <a:solidFill>
                  <a:srgbClr val="99999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Source Sans Pro SemiBold"/>
              <a:buNone/>
              <a:defRPr sz="2400">
                <a:solidFill>
                  <a:srgbClr val="99999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Source Sans Pro SemiBold"/>
              <a:buNone/>
              <a:defRPr sz="2400">
                <a:solidFill>
                  <a:srgbClr val="99999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03050" y="903938"/>
            <a:ext cx="5185200" cy="3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Source Sans Pro"/>
              <a:buChar char="⬢"/>
              <a:defRPr sz="3000">
                <a:solidFill>
                  <a:srgbClr val="1111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Source Sans Pro"/>
              <a:buChar char="⬡"/>
              <a:defRPr sz="2400">
                <a:solidFill>
                  <a:srgbClr val="1111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Source Sans Pro"/>
              <a:buChar char="▣"/>
              <a:defRPr sz="2400">
                <a:solidFill>
                  <a:srgbClr val="1111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Source Sans Pro"/>
              <a:buChar char="●"/>
              <a:defRPr sz="1800">
                <a:solidFill>
                  <a:srgbClr val="1111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Source Sans Pro"/>
              <a:buChar char="○"/>
              <a:defRPr sz="1800">
                <a:solidFill>
                  <a:srgbClr val="1111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Source Sans Pro"/>
              <a:buChar char="■"/>
              <a:defRPr sz="1800">
                <a:solidFill>
                  <a:srgbClr val="1111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Source Sans Pro"/>
              <a:buChar char="●"/>
              <a:defRPr sz="1800">
                <a:solidFill>
                  <a:srgbClr val="1111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Source Sans Pro"/>
              <a:buChar char="○"/>
              <a:defRPr sz="1800">
                <a:solidFill>
                  <a:srgbClr val="1111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Source Sans Pro"/>
              <a:buChar char="■"/>
              <a:defRPr sz="1800">
                <a:solidFill>
                  <a:srgbClr val="1111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martinfowler.com/articles/originalContinuousIntegration.html" TargetMode="External"/><Relationship Id="rId4" Type="http://schemas.openxmlformats.org/officeDocument/2006/relationships/hyperlink" Target="http://adsabs.harvard.edu/abs/2017arXiv171103933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ctrTitle"/>
          </p:nvPr>
        </p:nvSpPr>
        <p:spPr>
          <a:xfrm>
            <a:off x="1527150" y="515975"/>
            <a:ext cx="6089700" cy="30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Impact of Continuous Integration on</a:t>
            </a:r>
            <a:br>
              <a:rPr lang="en" sz="3000"/>
            </a:br>
            <a:r>
              <a:rPr lang="en" sz="3000"/>
              <a:t>Other Software Development Practices:</a:t>
            </a:r>
            <a:br>
              <a:rPr lang="en" sz="3000"/>
            </a:br>
            <a:r>
              <a:rPr lang="en" sz="3000"/>
              <a:t>A Large-Scale Empirical Study</a:t>
            </a:r>
            <a:endParaRPr sz="3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ource Sans Pro"/>
                <a:ea typeface="Source Sans Pro"/>
                <a:cs typeface="Source Sans Pro"/>
                <a:sym typeface="Source Sans Pro"/>
              </a:rPr>
              <a:t>Zhao, Serebrenik, Zhou, Filkov, &amp; Vasilescu</a:t>
            </a:r>
            <a:endParaRPr sz="3000"/>
          </a:p>
        </p:txBody>
      </p:sp>
      <p:sp>
        <p:nvSpPr>
          <p:cNvPr id="45" name="Google Shape;45;p10"/>
          <p:cNvSpPr txBox="1"/>
          <p:nvPr>
            <p:ph idx="4294967295" type="title"/>
          </p:nvPr>
        </p:nvSpPr>
        <p:spPr>
          <a:xfrm>
            <a:off x="2215200" y="4062925"/>
            <a:ext cx="4713600" cy="498600"/>
          </a:xfrm>
          <a:prstGeom prst="rect">
            <a:avLst/>
          </a:prstGeom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Adrienne Grieco, Matt Irwin, &amp; Ellery Baines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944550" y="171450"/>
            <a:ext cx="72549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05" name="Google Shape;205;p19"/>
          <p:cNvSpPr txBox="1"/>
          <p:nvPr>
            <p:ph idx="1" type="body"/>
          </p:nvPr>
        </p:nvSpPr>
        <p:spPr>
          <a:xfrm>
            <a:off x="493075" y="1140300"/>
            <a:ext cx="8175000" cy="3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70000"/>
                </a:solidFill>
              </a:rPr>
              <a:t>RQ1</a:t>
            </a:r>
            <a:r>
              <a:rPr lang="en" sz="2100"/>
              <a:t>: Are developers committing code more frequently?</a:t>
            </a:r>
            <a:endParaRPr sz="2100"/>
          </a:p>
          <a:p>
            <a:pPr indent="-349250" lvl="0" marL="914400" rtl="0" algn="l">
              <a:spcBef>
                <a:spcPts val="1000"/>
              </a:spcBef>
              <a:spcAft>
                <a:spcPts val="0"/>
              </a:spcAft>
              <a:buSzPts val="1900"/>
              <a:buChar char="⬡"/>
            </a:pPr>
            <a:r>
              <a:rPr lang="en" sz="1900"/>
              <a:t>The exploratory study suggests a slight decreasing</a:t>
            </a:r>
            <a:br>
              <a:rPr lang="en" sz="1900"/>
            </a:br>
            <a:r>
              <a:rPr lang="en" sz="1900"/>
              <a:t>trend in the rate of non-merge commits with time.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70000"/>
                </a:solidFill>
              </a:rPr>
              <a:t>RQ2</a:t>
            </a:r>
            <a:r>
              <a:rPr lang="en" sz="2100"/>
              <a:t>: Are developers reducing the size of code changes in each commit post CI adoption? Do they continue to do so over time?</a:t>
            </a:r>
            <a:endParaRPr sz="2100"/>
          </a:p>
          <a:p>
            <a:pPr indent="-34925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⬡"/>
            </a:pPr>
            <a:r>
              <a:rPr lang="en" sz="1900"/>
              <a:t>Results suggest that while Fowler’s good practice of small commits is followed to some extent, the project-to-project and language-to-language differences are more important and might overshadow the overall trend.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944550" y="171450"/>
            <a:ext cx="72549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con’t</a:t>
            </a:r>
            <a:endParaRPr/>
          </a:p>
        </p:txBody>
      </p:sp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493075" y="903938"/>
            <a:ext cx="8175000" cy="3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70000"/>
                </a:solidFill>
              </a:rPr>
              <a:t>RQ3</a:t>
            </a:r>
            <a:r>
              <a:rPr lang="en" sz="2000"/>
              <a:t>: Are pull requests closed more quickly post CI adoption?</a:t>
            </a:r>
            <a:endParaRPr sz="2000"/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Surprisingly, no striking change	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70000"/>
                </a:solidFill>
              </a:rPr>
              <a:t>RQ4</a:t>
            </a:r>
            <a:r>
              <a:rPr lang="en" sz="2000"/>
              <a:t>: Are more issues being closed after adopting CI?</a:t>
            </a:r>
            <a:endParaRPr sz="2000"/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The number of issue closed actually slows down after CI adoption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70000"/>
                </a:solidFill>
              </a:rPr>
              <a:t>RQ5</a:t>
            </a:r>
            <a:r>
              <a:rPr lang="en" sz="2000"/>
              <a:t>: How does the usage of automated testing change over time after CI adoption?</a:t>
            </a:r>
            <a:endParaRPr sz="2000"/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test suite increases...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944550" y="171450"/>
            <a:ext cx="72549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Validity</a:t>
            </a:r>
            <a:endParaRPr/>
          </a:p>
        </p:txBody>
      </p:sp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493075" y="1361148"/>
            <a:ext cx="8175000" cy="31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Merge vs non-merge commits to the main branch</a:t>
            </a:r>
            <a:endParaRPr sz="2400"/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Project life cycle</a:t>
            </a:r>
            <a:endParaRPr sz="2400"/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IMHO, YAML: IDK?</a:t>
            </a:r>
            <a:endParaRPr sz="2400"/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Spurious correlations</a:t>
            </a:r>
            <a:endParaRPr sz="2400"/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Distributed branch work</a:t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944550" y="171450"/>
            <a:ext cx="72549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Research</a:t>
            </a:r>
            <a:endParaRPr/>
          </a:p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493075" y="980138"/>
            <a:ext cx="8175000" cy="37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⬢"/>
            </a:pPr>
            <a:r>
              <a:rPr lang="en" sz="1800">
                <a:solidFill>
                  <a:srgbClr val="000000"/>
                </a:solidFill>
              </a:rPr>
              <a:t>Continuous Integration: The Silver Bullet?  ~ </a:t>
            </a:r>
            <a:r>
              <a:rPr lang="en" sz="1800"/>
              <a:t>Rahman et al.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Found similar results but concluded that the changes in behavior were not significant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>
                <a:solidFill>
                  <a:srgbClr val="C70000"/>
                </a:solidFill>
              </a:rPr>
              <a:t>“...</a:t>
            </a:r>
            <a:r>
              <a:rPr i="1" lang="en" sz="1800"/>
              <a:t>with respect to the development process, proprietary projects have fundamental differences with OSS projects</a:t>
            </a:r>
            <a:r>
              <a:rPr lang="en" sz="1800">
                <a:solidFill>
                  <a:srgbClr val="C70000"/>
                </a:solidFill>
              </a:rPr>
              <a:t>”</a:t>
            </a:r>
            <a:endParaRPr sz="1800">
              <a:solidFill>
                <a:srgbClr val="C7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Advice: avoid the cargo cult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⬦"/>
            </a:pPr>
            <a:r>
              <a:rPr lang="en" sz="1800"/>
              <a:t>consider the teams’ development context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⬦"/>
            </a:pPr>
            <a:r>
              <a:rPr lang="en" sz="1800"/>
              <a:t> systematically assess, to what extent other practitioners’ experiences hold</a:t>
            </a:r>
            <a:endParaRPr sz="1800"/>
          </a:p>
        </p:txBody>
      </p:sp>
      <p:sp>
        <p:nvSpPr>
          <p:cNvPr id="224" name="Google Shape;224;p22"/>
          <p:cNvSpPr txBox="1"/>
          <p:nvPr/>
        </p:nvSpPr>
        <p:spPr>
          <a:xfrm>
            <a:off x="254050" y="4796000"/>
            <a:ext cx="8840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Rahman, A., Agrawal, A., Krishna, R., Sobran, A., Menzies, T. (2017). Continuous Integration: The Silver Bullet?. Nov. 2017 arXiv:1711.03933. 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944550" y="171450"/>
            <a:ext cx="72549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all mean!?</a:t>
            </a:r>
            <a:endParaRPr/>
          </a:p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680075" y="1208750"/>
            <a:ext cx="56871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Is Travis CI the best CI?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Resource restrictions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Github integrated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Alternatives: </a:t>
            </a:r>
            <a:endParaRPr sz="1800"/>
          </a:p>
        </p:txBody>
      </p:sp>
      <p:pic>
        <p:nvPicPr>
          <p:cNvPr id="231" name="Google Shape;2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325" y="1208750"/>
            <a:ext cx="14192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9538" y="987375"/>
            <a:ext cx="2051700" cy="20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2987" y="2942188"/>
            <a:ext cx="1419224" cy="143517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680075" y="2732750"/>
            <a:ext cx="56871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Is CI the future?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Shows better success  for open source projects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Better for issue resolution than bug resolution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Influences collaboration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" name="Google Shape;235;p23"/>
          <p:cNvSpPr txBox="1"/>
          <p:nvPr/>
        </p:nvSpPr>
        <p:spPr>
          <a:xfrm>
            <a:off x="2375956" y="2061478"/>
            <a:ext cx="2960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111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Jenkins &amp; Circle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877" y="152400"/>
            <a:ext cx="487944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/>
        </p:nvSpPr>
        <p:spPr>
          <a:xfrm>
            <a:off x="855750" y="2207400"/>
            <a:ext cx="24033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C7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Questions?</a:t>
            </a:r>
            <a:endParaRPr i="1" sz="3000">
              <a:solidFill>
                <a:srgbClr val="C7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944550" y="171450"/>
            <a:ext cx="72549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493075" y="903938"/>
            <a:ext cx="8175000" cy="3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Bass, L., Weber, I., Liming, Z. (2015). DevOps: A Software Architect’s Perspective. New York: Addison-Wesley Professional; 1 edition (May 28, 2015).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Fowler, M. (2000) Continuous Integration (original version). (n.d.). Retrieved February 2018, from </a:t>
            </a:r>
            <a:r>
              <a:rPr lang="en" sz="1400">
                <a:uFill>
                  <a:noFill/>
                </a:uFill>
                <a:hlinkClick r:id="rId3"/>
              </a:rPr>
              <a:t>https://martinfowler.com/articles/originalContinuousIntegration.html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Rahman, A., Agrawal, A., Krishna, R., Sobran, A., Menzies, T. (2017). Continuous Integration: The Silver Bullet?. Nov. 2017 arXiv:1711.03933. </a:t>
            </a:r>
            <a:r>
              <a:rPr lang="en" sz="1400">
                <a:uFill>
                  <a:noFill/>
                </a:uFill>
                <a:hlinkClick r:id="rId4"/>
              </a:rPr>
              <a:t>http://adsabs.harvard.edu/abs/2017arXiv171103933R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Zhao, Y., Serebrenik, A., Zhou, Y., Filkov, V., &amp; Vasilescu, B. (2017). The impact of continuous integration on other software development practices: A large-scale empirical study. 2017 32nd IEEE/ACM International Conference on Automated Software Engineering (ASE).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944550" y="171450"/>
            <a:ext cx="72549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CI fit into DevOps?</a:t>
            </a:r>
            <a:endParaRPr/>
          </a:p>
        </p:txBody>
      </p:sp>
      <p:sp>
        <p:nvSpPr>
          <p:cNvPr id="51" name="Google Shape;51;p11"/>
          <p:cNvSpPr txBox="1"/>
          <p:nvPr/>
        </p:nvSpPr>
        <p:spPr>
          <a:xfrm>
            <a:off x="2377500" y="4491200"/>
            <a:ext cx="67278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Bass, L., Weber, I., Liming, Z. (2015). DevOps: A Software Architect’s Perspective. New York: Addison-Wesley Professional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2" name="Google Shape;5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99" y="2944802"/>
            <a:ext cx="1163100" cy="1163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1"/>
          <p:cNvPicPr preferRelativeResize="0"/>
          <p:nvPr/>
        </p:nvPicPr>
        <p:blipFill rotWithShape="1">
          <a:blip r:embed="rId4">
            <a:alphaModFix/>
          </a:blip>
          <a:srcRect b="6915" l="32980" r="33317" t="25875"/>
          <a:stretch/>
        </p:blipFill>
        <p:spPr>
          <a:xfrm>
            <a:off x="594351" y="1424440"/>
            <a:ext cx="391997" cy="7816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4;p11"/>
          <p:cNvCxnSpPr/>
          <p:nvPr/>
        </p:nvCxnSpPr>
        <p:spPr>
          <a:xfrm>
            <a:off x="790349" y="2352111"/>
            <a:ext cx="0" cy="59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5" name="Google Shape;55;p11"/>
          <p:cNvSpPr/>
          <p:nvPr/>
        </p:nvSpPr>
        <p:spPr>
          <a:xfrm>
            <a:off x="1381055" y="1642613"/>
            <a:ext cx="345300" cy="3453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1381055" y="3353675"/>
            <a:ext cx="345300" cy="3453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>
            <a:off x="1918524" y="1516175"/>
            <a:ext cx="1163100" cy="59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Pre-commit Tests</a:t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1918599" y="3227250"/>
            <a:ext cx="1163100" cy="59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Pre-commit Tests</a:t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3295619" y="1516179"/>
            <a:ext cx="1116600" cy="59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>
            <a:off x="3295619" y="3227240"/>
            <a:ext cx="1116600" cy="59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3634855" y="2451846"/>
            <a:ext cx="438000" cy="438000"/>
          </a:xfrm>
          <a:prstGeom prst="diamond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3708517" y="2525497"/>
            <a:ext cx="290700" cy="290700"/>
          </a:xfrm>
          <a:prstGeom prst="mathMultiply">
            <a:avLst>
              <a:gd fmla="val 23520" name="adj1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4263150" y="2336319"/>
            <a:ext cx="1116600" cy="66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and Integration Tests</a:t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7102513" y="2336319"/>
            <a:ext cx="1116600" cy="66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to Production</a:t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5571531" y="2336325"/>
            <a:ext cx="1339200" cy="66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UAT/Staging/Performance Tests</a:t>
            </a:r>
            <a:endParaRPr/>
          </a:p>
        </p:txBody>
      </p:sp>
      <p:cxnSp>
        <p:nvCxnSpPr>
          <p:cNvPr id="66" name="Google Shape;66;p11"/>
          <p:cNvCxnSpPr/>
          <p:nvPr/>
        </p:nvCxnSpPr>
        <p:spPr>
          <a:xfrm>
            <a:off x="2561796" y="2371255"/>
            <a:ext cx="0" cy="59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7" name="Google Shape;67;p11"/>
          <p:cNvCxnSpPr>
            <a:stCxn id="55" idx="6"/>
            <a:endCxn id="57" idx="1"/>
          </p:cNvCxnSpPr>
          <p:nvPr/>
        </p:nvCxnSpPr>
        <p:spPr>
          <a:xfrm>
            <a:off x="1726355" y="1815263"/>
            <a:ext cx="192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1"/>
          <p:cNvCxnSpPr>
            <a:stCxn id="56" idx="6"/>
            <a:endCxn id="58" idx="1"/>
          </p:cNvCxnSpPr>
          <p:nvPr/>
        </p:nvCxnSpPr>
        <p:spPr>
          <a:xfrm>
            <a:off x="1726355" y="3526325"/>
            <a:ext cx="192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1"/>
          <p:cNvCxnSpPr>
            <a:stCxn id="57" idx="3"/>
            <a:endCxn id="59" idx="1"/>
          </p:cNvCxnSpPr>
          <p:nvPr/>
        </p:nvCxnSpPr>
        <p:spPr>
          <a:xfrm>
            <a:off x="3081624" y="1815275"/>
            <a:ext cx="213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1"/>
          <p:cNvCxnSpPr>
            <a:stCxn id="58" idx="3"/>
            <a:endCxn id="60" idx="1"/>
          </p:cNvCxnSpPr>
          <p:nvPr/>
        </p:nvCxnSpPr>
        <p:spPr>
          <a:xfrm>
            <a:off x="3081699" y="3526350"/>
            <a:ext cx="213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1"/>
          <p:cNvCxnSpPr>
            <a:stCxn id="59" idx="2"/>
            <a:endCxn id="61" idx="0"/>
          </p:cNvCxnSpPr>
          <p:nvPr/>
        </p:nvCxnSpPr>
        <p:spPr>
          <a:xfrm>
            <a:off x="3853919" y="2114379"/>
            <a:ext cx="0" cy="33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1"/>
          <p:cNvCxnSpPr>
            <a:stCxn id="60" idx="0"/>
            <a:endCxn id="61" idx="2"/>
          </p:cNvCxnSpPr>
          <p:nvPr/>
        </p:nvCxnSpPr>
        <p:spPr>
          <a:xfrm rot="10800000">
            <a:off x="3853919" y="2889740"/>
            <a:ext cx="0" cy="33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1"/>
          <p:cNvCxnSpPr>
            <a:stCxn id="61" idx="3"/>
            <a:endCxn id="63" idx="1"/>
          </p:cNvCxnSpPr>
          <p:nvPr/>
        </p:nvCxnSpPr>
        <p:spPr>
          <a:xfrm>
            <a:off x="4072855" y="2670846"/>
            <a:ext cx="19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1"/>
          <p:cNvSpPr/>
          <p:nvPr/>
        </p:nvSpPr>
        <p:spPr>
          <a:xfrm>
            <a:off x="8395402" y="2498188"/>
            <a:ext cx="345300" cy="345300"/>
          </a:xfrm>
          <a:prstGeom prst="flowChartConnector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1"/>
          <p:cNvCxnSpPr>
            <a:stCxn id="63" idx="3"/>
            <a:endCxn id="65" idx="1"/>
          </p:cNvCxnSpPr>
          <p:nvPr/>
        </p:nvCxnSpPr>
        <p:spPr>
          <a:xfrm>
            <a:off x="5379750" y="2670819"/>
            <a:ext cx="191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1"/>
          <p:cNvCxnSpPr>
            <a:stCxn id="65" idx="3"/>
            <a:endCxn id="64" idx="1"/>
          </p:cNvCxnSpPr>
          <p:nvPr/>
        </p:nvCxnSpPr>
        <p:spPr>
          <a:xfrm>
            <a:off x="6910731" y="2670825"/>
            <a:ext cx="191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1"/>
          <p:cNvCxnSpPr>
            <a:stCxn id="64" idx="3"/>
            <a:endCxn id="74" idx="2"/>
          </p:cNvCxnSpPr>
          <p:nvPr/>
        </p:nvCxnSpPr>
        <p:spPr>
          <a:xfrm>
            <a:off x="8219113" y="2670819"/>
            <a:ext cx="17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1"/>
          <p:cNvSpPr txBox="1"/>
          <p:nvPr/>
        </p:nvSpPr>
        <p:spPr>
          <a:xfrm>
            <a:off x="8041550" y="2923100"/>
            <a:ext cx="10530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Normal Production</a:t>
            </a:r>
            <a:endParaRPr/>
          </a:p>
        </p:txBody>
      </p:sp>
      <p:grpSp>
        <p:nvGrpSpPr>
          <p:cNvPr id="79" name="Google Shape;79;p11"/>
          <p:cNvGrpSpPr/>
          <p:nvPr/>
        </p:nvGrpSpPr>
        <p:grpSpPr>
          <a:xfrm>
            <a:off x="1918524" y="1516175"/>
            <a:ext cx="3461226" cy="2309275"/>
            <a:chOff x="1994724" y="1516175"/>
            <a:chExt cx="3461226" cy="2309275"/>
          </a:xfrm>
        </p:grpSpPr>
        <p:sp>
          <p:nvSpPr>
            <p:cNvPr id="80" name="Google Shape;80;p11"/>
            <p:cNvSpPr/>
            <p:nvPr/>
          </p:nvSpPr>
          <p:spPr>
            <a:xfrm>
              <a:off x="1994724" y="1516175"/>
              <a:ext cx="1163100" cy="598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19050">
              <a:solidFill>
                <a:srgbClr val="66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0000"/>
                  </a:solidFill>
                </a:rPr>
                <a:t>Pre-commit Tests</a:t>
              </a: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1994799" y="3227250"/>
              <a:ext cx="1163100" cy="598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19050">
              <a:solidFill>
                <a:srgbClr val="66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0000"/>
                  </a:solidFill>
                </a:rPr>
                <a:t>Pre-commit Tests</a:t>
              </a: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3371819" y="1516179"/>
              <a:ext cx="1116600" cy="598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19050">
              <a:solidFill>
                <a:srgbClr val="66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0000"/>
                  </a:solidFill>
                </a:rPr>
                <a:t>Commit</a:t>
              </a: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3371819" y="3227240"/>
              <a:ext cx="1116600" cy="598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19050">
              <a:solidFill>
                <a:srgbClr val="66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0000"/>
                  </a:solidFill>
                </a:rPr>
                <a:t>Commit</a:t>
              </a: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3711055" y="2451846"/>
              <a:ext cx="438000" cy="438000"/>
            </a:xfrm>
            <a:prstGeom prst="diamond">
              <a:avLst/>
            </a:prstGeom>
            <a:solidFill>
              <a:srgbClr val="F4CCCC"/>
            </a:solidFill>
            <a:ln cap="flat" cmpd="sng" w="19050">
              <a:solidFill>
                <a:srgbClr val="66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3784717" y="2525497"/>
              <a:ext cx="290700" cy="290700"/>
            </a:xfrm>
            <a:prstGeom prst="mathMultiply">
              <a:avLst>
                <a:gd fmla="val 23520" name="adj1"/>
              </a:avLst>
            </a:prstGeom>
            <a:solidFill>
              <a:srgbClr val="660000"/>
            </a:solidFill>
            <a:ln cap="flat" cmpd="sng" w="9525">
              <a:solidFill>
                <a:srgbClr val="66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4339350" y="2336319"/>
              <a:ext cx="1116600" cy="6690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19050">
              <a:solidFill>
                <a:srgbClr val="66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0000"/>
                  </a:solidFill>
                </a:rPr>
                <a:t>Build and Integration Tests</a:t>
              </a:r>
              <a:endParaRPr>
                <a:solidFill>
                  <a:srgbClr val="660000"/>
                </a:solidFill>
              </a:endParaRPr>
            </a:p>
          </p:txBody>
        </p:sp>
        <p:cxnSp>
          <p:nvCxnSpPr>
            <p:cNvPr id="87" name="Google Shape;87;p11"/>
            <p:cNvCxnSpPr/>
            <p:nvPr/>
          </p:nvCxnSpPr>
          <p:spPr>
            <a:xfrm>
              <a:off x="2637996" y="2371255"/>
              <a:ext cx="0" cy="599100"/>
            </a:xfrm>
            <a:prstGeom prst="straightConnector1">
              <a:avLst/>
            </a:prstGeom>
            <a:noFill/>
            <a:ln cap="flat" cmpd="sng" w="28575">
              <a:solidFill>
                <a:srgbClr val="66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11"/>
            <p:cNvCxnSpPr>
              <a:stCxn id="80" idx="3"/>
              <a:endCxn id="82" idx="1"/>
            </p:cNvCxnSpPr>
            <p:nvPr/>
          </p:nvCxnSpPr>
          <p:spPr>
            <a:xfrm>
              <a:off x="3157824" y="1815275"/>
              <a:ext cx="213900" cy="0"/>
            </a:xfrm>
            <a:prstGeom prst="straightConnector1">
              <a:avLst/>
            </a:prstGeom>
            <a:noFill/>
            <a:ln cap="flat" cmpd="sng" w="19050">
              <a:solidFill>
                <a:srgbClr val="66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" name="Google Shape;89;p11"/>
            <p:cNvCxnSpPr>
              <a:stCxn id="81" idx="3"/>
              <a:endCxn id="83" idx="1"/>
            </p:cNvCxnSpPr>
            <p:nvPr/>
          </p:nvCxnSpPr>
          <p:spPr>
            <a:xfrm>
              <a:off x="3157899" y="3526350"/>
              <a:ext cx="213900" cy="0"/>
            </a:xfrm>
            <a:prstGeom prst="straightConnector1">
              <a:avLst/>
            </a:prstGeom>
            <a:noFill/>
            <a:ln cap="flat" cmpd="sng" w="19050">
              <a:solidFill>
                <a:srgbClr val="66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" name="Google Shape;90;p11"/>
            <p:cNvCxnSpPr>
              <a:stCxn id="82" idx="2"/>
              <a:endCxn id="84" idx="0"/>
            </p:cNvCxnSpPr>
            <p:nvPr/>
          </p:nvCxnSpPr>
          <p:spPr>
            <a:xfrm>
              <a:off x="3930119" y="2114379"/>
              <a:ext cx="0" cy="337500"/>
            </a:xfrm>
            <a:prstGeom prst="straightConnector1">
              <a:avLst/>
            </a:prstGeom>
            <a:noFill/>
            <a:ln cap="flat" cmpd="sng" w="19050">
              <a:solidFill>
                <a:srgbClr val="66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" name="Google Shape;91;p11"/>
            <p:cNvCxnSpPr>
              <a:stCxn id="83" idx="0"/>
              <a:endCxn id="84" idx="2"/>
            </p:cNvCxnSpPr>
            <p:nvPr/>
          </p:nvCxnSpPr>
          <p:spPr>
            <a:xfrm rot="10800000">
              <a:off x="3930119" y="2889740"/>
              <a:ext cx="0" cy="337500"/>
            </a:xfrm>
            <a:prstGeom prst="straightConnector1">
              <a:avLst/>
            </a:prstGeom>
            <a:noFill/>
            <a:ln cap="flat" cmpd="sng" w="19050">
              <a:solidFill>
                <a:srgbClr val="66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" name="Google Shape;92;p11"/>
            <p:cNvCxnSpPr>
              <a:stCxn id="84" idx="3"/>
              <a:endCxn id="86" idx="1"/>
            </p:cNvCxnSpPr>
            <p:nvPr/>
          </p:nvCxnSpPr>
          <p:spPr>
            <a:xfrm>
              <a:off x="4149055" y="2670846"/>
              <a:ext cx="190200" cy="0"/>
            </a:xfrm>
            <a:prstGeom prst="straightConnector1">
              <a:avLst/>
            </a:prstGeom>
            <a:noFill/>
            <a:ln cap="flat" cmpd="sng" w="19050">
              <a:solidFill>
                <a:srgbClr val="66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3" name="Google Shape;93;p11"/>
          <p:cNvSpPr txBox="1"/>
          <p:nvPr/>
        </p:nvSpPr>
        <p:spPr>
          <a:xfrm>
            <a:off x="4878575" y="4980375"/>
            <a:ext cx="6263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493075" y="903938"/>
            <a:ext cx="8175000" cy="3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A </a:t>
            </a:r>
            <a:r>
              <a:rPr b="1" lang="en" sz="2100"/>
              <a:t>fully automated build and test process</a:t>
            </a:r>
            <a:r>
              <a:rPr lang="en" sz="2100"/>
              <a:t> intended to ease the process of code integration within </a:t>
            </a:r>
            <a:r>
              <a:rPr lang="en" sz="2100"/>
              <a:t>developer</a:t>
            </a:r>
            <a:r>
              <a:rPr lang="en" sz="2100"/>
              <a:t> teams.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/>
              <a:t>Best practices?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Expectations?</a:t>
            </a:r>
            <a:endParaRPr sz="2100"/>
          </a:p>
        </p:txBody>
      </p:sp>
      <p:sp>
        <p:nvSpPr>
          <p:cNvPr id="99" name="Google Shape;99;p12"/>
          <p:cNvSpPr txBox="1"/>
          <p:nvPr>
            <p:ph type="title"/>
          </p:nvPr>
        </p:nvSpPr>
        <p:spPr>
          <a:xfrm>
            <a:off x="944550" y="171450"/>
            <a:ext cx="72549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 </a:t>
            </a:r>
            <a:r>
              <a:rPr lang="en" sz="1800">
                <a:solidFill>
                  <a:schemeClr val="dk2"/>
                </a:solidFill>
              </a:rPr>
              <a:t>(based on Martin Fowler’s definition)</a:t>
            </a:r>
            <a:endParaRPr/>
          </a:p>
        </p:txBody>
      </p:sp>
      <p:sp>
        <p:nvSpPr>
          <p:cNvPr id="100" name="Google Shape;100;p12"/>
          <p:cNvSpPr txBox="1"/>
          <p:nvPr/>
        </p:nvSpPr>
        <p:spPr>
          <a:xfrm>
            <a:off x="472625" y="2313057"/>
            <a:ext cx="46437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Commit to the mainline every day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Fix broken builds immediately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Keep the build fast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396425" y="3777175"/>
            <a:ext cx="55137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frequent and smaller commits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Faster problem resolution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Increase in automated tests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2" name="Google Shape;102;p12"/>
          <p:cNvGrpSpPr/>
          <p:nvPr/>
        </p:nvGrpSpPr>
        <p:grpSpPr>
          <a:xfrm>
            <a:off x="4581497" y="2083550"/>
            <a:ext cx="3733201" cy="1972467"/>
            <a:chOff x="5095188" y="2541775"/>
            <a:chExt cx="3733201" cy="1972467"/>
          </a:xfrm>
        </p:grpSpPr>
        <p:sp>
          <p:nvSpPr>
            <p:cNvPr id="103" name="Google Shape;103;p12"/>
            <p:cNvSpPr/>
            <p:nvPr/>
          </p:nvSpPr>
          <p:spPr>
            <a:xfrm>
              <a:off x="5095188" y="2542107"/>
              <a:ext cx="1287300" cy="5193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19050">
              <a:solidFill>
                <a:srgbClr val="66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0000"/>
                  </a:solidFill>
                </a:rPr>
                <a:t>Pre-commit Tests</a:t>
              </a:r>
              <a:endParaRPr sz="1200">
                <a:solidFill>
                  <a:srgbClr val="660000"/>
                </a:solidFill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5095220" y="3994942"/>
              <a:ext cx="1287300" cy="5193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19050">
              <a:solidFill>
                <a:srgbClr val="66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0000"/>
                  </a:solidFill>
                </a:rPr>
                <a:t>Pre-commit Tests</a:t>
              </a:r>
              <a:endParaRPr sz="1200">
                <a:solidFill>
                  <a:srgbClr val="660000"/>
                </a:solidFill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6649675" y="2541775"/>
              <a:ext cx="1027200" cy="5193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19050">
              <a:solidFill>
                <a:srgbClr val="66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0000"/>
                  </a:solidFill>
                </a:rPr>
                <a:t>Commit</a:t>
              </a:r>
              <a:endParaRPr sz="1200">
                <a:solidFill>
                  <a:srgbClr val="660000"/>
                </a:solidFill>
              </a:endParaRPr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6649675" y="3994942"/>
              <a:ext cx="1027200" cy="5193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19050">
              <a:solidFill>
                <a:srgbClr val="66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0000"/>
                  </a:solidFill>
                </a:rPr>
                <a:t>Commit</a:t>
              </a:r>
              <a:endParaRPr sz="1200">
                <a:solidFill>
                  <a:srgbClr val="660000"/>
                </a:solidFill>
              </a:endParaRPr>
            </a:p>
          </p:txBody>
        </p:sp>
        <p:grpSp>
          <p:nvGrpSpPr>
            <p:cNvPr id="107" name="Google Shape;107;p12"/>
            <p:cNvGrpSpPr/>
            <p:nvPr/>
          </p:nvGrpSpPr>
          <p:grpSpPr>
            <a:xfrm>
              <a:off x="6946998" y="3302090"/>
              <a:ext cx="432600" cy="451500"/>
              <a:chOff x="6900110" y="3302224"/>
              <a:chExt cx="432600" cy="451500"/>
            </a:xfrm>
          </p:grpSpPr>
          <p:sp>
            <p:nvSpPr>
              <p:cNvPr id="108" name="Google Shape;108;p12"/>
              <p:cNvSpPr/>
              <p:nvPr/>
            </p:nvSpPr>
            <p:spPr>
              <a:xfrm>
                <a:off x="6900110" y="3302224"/>
                <a:ext cx="432600" cy="451500"/>
              </a:xfrm>
              <a:prstGeom prst="diamond">
                <a:avLst/>
              </a:prstGeom>
              <a:solidFill>
                <a:srgbClr val="F4CCCC"/>
              </a:solidFill>
              <a:ln cap="flat" cmpd="sng" w="19050">
                <a:solidFill>
                  <a:srgbClr val="66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660000"/>
                  </a:solidFill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6972835" y="3378316"/>
                <a:ext cx="287100" cy="300000"/>
              </a:xfrm>
              <a:prstGeom prst="mathMultiply">
                <a:avLst>
                  <a:gd fmla="val 23520" name="adj1"/>
                </a:avLst>
              </a:prstGeom>
              <a:solidFill>
                <a:srgbClr val="660000"/>
              </a:solidFill>
              <a:ln cap="flat" cmpd="sng" w="9525">
                <a:solidFill>
                  <a:srgbClr val="66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" name="Google Shape;110;p12"/>
            <p:cNvSpPr/>
            <p:nvPr/>
          </p:nvSpPr>
          <p:spPr>
            <a:xfrm>
              <a:off x="7592690" y="3141336"/>
              <a:ext cx="1235700" cy="7731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19050">
              <a:solidFill>
                <a:srgbClr val="66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0000"/>
                  </a:solidFill>
                </a:rPr>
                <a:t>Build and Integration Tests</a:t>
              </a:r>
              <a:endParaRPr sz="1200">
                <a:solidFill>
                  <a:srgbClr val="660000"/>
                </a:solidFill>
              </a:endParaRPr>
            </a:p>
          </p:txBody>
        </p:sp>
        <p:cxnSp>
          <p:nvCxnSpPr>
            <p:cNvPr id="111" name="Google Shape;111;p12"/>
            <p:cNvCxnSpPr/>
            <p:nvPr/>
          </p:nvCxnSpPr>
          <p:spPr>
            <a:xfrm>
              <a:off x="5738909" y="3231427"/>
              <a:ext cx="0" cy="593700"/>
            </a:xfrm>
            <a:prstGeom prst="straightConnector1">
              <a:avLst/>
            </a:prstGeom>
            <a:noFill/>
            <a:ln cap="flat" cmpd="sng" w="28575">
              <a:solidFill>
                <a:srgbClr val="66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2"/>
            <p:cNvCxnSpPr>
              <a:stCxn id="103" idx="3"/>
              <a:endCxn id="105" idx="1"/>
            </p:cNvCxnSpPr>
            <p:nvPr/>
          </p:nvCxnSpPr>
          <p:spPr>
            <a:xfrm flipH="1" rot="10800000">
              <a:off x="6382488" y="2801457"/>
              <a:ext cx="267300" cy="300"/>
            </a:xfrm>
            <a:prstGeom prst="straightConnector1">
              <a:avLst/>
            </a:prstGeom>
            <a:noFill/>
            <a:ln cap="flat" cmpd="sng" w="19050">
              <a:solidFill>
                <a:srgbClr val="66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3" name="Google Shape;113;p12"/>
            <p:cNvCxnSpPr>
              <a:stCxn id="104" idx="3"/>
              <a:endCxn id="106" idx="1"/>
            </p:cNvCxnSpPr>
            <p:nvPr/>
          </p:nvCxnSpPr>
          <p:spPr>
            <a:xfrm>
              <a:off x="6382520" y="4254592"/>
              <a:ext cx="267300" cy="0"/>
            </a:xfrm>
            <a:prstGeom prst="straightConnector1">
              <a:avLst/>
            </a:prstGeom>
            <a:noFill/>
            <a:ln cap="flat" cmpd="sng" w="19050">
              <a:solidFill>
                <a:srgbClr val="66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4" name="Google Shape;114;p12"/>
            <p:cNvCxnSpPr>
              <a:stCxn id="105" idx="2"/>
              <a:endCxn id="108" idx="0"/>
            </p:cNvCxnSpPr>
            <p:nvPr/>
          </p:nvCxnSpPr>
          <p:spPr>
            <a:xfrm>
              <a:off x="7163275" y="3061075"/>
              <a:ext cx="0" cy="240900"/>
            </a:xfrm>
            <a:prstGeom prst="straightConnector1">
              <a:avLst/>
            </a:prstGeom>
            <a:noFill/>
            <a:ln cap="flat" cmpd="sng" w="19050">
              <a:solidFill>
                <a:srgbClr val="66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" name="Google Shape;115;p12"/>
            <p:cNvCxnSpPr>
              <a:stCxn id="106" idx="0"/>
              <a:endCxn id="108" idx="2"/>
            </p:cNvCxnSpPr>
            <p:nvPr/>
          </p:nvCxnSpPr>
          <p:spPr>
            <a:xfrm rot="10800000">
              <a:off x="7163275" y="3753442"/>
              <a:ext cx="0" cy="241500"/>
            </a:xfrm>
            <a:prstGeom prst="straightConnector1">
              <a:avLst/>
            </a:prstGeom>
            <a:noFill/>
            <a:ln cap="flat" cmpd="sng" w="19050">
              <a:solidFill>
                <a:srgbClr val="66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6" name="Google Shape;116;p12"/>
            <p:cNvCxnSpPr>
              <a:stCxn id="108" idx="3"/>
              <a:endCxn id="110" idx="1"/>
            </p:cNvCxnSpPr>
            <p:nvPr/>
          </p:nvCxnSpPr>
          <p:spPr>
            <a:xfrm>
              <a:off x="7379598" y="3527840"/>
              <a:ext cx="213000" cy="0"/>
            </a:xfrm>
            <a:prstGeom prst="straightConnector1">
              <a:avLst/>
            </a:prstGeom>
            <a:noFill/>
            <a:ln cap="flat" cmpd="sng" w="19050">
              <a:solidFill>
                <a:srgbClr val="66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248850" y="2654975"/>
            <a:ext cx="86463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Survey: What made developers decide to use Travis CI?</a:t>
            </a:r>
            <a:endParaRPr sz="1800"/>
          </a:p>
        </p:txBody>
      </p:sp>
      <p:sp>
        <p:nvSpPr>
          <p:cNvPr id="122" name="Google Shape;122;p13"/>
          <p:cNvSpPr txBox="1"/>
          <p:nvPr>
            <p:ph type="title"/>
          </p:nvPr>
        </p:nvSpPr>
        <p:spPr>
          <a:xfrm>
            <a:off x="944550" y="171450"/>
            <a:ext cx="72549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the Effects of Continuous Integration</a:t>
            </a:r>
            <a:endParaRPr/>
          </a:p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817750" y="1000075"/>
            <a:ext cx="6547800" cy="10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Monitoring trends before and after the adoption of Travis CI</a:t>
            </a:r>
            <a:endParaRPr sz="1800"/>
          </a:p>
          <a:p>
            <a:pPr indent="-330200" lvl="0" marL="914400" rtl="0" algn="l">
              <a:spcBef>
                <a:spcPts val="600"/>
              </a:spcBef>
              <a:spcAft>
                <a:spcPts val="0"/>
              </a:spcAft>
              <a:buSzPts val="1600"/>
              <a:buChar char="⬢"/>
            </a:pPr>
            <a:r>
              <a:rPr lang="en" sz="1600"/>
              <a:t>575 open source projects found on GitHub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1600"/>
              <a:t>All adopted and actively used TRAVIS CI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4" name="Google Shape;12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00" y="1345375"/>
            <a:ext cx="2090550" cy="66898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3"/>
          <p:cNvSpPr txBox="1"/>
          <p:nvPr>
            <p:ph idx="1" type="body"/>
          </p:nvPr>
        </p:nvSpPr>
        <p:spPr>
          <a:xfrm>
            <a:off x="352200" y="2222625"/>
            <a:ext cx="84396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How representative of CI practices is the adoption of Travis CI?</a:t>
            </a:r>
            <a:endParaRPr sz="1800"/>
          </a:p>
        </p:txBody>
      </p:sp>
      <p:grpSp>
        <p:nvGrpSpPr>
          <p:cNvPr id="126" name="Google Shape;126;p13"/>
          <p:cNvGrpSpPr/>
          <p:nvPr/>
        </p:nvGrpSpPr>
        <p:grpSpPr>
          <a:xfrm>
            <a:off x="420150" y="3210050"/>
            <a:ext cx="8357050" cy="1404300"/>
            <a:chOff x="420150" y="3210050"/>
            <a:chExt cx="8357050" cy="1404300"/>
          </a:xfrm>
        </p:grpSpPr>
        <p:sp>
          <p:nvSpPr>
            <p:cNvPr id="127" name="Google Shape;127;p13"/>
            <p:cNvSpPr txBox="1"/>
            <p:nvPr/>
          </p:nvSpPr>
          <p:spPr>
            <a:xfrm>
              <a:off x="420150" y="3210050"/>
              <a:ext cx="1934400" cy="140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1" lang="en" sz="1600">
                  <a:solidFill>
                    <a:srgbClr val="C70000"/>
                  </a:solidFill>
                </a:rPr>
                <a:t>“...</a:t>
              </a:r>
              <a:r>
                <a:rPr i="1" lang="en" sz="1600">
                  <a:solidFill>
                    <a:srgbClr val="434343"/>
                  </a:solidFill>
                </a:rPr>
                <a:t>contributors couldn’t be trusted to run [the] test suite on their own</a:t>
              </a:r>
              <a:r>
                <a:rPr i="1" lang="en" sz="1600">
                  <a:solidFill>
                    <a:srgbClr val="C70000"/>
                  </a:solidFill>
                </a:rPr>
                <a:t>”</a:t>
              </a:r>
              <a:endParaRPr i="1" sz="1600">
                <a:solidFill>
                  <a:srgbClr val="C70000"/>
                </a:solidFill>
              </a:endParaRPr>
            </a:p>
          </p:txBody>
        </p:sp>
        <p:sp>
          <p:nvSpPr>
            <p:cNvPr id="128" name="Google Shape;128;p13"/>
            <p:cNvSpPr txBox="1"/>
            <p:nvPr/>
          </p:nvSpPr>
          <p:spPr>
            <a:xfrm>
              <a:off x="7096900" y="3210050"/>
              <a:ext cx="1680300" cy="140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600">
                  <a:solidFill>
                    <a:srgbClr val="C70000"/>
                  </a:solidFill>
                </a:rPr>
                <a:t>“...</a:t>
              </a:r>
              <a:r>
                <a:rPr i="1" lang="en" sz="1600">
                  <a:solidFill>
                    <a:srgbClr val="666666"/>
                  </a:solidFill>
                </a:rPr>
                <a:t>part of [an] automated package/release effort</a:t>
              </a:r>
              <a:r>
                <a:rPr i="1" lang="en" sz="1600">
                  <a:solidFill>
                    <a:srgbClr val="C70000"/>
                  </a:solidFill>
                </a:rPr>
                <a:t>”</a:t>
              </a:r>
              <a:endParaRPr i="1" sz="1600">
                <a:solidFill>
                  <a:srgbClr val="C70000"/>
                </a:solidFill>
              </a:endParaRPr>
            </a:p>
          </p:txBody>
        </p:sp>
        <p:pic>
          <p:nvPicPr>
            <p:cNvPr id="129" name="Google Shape;129;p13"/>
            <p:cNvPicPr preferRelativeResize="0"/>
            <p:nvPr/>
          </p:nvPicPr>
          <p:blipFill rotWithShape="1">
            <a:blip r:embed="rId4">
              <a:alphaModFix amt="88000"/>
            </a:blip>
            <a:srcRect b="43404" l="1643" r="1682" t="42967"/>
            <a:stretch/>
          </p:blipFill>
          <p:spPr>
            <a:xfrm>
              <a:off x="2354550" y="3687625"/>
              <a:ext cx="4662925" cy="44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3"/>
            <p:cNvSpPr/>
            <p:nvPr/>
          </p:nvSpPr>
          <p:spPr>
            <a:xfrm>
              <a:off x="4572000" y="3255027"/>
              <a:ext cx="1610100" cy="356400"/>
            </a:xfrm>
            <a:prstGeom prst="rightArrow">
              <a:avLst>
                <a:gd fmla="val 75298" name="adj1"/>
                <a:gd fmla="val 48276" name="adj2"/>
              </a:avLst>
            </a:prstGeom>
            <a:solidFill>
              <a:srgbClr val="E6B8AF"/>
            </a:solidFill>
            <a:ln cap="flat" cmpd="sng" w="9525">
              <a:solidFill>
                <a:srgbClr val="66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660000"/>
                  </a:solidFill>
                </a:rPr>
                <a:t>This adopts CI</a:t>
              </a:r>
              <a:endParaRPr i="1">
                <a:solidFill>
                  <a:srgbClr val="660000"/>
                </a:solidFill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2961900" y="4212973"/>
              <a:ext cx="1610100" cy="356400"/>
            </a:xfrm>
            <a:prstGeom prst="leftArrow">
              <a:avLst>
                <a:gd fmla="val 72921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/>
                <a:t>This doesn’t...</a:t>
              </a:r>
              <a:endParaRPr i="1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4"/>
          <p:cNvGrpSpPr/>
          <p:nvPr/>
        </p:nvGrpSpPr>
        <p:grpSpPr>
          <a:xfrm>
            <a:off x="255299" y="1516175"/>
            <a:ext cx="8561603" cy="2652625"/>
            <a:chOff x="255299" y="1516175"/>
            <a:chExt cx="8561603" cy="2652625"/>
          </a:xfrm>
        </p:grpSpPr>
        <p:pic>
          <p:nvPicPr>
            <p:cNvPr id="137" name="Google Shape;13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5299" y="3052214"/>
              <a:ext cx="1116600" cy="11165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4"/>
            <p:cNvPicPr preferRelativeResize="0"/>
            <p:nvPr/>
          </p:nvPicPr>
          <p:blipFill rotWithShape="1">
            <a:blip r:embed="rId4">
              <a:alphaModFix/>
            </a:blip>
            <a:srcRect b="6915" l="32980" r="33317" t="25875"/>
            <a:stretch/>
          </p:blipFill>
          <p:spPr>
            <a:xfrm>
              <a:off x="625436" y="1534086"/>
              <a:ext cx="376325" cy="75042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9" name="Google Shape;139;p14"/>
            <p:cNvCxnSpPr/>
            <p:nvPr/>
          </p:nvCxnSpPr>
          <p:spPr>
            <a:xfrm>
              <a:off x="813599" y="2418326"/>
              <a:ext cx="0" cy="599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40" name="Google Shape;140;p14"/>
            <p:cNvSpPr/>
            <p:nvPr/>
          </p:nvSpPr>
          <p:spPr>
            <a:xfrm>
              <a:off x="1432527" y="1642613"/>
              <a:ext cx="345300" cy="345300"/>
            </a:xfrm>
            <a:prstGeom prst="flowChartConnector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1432527" y="3353675"/>
              <a:ext cx="345300" cy="345300"/>
            </a:xfrm>
            <a:prstGeom prst="flowChartConnector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1994724" y="1516175"/>
              <a:ext cx="1163100" cy="59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Pre-commit Tests</a:t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1994799" y="3227250"/>
              <a:ext cx="1163100" cy="59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Pre-commit Tests</a:t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3371819" y="1516179"/>
              <a:ext cx="1116600" cy="59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Commit</a:t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3371819" y="3227240"/>
              <a:ext cx="1116600" cy="59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Commit</a:t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3711055" y="2451846"/>
              <a:ext cx="438000" cy="438000"/>
            </a:xfrm>
            <a:prstGeom prst="diamond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3784717" y="2525497"/>
              <a:ext cx="290700" cy="290700"/>
            </a:xfrm>
            <a:prstGeom prst="mathMultiply">
              <a:avLst>
                <a:gd fmla="val 23520" name="adj1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4339350" y="2336319"/>
              <a:ext cx="1116600" cy="669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Build and Integration Tests</a:t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178713" y="2336319"/>
              <a:ext cx="1116600" cy="669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Deploy to Production</a:t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5647731" y="2336325"/>
              <a:ext cx="1339200" cy="669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UAT/Staging/Performance Tests</a:t>
              </a:r>
              <a:endParaRPr/>
            </a:p>
          </p:txBody>
        </p:sp>
        <p:cxnSp>
          <p:nvCxnSpPr>
            <p:cNvPr id="151" name="Google Shape;151;p14"/>
            <p:cNvCxnSpPr/>
            <p:nvPr/>
          </p:nvCxnSpPr>
          <p:spPr>
            <a:xfrm>
              <a:off x="2637996" y="2371255"/>
              <a:ext cx="0" cy="599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4"/>
            <p:cNvCxnSpPr>
              <a:stCxn id="140" idx="6"/>
              <a:endCxn id="142" idx="1"/>
            </p:cNvCxnSpPr>
            <p:nvPr/>
          </p:nvCxnSpPr>
          <p:spPr>
            <a:xfrm>
              <a:off x="1777827" y="1815263"/>
              <a:ext cx="216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3" name="Google Shape;153;p14"/>
            <p:cNvCxnSpPr>
              <a:stCxn id="141" idx="6"/>
              <a:endCxn id="143" idx="1"/>
            </p:cNvCxnSpPr>
            <p:nvPr/>
          </p:nvCxnSpPr>
          <p:spPr>
            <a:xfrm>
              <a:off x="1777827" y="3526325"/>
              <a:ext cx="216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" name="Google Shape;154;p14"/>
            <p:cNvCxnSpPr>
              <a:stCxn id="142" idx="3"/>
              <a:endCxn id="144" idx="1"/>
            </p:cNvCxnSpPr>
            <p:nvPr/>
          </p:nvCxnSpPr>
          <p:spPr>
            <a:xfrm>
              <a:off x="3157824" y="1815275"/>
              <a:ext cx="213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5" name="Google Shape;155;p14"/>
            <p:cNvCxnSpPr>
              <a:stCxn id="143" idx="3"/>
              <a:endCxn id="145" idx="1"/>
            </p:cNvCxnSpPr>
            <p:nvPr/>
          </p:nvCxnSpPr>
          <p:spPr>
            <a:xfrm>
              <a:off x="3157899" y="3526350"/>
              <a:ext cx="213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6" name="Google Shape;156;p14"/>
            <p:cNvCxnSpPr>
              <a:stCxn id="144" idx="2"/>
              <a:endCxn id="146" idx="0"/>
            </p:cNvCxnSpPr>
            <p:nvPr/>
          </p:nvCxnSpPr>
          <p:spPr>
            <a:xfrm>
              <a:off x="3930119" y="2114379"/>
              <a:ext cx="0" cy="337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7" name="Google Shape;157;p14"/>
            <p:cNvCxnSpPr>
              <a:stCxn id="145" idx="0"/>
              <a:endCxn id="146" idx="2"/>
            </p:cNvCxnSpPr>
            <p:nvPr/>
          </p:nvCxnSpPr>
          <p:spPr>
            <a:xfrm rot="10800000">
              <a:off x="3930119" y="2889740"/>
              <a:ext cx="0" cy="337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" name="Google Shape;158;p14"/>
            <p:cNvCxnSpPr>
              <a:stCxn id="146" idx="3"/>
              <a:endCxn id="148" idx="1"/>
            </p:cNvCxnSpPr>
            <p:nvPr/>
          </p:nvCxnSpPr>
          <p:spPr>
            <a:xfrm>
              <a:off x="4149055" y="2670846"/>
              <a:ext cx="190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9" name="Google Shape;159;p14"/>
            <p:cNvSpPr/>
            <p:nvPr/>
          </p:nvSpPr>
          <p:spPr>
            <a:xfrm>
              <a:off x="8471602" y="2498188"/>
              <a:ext cx="345300" cy="345300"/>
            </a:xfrm>
            <a:prstGeom prst="flowChartConnector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" name="Google Shape;160;p14"/>
            <p:cNvCxnSpPr>
              <a:stCxn id="148" idx="3"/>
              <a:endCxn id="150" idx="1"/>
            </p:cNvCxnSpPr>
            <p:nvPr/>
          </p:nvCxnSpPr>
          <p:spPr>
            <a:xfrm>
              <a:off x="5455950" y="2670819"/>
              <a:ext cx="191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" name="Google Shape;161;p14"/>
            <p:cNvCxnSpPr>
              <a:stCxn id="150" idx="3"/>
              <a:endCxn id="149" idx="1"/>
            </p:cNvCxnSpPr>
            <p:nvPr/>
          </p:nvCxnSpPr>
          <p:spPr>
            <a:xfrm>
              <a:off x="6986931" y="2670825"/>
              <a:ext cx="191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14"/>
            <p:cNvCxnSpPr>
              <a:stCxn id="149" idx="3"/>
              <a:endCxn id="159" idx="2"/>
            </p:cNvCxnSpPr>
            <p:nvPr/>
          </p:nvCxnSpPr>
          <p:spPr>
            <a:xfrm>
              <a:off x="8295313" y="2670819"/>
              <a:ext cx="176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3" name="Google Shape;163;p14"/>
          <p:cNvSpPr txBox="1"/>
          <p:nvPr/>
        </p:nvSpPr>
        <p:spPr>
          <a:xfrm>
            <a:off x="1181325" y="4834275"/>
            <a:ext cx="7923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Bass, L., Weber, I., Liming, Z. (2015). DevOps: A Software Architect’s Perspective. New York: Addison-Wesley Professional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64" name="Google Shape;164;p14"/>
          <p:cNvGrpSpPr/>
          <p:nvPr/>
        </p:nvGrpSpPr>
        <p:grpSpPr>
          <a:xfrm>
            <a:off x="3711055" y="2451846"/>
            <a:ext cx="438000" cy="438000"/>
            <a:chOff x="3711055" y="2451846"/>
            <a:chExt cx="438000" cy="438000"/>
          </a:xfrm>
        </p:grpSpPr>
        <p:sp>
          <p:nvSpPr>
            <p:cNvPr id="165" name="Google Shape;165;p14"/>
            <p:cNvSpPr/>
            <p:nvPr/>
          </p:nvSpPr>
          <p:spPr>
            <a:xfrm>
              <a:off x="3711055" y="2451846"/>
              <a:ext cx="438000" cy="438000"/>
            </a:xfrm>
            <a:prstGeom prst="diamond">
              <a:avLst/>
            </a:prstGeom>
            <a:solidFill>
              <a:srgbClr val="F4CCCC"/>
            </a:solidFill>
            <a:ln cap="flat" cmpd="sng" w="19050">
              <a:solidFill>
                <a:srgbClr val="66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3784717" y="2525497"/>
              <a:ext cx="290700" cy="290700"/>
            </a:xfrm>
            <a:prstGeom prst="mathMultiply">
              <a:avLst>
                <a:gd fmla="val 23520" name="adj1"/>
              </a:avLst>
            </a:prstGeom>
            <a:solidFill>
              <a:srgbClr val="660000"/>
            </a:solidFill>
            <a:ln cap="flat" cmpd="sng" w="9525">
              <a:solidFill>
                <a:srgbClr val="66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7" name="Google Shape;1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7100" y="359901"/>
            <a:ext cx="3269350" cy="102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14"/>
          <p:cNvCxnSpPr/>
          <p:nvPr/>
        </p:nvCxnSpPr>
        <p:spPr>
          <a:xfrm flipH="1">
            <a:off x="4094025" y="1311689"/>
            <a:ext cx="1417800" cy="119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type="title"/>
          </p:nvPr>
        </p:nvSpPr>
        <p:spPr>
          <a:xfrm>
            <a:off x="944550" y="171450"/>
            <a:ext cx="72549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74" name="Google Shape;174;p15"/>
          <p:cNvSpPr txBox="1"/>
          <p:nvPr>
            <p:ph idx="1" type="body"/>
          </p:nvPr>
        </p:nvSpPr>
        <p:spPr>
          <a:xfrm>
            <a:off x="493075" y="1292700"/>
            <a:ext cx="8175000" cy="30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70000"/>
                </a:solidFill>
              </a:rPr>
              <a:t>RQ1</a:t>
            </a:r>
            <a:r>
              <a:rPr lang="en" sz="2000"/>
              <a:t>: Are developers committing code more frequently?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70000"/>
                </a:solidFill>
              </a:rPr>
              <a:t>RQ2</a:t>
            </a:r>
            <a:r>
              <a:rPr lang="en" sz="2000"/>
              <a:t>: Are developers reducing the size of code changes in each commit post CI adoption? Do they continue to do so over time?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70000"/>
                </a:solidFill>
              </a:rPr>
              <a:t>RQ3</a:t>
            </a:r>
            <a:r>
              <a:rPr lang="en" sz="2000"/>
              <a:t>: Are pull requests closed more quickly post CI adoption?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70000"/>
                </a:solidFill>
              </a:rPr>
              <a:t>RQ4</a:t>
            </a:r>
            <a:r>
              <a:rPr lang="en" sz="2000"/>
              <a:t>: Are more issues being closed after adopting CI?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000">
                <a:solidFill>
                  <a:srgbClr val="C70000"/>
                </a:solidFill>
              </a:rPr>
              <a:t>RQ5</a:t>
            </a:r>
            <a:r>
              <a:rPr lang="en" sz="2000"/>
              <a:t>: How does the usage of automated testing change over time after CI adoption?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>
            <p:ph type="title"/>
          </p:nvPr>
        </p:nvSpPr>
        <p:spPr>
          <a:xfrm>
            <a:off x="944550" y="171450"/>
            <a:ext cx="72549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80" name="Google Shape;180;p16"/>
          <p:cNvSpPr txBox="1"/>
          <p:nvPr>
            <p:ph idx="1" type="body"/>
          </p:nvPr>
        </p:nvSpPr>
        <p:spPr>
          <a:xfrm>
            <a:off x="493075" y="903938"/>
            <a:ext cx="8175000" cy="3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Collected and analyzed a large number of open source GitHub projects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70000"/>
              </a:buClr>
              <a:buSzPts val="2000"/>
              <a:buChar char="⬢"/>
            </a:pPr>
            <a:r>
              <a:rPr lang="en" sz="2000"/>
              <a:t>Non-Trivial projects that adopted Travis CI and had </a:t>
            </a:r>
            <a:r>
              <a:rPr lang="en" sz="2000"/>
              <a:t>sufficient</a:t>
            </a:r>
            <a:r>
              <a:rPr lang="en" sz="2000"/>
              <a:t> activity before and after adaptation</a:t>
            </a:r>
            <a:endParaRPr sz="2000"/>
          </a:p>
          <a:p>
            <a:pPr indent="-3492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⬡"/>
            </a:pPr>
            <a:r>
              <a:rPr lang="en" sz="1800"/>
              <a:t>Identified 165,594 projects that use Travis CI</a:t>
            </a:r>
            <a:endParaRPr sz="1800"/>
          </a:p>
          <a:p>
            <a:pPr indent="-3492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⬡"/>
            </a:pPr>
            <a:r>
              <a:rPr lang="en" sz="1800"/>
              <a:t>Found the appearance of Travis CI and studied the 12 month periods before and after Travis adoption</a:t>
            </a:r>
            <a:endParaRPr sz="1800"/>
          </a:p>
          <a:p>
            <a:pPr indent="-3492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⬡"/>
            </a:pPr>
            <a:r>
              <a:rPr lang="en" sz="1800"/>
              <a:t>Filtered it down to the 575 most active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794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70000"/>
              </a:buClr>
              <a:buSzPts val="2000"/>
              <a:buChar char="⬢"/>
            </a:pPr>
            <a:r>
              <a:rPr lang="en" sz="2000"/>
              <a:t>Math Math Math...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688" y="1042900"/>
            <a:ext cx="5297825" cy="37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 txBox="1"/>
          <p:nvPr>
            <p:ph type="title"/>
          </p:nvPr>
        </p:nvSpPr>
        <p:spPr>
          <a:xfrm>
            <a:off x="944550" y="171450"/>
            <a:ext cx="72549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1524300" y="4686025"/>
            <a:ext cx="6095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frequency before and after the TRAVIS CI adoption.</a:t>
            </a:r>
            <a:endParaRPr/>
          </a:p>
        </p:txBody>
      </p:sp>
      <p:pic>
        <p:nvPicPr>
          <p:cNvPr id="188" name="Google Shape;188;p17"/>
          <p:cNvPicPr preferRelativeResize="0"/>
          <p:nvPr/>
        </p:nvPicPr>
        <p:blipFill rotWithShape="1">
          <a:blip r:embed="rId4">
            <a:alphaModFix/>
          </a:blip>
          <a:srcRect b="62462" l="0" r="8012" t="0"/>
          <a:stretch/>
        </p:blipFill>
        <p:spPr>
          <a:xfrm>
            <a:off x="2211586" y="1042900"/>
            <a:ext cx="4872975" cy="13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/>
          <p:cNvPicPr preferRelativeResize="0"/>
          <p:nvPr/>
        </p:nvPicPr>
        <p:blipFill rotWithShape="1">
          <a:blip r:embed="rId4">
            <a:alphaModFix/>
          </a:blip>
          <a:srcRect b="9528" l="991" r="8016" t="48274"/>
          <a:stretch/>
        </p:blipFill>
        <p:spPr>
          <a:xfrm>
            <a:off x="2266950" y="2854375"/>
            <a:ext cx="4820451" cy="15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 txBox="1"/>
          <p:nvPr/>
        </p:nvSpPr>
        <p:spPr>
          <a:xfrm>
            <a:off x="4991100" y="219075"/>
            <a:ext cx="333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7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 b="1" sz="3000">
              <a:solidFill>
                <a:srgbClr val="C7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978575"/>
            <a:ext cx="7067549" cy="25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/>
          <p:nvPr>
            <p:ph type="title"/>
          </p:nvPr>
        </p:nvSpPr>
        <p:spPr>
          <a:xfrm>
            <a:off x="944550" y="171450"/>
            <a:ext cx="72549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7" name="Google Shape;197;p18"/>
          <p:cNvSpPr txBox="1"/>
          <p:nvPr/>
        </p:nvSpPr>
        <p:spPr>
          <a:xfrm>
            <a:off x="1938300" y="3562350"/>
            <a:ext cx="5267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Closed pull requests before and after the TRAVIS CI adoption</a:t>
            </a:r>
            <a:endParaRPr/>
          </a:p>
        </p:txBody>
      </p:sp>
      <p:pic>
        <p:nvPicPr>
          <p:cNvPr id="198" name="Google Shape;198;p18"/>
          <p:cNvPicPr preferRelativeResize="0"/>
          <p:nvPr/>
        </p:nvPicPr>
        <p:blipFill rotWithShape="1">
          <a:blip r:embed="rId4">
            <a:alphaModFix/>
          </a:blip>
          <a:srcRect b="0" l="7415" r="0" t="16001"/>
          <a:stretch/>
        </p:blipFill>
        <p:spPr>
          <a:xfrm>
            <a:off x="1562275" y="990600"/>
            <a:ext cx="6543501" cy="21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8"/>
          <p:cNvSpPr txBox="1"/>
          <p:nvPr/>
        </p:nvSpPr>
        <p:spPr>
          <a:xfrm>
            <a:off x="4991100" y="219075"/>
            <a:ext cx="333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7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 b="1" sz="3000">
              <a:solidFill>
                <a:srgbClr val="C7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ysand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