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tof7@aber.ac.uk" TargetMode="Externa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students@aberrobotics.club" TargetMode="External"/><Relationship Id="rId2" Type="http://schemas.openxmlformats.org/officeDocument/2006/relationships/hyperlink" Target="mailto:tof7@aber.ac.uk" TargetMode="External"/><Relationship Id="rId3" Type="http://schemas.openxmlformats.org/officeDocument/2006/relationships/hyperlink" Target="mailto:psh6@aber.ac.uk" TargetMode="External"/><Relationship Id="rId4" Type="http://schemas.openxmlformats.org/officeDocument/2006/relationships/hyperlink" Target="mailto:cmp2@aber.ac.uk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students.aberrobotics.club/shop" TargetMode="Externa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students.aberrobotics.club/committee" TargetMode="Externa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1404360"/>
            <a:ext cx="9068760" cy="31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Aberystwyth Robotics 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07/02/2018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Tomos Fearn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tof7@aber.ac.uk</a:t>
            </a:r>
            <a:r>
              <a:rPr b="0" lang="en-GB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10077120" cy="1047600"/>
          </a:xfrm>
          <a:prstGeom prst="rect">
            <a:avLst/>
          </a:prstGeom>
          <a:ln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2448000" y="0"/>
            <a:ext cx="7683840" cy="10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4" descr=""/>
          <p:cNvPicPr/>
          <p:nvPr/>
        </p:nvPicPr>
        <p:blipFill>
          <a:blip r:embed="rId3"/>
          <a:stretch/>
        </p:blipFill>
        <p:spPr>
          <a:xfrm>
            <a:off x="39240" y="0"/>
            <a:ext cx="1067040" cy="1075680"/>
          </a:xfrm>
          <a:prstGeom prst="rect">
            <a:avLst/>
          </a:prstGeom>
          <a:ln>
            <a:noFill/>
          </a:ln>
        </p:spPr>
      </p:pic>
      <p:pic>
        <p:nvPicPr>
          <p:cNvPr id="76" name="Picture 4" descr=""/>
          <p:cNvPicPr/>
          <p:nvPr/>
        </p:nvPicPr>
        <p:blipFill>
          <a:blip r:embed="rId4"/>
          <a:stretch/>
        </p:blipFill>
        <p:spPr>
          <a:xfrm>
            <a:off x="3718440" y="4659840"/>
            <a:ext cx="2640240" cy="266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14677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End of year Certificates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Movie Night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27284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Certificates of achievement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 Wars in Physics Main?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Pizza or Cake?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6760" cy="1047240"/>
          </a:xfrm>
          <a:prstGeom prst="rect">
            <a:avLst/>
          </a:prstGeom>
          <a:ln>
            <a:noFill/>
          </a:ln>
        </p:spPr>
      </p:pic>
      <p:pic>
        <p:nvPicPr>
          <p:cNvPr id="120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6680" cy="107532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2448000" y="0"/>
            <a:ext cx="7683840" cy="10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9" dur="indefinite" restart="never" nodeType="tmRoot">
          <p:childTnLst>
            <p:seq>
              <p:cTn id="180" nodeType="mainSeq">
                <p:childTnLst>
                  <p:par>
                    <p:cTn id="181" fill="freeze">
                      <p:stCondLst>
                        <p:cond delay="indefinite"/>
                      </p:stCondLst>
                      <p:childTnLst>
                        <p:par>
                          <p:cTn id="182" fill="freeze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freeze">
                      <p:stCondLst>
                        <p:cond delay="indefinite"/>
                      </p:stCondLst>
                      <p:childTnLst>
                        <p:par>
                          <p:cTn id="186" fill="freeze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8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freeze">
                      <p:stCondLst>
                        <p:cond delay="indefinite"/>
                      </p:stCondLst>
                      <p:childTnLst>
                        <p:par>
                          <p:cTn id="190" fill="freeze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14677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Have Fun!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27284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6760" cy="1047240"/>
          </a:xfrm>
          <a:prstGeom prst="rect">
            <a:avLst/>
          </a:prstGeom>
          <a:ln>
            <a:noFill/>
          </a:ln>
        </p:spPr>
      </p:pic>
      <p:pic>
        <p:nvPicPr>
          <p:cNvPr id="125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6680" cy="107532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2448000" y="0"/>
            <a:ext cx="7683840" cy="10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3" dur="indefinite" restart="never" nodeType="tmRoot">
          <p:childTnLst>
            <p:seq>
              <p:cTn id="1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14677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Welcome Back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27284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Hope you had a good holiday, and exams went well!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students@aberrobotics.club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- broken email server :(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Contact directly: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Tomos - </a:t>
            </a:r>
            <a:r>
              <a:rPr b="0" lang="en-GB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tof7@aber.ac.uk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Phoebe - </a:t>
            </a:r>
            <a:r>
              <a:rPr b="0" lang="en-GB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psh6@aber.ac.uk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Charlotte - </a:t>
            </a:r>
            <a:r>
              <a:rPr b="0" lang="en-GB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cmp2@aber.ac.uk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3" descr=""/>
          <p:cNvPicPr/>
          <p:nvPr/>
        </p:nvPicPr>
        <p:blipFill>
          <a:blip r:embed="rId5"/>
          <a:stretch/>
        </p:blipFill>
        <p:spPr>
          <a:xfrm>
            <a:off x="0" y="0"/>
            <a:ext cx="10076760" cy="1047240"/>
          </a:xfrm>
          <a:prstGeom prst="rect">
            <a:avLst/>
          </a:prstGeom>
          <a:ln>
            <a:noFill/>
          </a:ln>
        </p:spPr>
      </p:pic>
      <p:pic>
        <p:nvPicPr>
          <p:cNvPr id="80" name="Picture 4" descr=""/>
          <p:cNvPicPr/>
          <p:nvPr/>
        </p:nvPicPr>
        <p:blipFill>
          <a:blip r:embed="rId6"/>
          <a:stretch/>
        </p:blipFill>
        <p:spPr>
          <a:xfrm>
            <a:off x="39240" y="0"/>
            <a:ext cx="1066680" cy="107532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2448000" y="0"/>
            <a:ext cx="7683840" cy="10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0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22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46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71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14677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27284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Continuing with group/individual projects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£10 - £15 budget for all groups :)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Maybe a bit more later on in the year :) :)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components we don’t already have…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 not be enough for some groups, we’ll find extra funding/sponsors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6760" cy="1047240"/>
          </a:xfrm>
          <a:prstGeom prst="rect">
            <a:avLst/>
          </a:prstGeom>
          <a:ln>
            <a:noFill/>
          </a:ln>
        </p:spPr>
      </p:pic>
      <p:pic>
        <p:nvPicPr>
          <p:cNvPr id="85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6680" cy="107532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2448000" y="0"/>
            <a:ext cx="7683840" cy="10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>
                <p:childTnLst>
                  <p:par>
                    <p:cTn id="25" fill="freeze">
                      <p:stCondLst>
                        <p:cond delay="indefinite"/>
                      </p:stCondLst>
                      <p:childTnLst>
                        <p:par>
                          <p:cTn id="26" fill="freeze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freeze">
                      <p:stCondLst>
                        <p:cond delay="indefinite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2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7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freeze">
                      <p:stCondLst>
                        <p:cond delay="indefinite"/>
                      </p:stCondLst>
                      <p:childTnLst>
                        <p:par>
                          <p:cTn id="38" fill="freeze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21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freeze">
                      <p:stCondLst>
                        <p:cond delay="indefinite"/>
                      </p:stCondLst>
                      <p:childTnLst>
                        <p:par>
                          <p:cTn id="42" fill="freeze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59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14677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27284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Usual time 1:30 – 3PM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are timetabled to start at 1:30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Labs running beforehand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Please wait until they have finished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They finish at 1PM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6760" cy="1047240"/>
          </a:xfrm>
          <a:prstGeom prst="rect">
            <a:avLst/>
          </a:prstGeom>
          <a:ln>
            <a:noFill/>
          </a:ln>
        </p:spPr>
      </p:pic>
      <p:pic>
        <p:nvPicPr>
          <p:cNvPr id="90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6680" cy="107532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2448000" y="0"/>
            <a:ext cx="7683840" cy="10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>
                <p:childTnLst>
                  <p:par>
                    <p:cTn id="47" fill="freeze">
                      <p:stCondLst>
                        <p:cond delay="indefinite"/>
                      </p:stCondLst>
                      <p:childTnLst>
                        <p:par>
                          <p:cTn id="48" fill="freeze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freeze">
                      <p:stCondLst>
                        <p:cond delay="indefinite"/>
                      </p:stCondLst>
                      <p:childTnLst>
                        <p:par>
                          <p:cTn id="52" fill="freeze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freeze">
                      <p:stCondLst>
                        <p:cond delay="indefinite"/>
                      </p:stCondLst>
                      <p:childTnLst>
                        <p:par>
                          <p:cTn id="56" fill="freeze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7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freeze">
                      <p:stCondLst>
                        <p:cond delay="indefinite"/>
                      </p:stCondLst>
                      <p:childTnLst>
                        <p:par>
                          <p:cTn id="60" fill="freeze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81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freeze">
                      <p:stCondLst>
                        <p:cond delay="indefinite"/>
                      </p:stCondLst>
                      <p:childTnLst>
                        <p:par>
                          <p:cTn id="64" fill="freeze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18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1404360"/>
            <a:ext cx="9068760" cy="31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Events and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Dates for the Diary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7120" cy="1047600"/>
          </a:xfrm>
          <a:prstGeom prst="rect">
            <a:avLst/>
          </a:prstGeom>
          <a:ln>
            <a:noFill/>
          </a:ln>
        </p:spPr>
      </p:pic>
      <p:pic>
        <p:nvPicPr>
          <p:cNvPr id="94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7040" cy="1075680"/>
          </a:xfrm>
          <a:prstGeom prst="rect">
            <a:avLst/>
          </a:prstGeom>
          <a:ln>
            <a:noFill/>
          </a:ln>
        </p:spPr>
      </p:pic>
      <p:pic>
        <p:nvPicPr>
          <p:cNvPr id="95" name="Picture 4" descr=""/>
          <p:cNvPicPr/>
          <p:nvPr/>
        </p:nvPicPr>
        <p:blipFill>
          <a:blip r:embed="rId3"/>
          <a:stretch/>
        </p:blipFill>
        <p:spPr>
          <a:xfrm>
            <a:off x="3718440" y="4659840"/>
            <a:ext cx="2640240" cy="266112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2448000" y="0"/>
            <a:ext cx="7683840" cy="10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14677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Clothes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27284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Sizes and prices at: </a:t>
            </a:r>
            <a:r>
              <a:rPr b="0" lang="en-GB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http://students.aberrobotics.club/shop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be ordering and taking </a:t>
            </a: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Wednesday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February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February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28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February 2018 – </a:t>
            </a: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DEADLINE </a:t>
            </a:r>
            <a:r>
              <a:rPr b="1" lang="en-GB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(sooner the better)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Phoebe will be managing the orders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Delivery around middle of March 2018 – ready for Science Week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10076760" cy="1047240"/>
          </a:xfrm>
          <a:prstGeom prst="rect">
            <a:avLst/>
          </a:prstGeom>
          <a:ln>
            <a:noFill/>
          </a:ln>
        </p:spPr>
      </p:pic>
      <p:pic>
        <p:nvPicPr>
          <p:cNvPr id="100" name="Picture 4" descr=""/>
          <p:cNvPicPr/>
          <p:nvPr/>
        </p:nvPicPr>
        <p:blipFill>
          <a:blip r:embed="rId3"/>
          <a:stretch/>
        </p:blipFill>
        <p:spPr>
          <a:xfrm>
            <a:off x="39240" y="0"/>
            <a:ext cx="1066680" cy="107532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2448000" y="0"/>
            <a:ext cx="7683840" cy="10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>
                <p:childTnLst>
                  <p:par>
                    <p:cTn id="71" fill="freeze">
                      <p:stCondLst>
                        <p:cond delay="indefinite"/>
                      </p:stCondLst>
                      <p:childTnLst>
                        <p:par>
                          <p:cTn id="72" fill="freeze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freeze">
                      <p:stCondLst>
                        <p:cond delay="indefinite"/>
                      </p:stCondLst>
                      <p:childTnLst>
                        <p:par>
                          <p:cTn id="76" fill="freeze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1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freeze">
                      <p:stCondLst>
                        <p:cond delay="indefinite"/>
                      </p:stCondLst>
                      <p:childTnLst>
                        <p:par>
                          <p:cTn id="80" fill="freeze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0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27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46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freeze">
                      <p:stCondLst>
                        <p:cond delay="indefinite"/>
                      </p:stCondLst>
                      <p:childTnLst>
                        <p:par>
                          <p:cTn id="88" fill="freeze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96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freeze">
                      <p:stCondLst>
                        <p:cond delay="indefinite"/>
                      </p:stCondLst>
                      <p:childTnLst>
                        <p:par>
                          <p:cTn id="92" fill="freeze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31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14677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27284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Annual General Meeting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28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February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Probably take about 30 minutes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During club times on a Wednesday 1:30-3PM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WANT YOU!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http://students.aberrobotics.club/committee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10076760" cy="1047240"/>
          </a:xfrm>
          <a:prstGeom prst="rect">
            <a:avLst/>
          </a:prstGeom>
          <a:ln>
            <a:noFill/>
          </a:ln>
        </p:spPr>
      </p:pic>
      <p:pic>
        <p:nvPicPr>
          <p:cNvPr id="105" name="Picture 4" descr=""/>
          <p:cNvPicPr/>
          <p:nvPr/>
        </p:nvPicPr>
        <p:blipFill>
          <a:blip r:embed="rId3"/>
          <a:stretch/>
        </p:blipFill>
        <p:spPr>
          <a:xfrm>
            <a:off x="39240" y="0"/>
            <a:ext cx="1066680" cy="107532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2448000" y="0"/>
            <a:ext cx="7683840" cy="10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>
                <p:childTnLst>
                  <p:par>
                    <p:cTn id="97" fill="freeze">
                      <p:stCondLst>
                        <p:cond delay="indefinite"/>
                      </p:stCondLst>
                      <p:childTnLst>
                        <p:par>
                          <p:cTn id="98" fill="freeze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freeze">
                      <p:stCondLst>
                        <p:cond delay="indefinite"/>
                      </p:stCondLst>
                      <p:childTnLst>
                        <p:par>
                          <p:cTn id="102" fill="freeze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freeze">
                      <p:stCondLst>
                        <p:cond delay="indefinite"/>
                      </p:stCondLst>
                      <p:childTnLst>
                        <p:par>
                          <p:cTn id="106" fill="freeze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freeze">
                      <p:stCondLst>
                        <p:cond delay="indefinite"/>
                      </p:stCondLst>
                      <p:childTnLst>
                        <p:par>
                          <p:cTn id="1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3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freeze">
                      <p:stCondLst>
                        <p:cond delay="indefinite"/>
                      </p:stCondLst>
                      <p:childTnLst>
                        <p:par>
                          <p:cTn id="114" fill="freeze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15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28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14677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Science Week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Exploration and Discovery”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27284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13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</a:t>
            </a:r>
            <a:r>
              <a:rPr b="1" lang="en-GB" sz="2800" spc="-1" strike="noStrike" u="sng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15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March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University </a:t>
            </a: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Sports Cage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to the public </a:t>
            </a: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Wednesday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between 4-6PM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Meeting will be 3:30-5:30PM instead of 1:30-3PM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Your robots will be on display with the ARC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Don’t come to the labs…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 to the Sports Cage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chance to show and explain how the robots work, or just carry on developing them.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6760" cy="1047240"/>
          </a:xfrm>
          <a:prstGeom prst="rect">
            <a:avLst/>
          </a:prstGeom>
          <a:ln>
            <a:noFill/>
          </a:ln>
        </p:spPr>
      </p:pic>
      <p:pic>
        <p:nvPicPr>
          <p:cNvPr id="110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6680" cy="1075320"/>
          </a:xfrm>
          <a:prstGeom prst="rect">
            <a:avLst/>
          </a:prstGeom>
          <a:ln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2448000" y="0"/>
            <a:ext cx="7683840" cy="10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>
                <p:childTnLst>
                  <p:par>
                    <p:cTn id="121" fill="freeze">
                      <p:stCondLst>
                        <p:cond delay="indefinite"/>
                      </p:stCondLst>
                      <p:childTnLst>
                        <p:par>
                          <p:cTn id="122" fill="freeze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freeze">
                      <p:stCondLst>
                        <p:cond delay="indefinite"/>
                      </p:stCondLst>
                      <p:childTnLst>
                        <p:par>
                          <p:cTn id="126" fill="freeze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4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freeze">
                      <p:stCondLst>
                        <p:cond delay="indefinite"/>
                      </p:stCondLst>
                      <p:childTnLst>
                        <p:par>
                          <p:cTn id="130" fill="freeze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7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freeze">
                      <p:stCondLst>
                        <p:cond delay="indefinite"/>
                      </p:stCondLst>
                      <p:childTnLst>
                        <p:par>
                          <p:cTn id="134" fill="freeze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0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freeze">
                      <p:stCondLst>
                        <p:cond delay="indefinite"/>
                      </p:stCondLst>
                      <p:childTnLst>
                        <p:par>
                          <p:cTn id="138" fill="freeze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49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freeze">
                      <p:stCondLst>
                        <p:cond delay="indefinite"/>
                      </p:stCondLst>
                      <p:childTnLst>
                        <p:par>
                          <p:cTn id="142" fill="freeze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93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17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freeze">
                      <p:stCondLst>
                        <p:cond delay="indefinite"/>
                      </p:stCondLst>
                      <p:childTnLst>
                        <p:par>
                          <p:cTn id="148" fill="freeze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40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14677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Guest Speakers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27284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are looking for some interesting guest speakers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ExoMars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Research – Intelligent Robotics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iCub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Idris – path finding using cameras and ROS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UAV and aerial mapping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Interactive Robotics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rd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Year Projects – AI, Robotics, Space Robotics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6760" cy="1047240"/>
          </a:xfrm>
          <a:prstGeom prst="rect">
            <a:avLst/>
          </a:prstGeom>
          <a:ln>
            <a:noFill/>
          </a:ln>
        </p:spPr>
      </p:pic>
      <p:pic>
        <p:nvPicPr>
          <p:cNvPr id="115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6680" cy="107532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2448000" y="0"/>
            <a:ext cx="7683840" cy="10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1" dur="indefinite" restart="never" nodeType="tmRoot">
          <p:childTnLst>
            <p:seq>
              <p:cTn id="152" nodeType="mainSeq">
                <p:childTnLst>
                  <p:par>
                    <p:cTn id="153" fill="freeze">
                      <p:stCondLst>
                        <p:cond delay="indefinite"/>
                      </p:stCondLst>
                      <p:childTnLst>
                        <p:par>
                          <p:cTn id="154" fill="freeze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freeze">
                      <p:stCondLst>
                        <p:cond delay="indefinite"/>
                      </p:stCondLst>
                      <p:childTnLst>
                        <p:par>
                          <p:cTn id="158" fill="freeze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freeze">
                      <p:stCondLst>
                        <p:cond delay="indefinite"/>
                      </p:stCondLst>
                      <p:childTnLst>
                        <p:par>
                          <p:cTn id="162" fill="freeze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1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6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39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freeze">
                      <p:stCondLst>
                        <p:cond delay="indefinite"/>
                      </p:stCondLst>
                      <p:childTnLst>
                        <p:par>
                          <p:cTn id="172" fill="freeze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62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freeze">
                      <p:stCondLst>
                        <p:cond delay="indefinite"/>
                      </p:stCondLst>
                      <p:childTnLst>
                        <p:par>
                          <p:cTn id="176" fill="freeze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83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Application>LibreOffice/5.1.6.2$Linux_X86_64 LibreOffice_project/10m0$Build-2</Application>
  <Words>56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2017-09-01T00:27:34Z</dcterms:created>
  <dc:creator>Tomos Fearn</dc:creator>
  <dc:description/>
  <dc:language>en-GB</dc:language>
  <cp:lastModifiedBy>Tomos Fearn</cp:lastModifiedBy>
  <dcterms:modified xsi:type="dcterms:W3CDTF">2018-02-05T00:57:42Z</dcterms:modified>
  <cp:revision>94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