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3" r:id="rId41"/>
    <p:sldId id="294" r:id="rId42"/>
    <p:sldId id="295" r:id="rId43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8">
          <p15:clr>
            <a:srgbClr val="A4A3A4"/>
          </p15:clr>
        </p15:guide>
        <p15:guide id="2" pos="287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6391"/>
  </p:normalViewPr>
  <p:slideViewPr>
    <p:cSldViewPr>
      <p:cViewPr varScale="1">
        <p:scale>
          <a:sx n="57" d="100"/>
          <a:sy n="57" d="100"/>
        </p:scale>
        <p:origin x="590" y="134"/>
      </p:cViewPr>
      <p:guideLst>
        <p:guide orient="horz" pos="2158"/>
        <p:guide pos="287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본문" type="vertTx" preserve="1">
  <p:cSld name="제목 및 세로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>
              <a:defRPr lang="ko-KR" altLang="en-US"/>
            </a:pPr>
            <a:r>
              <a:rPr lang="en-US"/>
              <a:t>Click to edit Master text styles</a:t>
            </a:r>
          </a:p>
          <a:p>
            <a:pPr lvl="1">
              <a:defRPr lang="ko-KR" altLang="en-US"/>
            </a:pPr>
            <a:r>
              <a:rPr lang="en-US"/>
              <a:t>Second level</a:t>
            </a:r>
          </a:p>
          <a:p>
            <a:pPr lvl="2">
              <a:defRPr lang="ko-KR" altLang="en-US"/>
            </a:pPr>
            <a:r>
              <a:rPr lang="en-US"/>
              <a:t>Third level</a:t>
            </a:r>
          </a:p>
          <a:p>
            <a:pPr lvl="3">
              <a:defRPr lang="ko-KR" altLang="en-US"/>
            </a:pPr>
            <a:r>
              <a:rPr lang="en-US"/>
              <a:t>Fourth level</a:t>
            </a:r>
          </a:p>
          <a:p>
            <a:pPr lvl="4">
              <a:defRPr lang="ko-KR" altLang="en-US"/>
            </a:pPr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A76116CE-C4A3-4A05-B2D7-7C2E9A889C0F}" type="datetime1">
              <a:rPr lang="en-US"/>
              <a:pPr lvl="0">
                <a:defRPr lang="ko-KR" altLang="en-US"/>
              </a:pPr>
              <a:t>6/28/2021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B1393E5F-521B-4CAD-9D3A-AE923D912DCE}" type="slidenum">
              <a:rPr lang="en-US"/>
              <a:pPr lvl="0">
                <a:defRPr lang="ko-KR" altLang="en-US"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en-US"/>
              <a:t>Click to edit Master text styles</a:t>
            </a:r>
          </a:p>
          <a:p>
            <a:pPr lvl="1">
              <a:defRPr lang="ko-KR" altLang="en-US"/>
            </a:pPr>
            <a:r>
              <a:rPr lang="en-US"/>
              <a:t>Second level</a:t>
            </a:r>
          </a:p>
          <a:p>
            <a:pPr lvl="2">
              <a:defRPr lang="ko-KR" altLang="en-US"/>
            </a:pPr>
            <a:r>
              <a:rPr lang="en-US"/>
              <a:t>Third level</a:t>
            </a:r>
          </a:p>
          <a:p>
            <a:pPr lvl="3">
              <a:defRPr lang="ko-KR" altLang="en-US"/>
            </a:pPr>
            <a:r>
              <a:rPr lang="en-US"/>
              <a:t>Fourth level</a:t>
            </a:r>
          </a:p>
          <a:p>
            <a:pPr lvl="4">
              <a:defRPr lang="ko-KR" altLang="en-US"/>
            </a:pPr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A76116CE-C4A3-4A05-B2D7-7C2E9A889C0F}" type="datetime1">
              <a:rPr lang="en-US"/>
              <a:pPr lvl="0">
                <a:defRPr lang="ko-KR" altLang="en-US"/>
              </a:pPr>
              <a:t>6/28/2021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B1393E5F-521B-4CAD-9D3A-AE923D912DCE}" type="slidenum">
              <a:rPr lang="en-US"/>
              <a:pPr lvl="0">
                <a:defRPr lang="ko-KR" altLang="en-US"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  <a:defRPr lang="ko-KR" altLang="en-US"/>
            </a:pPr>
            <a:r>
              <a:rPr lang="en-US"/>
              <a:t>Click to edit Master text styles</a:t>
            </a:r>
          </a:p>
          <a:p>
            <a:pPr lvl="1">
              <a:defRPr lang="ko-KR" altLang="en-US"/>
            </a:pPr>
            <a:r>
              <a:rPr lang="en-US"/>
              <a:t>Second level</a:t>
            </a:r>
          </a:p>
          <a:p>
            <a:pPr lvl="2">
              <a:defRPr lang="ko-KR" altLang="en-US"/>
            </a:pPr>
            <a:r>
              <a:rPr lang="en-US"/>
              <a:t>Third level</a:t>
            </a:r>
          </a:p>
          <a:p>
            <a:pPr lvl="3">
              <a:defRPr lang="ko-KR" altLang="en-US"/>
            </a:pPr>
            <a:r>
              <a:rPr lang="en-US"/>
              <a:t>Fourth level</a:t>
            </a:r>
          </a:p>
          <a:p>
            <a:pPr lvl="4">
              <a:defRPr lang="ko-KR" altLang="en-US"/>
            </a:pPr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A76116CE-C4A3-4A05-B2D7-7C2E9A889C0F}" type="datetime1">
              <a:rPr lang="en-US"/>
              <a:pPr lvl="0">
                <a:defRPr lang="ko-KR" altLang="en-US"/>
              </a:pPr>
              <a:t>6/28/2021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B1393E5F-521B-4CAD-9D3A-AE923D912DCE}" type="slidenum">
              <a:rPr lang="en-US"/>
              <a:pPr lvl="0">
                <a:defRPr lang="ko-KR" altLang="en-US"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lvl="0">
              <a:defRPr lang="ko-KR" altLang="en-US"/>
            </a:pPr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A76116CE-C4A3-4A05-B2D7-7C2E9A889C0F}" type="datetime1">
              <a:rPr lang="en-US"/>
              <a:pPr lvl="0">
                <a:defRPr lang="ko-KR" altLang="en-US"/>
              </a:pPr>
              <a:t>6/28/2021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B1393E5F-521B-4CAD-9D3A-AE923D912DCE}" type="slidenum">
              <a:rPr lang="en-US"/>
              <a:pPr lvl="0">
                <a:defRPr lang="ko-KR" altLang="en-US"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용 2개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en-US"/>
              <a:t>Click to edit Master text styles</a:t>
            </a:r>
          </a:p>
          <a:p>
            <a:pPr lvl="1">
              <a:defRPr lang="ko-KR" altLang="en-US"/>
            </a:pPr>
            <a:r>
              <a:rPr lang="en-US"/>
              <a:t>Second level</a:t>
            </a:r>
          </a:p>
          <a:p>
            <a:pPr lvl="2">
              <a:defRPr lang="ko-KR" altLang="en-US"/>
            </a:pPr>
            <a:r>
              <a:rPr lang="en-US"/>
              <a:t>Third level</a:t>
            </a:r>
          </a:p>
          <a:p>
            <a:pPr lvl="3">
              <a:defRPr lang="ko-KR" altLang="en-US"/>
            </a:pPr>
            <a:r>
              <a:rPr lang="en-US"/>
              <a:t>Fourth level</a:t>
            </a:r>
          </a:p>
          <a:p>
            <a:pPr lvl="4">
              <a:defRPr lang="ko-KR" altLang="en-US"/>
            </a:pPr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en-US"/>
              <a:t>Click to edit Master text styles</a:t>
            </a:r>
          </a:p>
          <a:p>
            <a:pPr lvl="1">
              <a:defRPr lang="ko-KR" altLang="en-US"/>
            </a:pPr>
            <a:r>
              <a:rPr lang="en-US"/>
              <a:t>Second level</a:t>
            </a:r>
          </a:p>
          <a:p>
            <a:pPr lvl="2">
              <a:defRPr lang="ko-KR" altLang="en-US"/>
            </a:pPr>
            <a:r>
              <a:rPr lang="en-US"/>
              <a:t>Third level</a:t>
            </a:r>
          </a:p>
          <a:p>
            <a:pPr lvl="3">
              <a:defRPr lang="ko-KR" altLang="en-US"/>
            </a:pPr>
            <a:r>
              <a:rPr lang="en-US"/>
              <a:t>Fourth level</a:t>
            </a:r>
          </a:p>
          <a:p>
            <a:pPr lvl="4">
              <a:defRPr lang="ko-KR" altLang="en-US"/>
            </a:pPr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A76116CE-C4A3-4A05-B2D7-7C2E9A889C0F}" type="datetime1">
              <a:rPr lang="en-US"/>
              <a:pPr lvl="0">
                <a:defRPr lang="ko-KR" altLang="en-US"/>
              </a:pPr>
              <a:t>6/28/2021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B1393E5F-521B-4CAD-9D3A-AE923D912DCE}" type="slidenum">
              <a:rPr lang="en-US"/>
              <a:pPr lvl="0">
                <a:defRPr lang="ko-KR" altLang="en-US"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>
              <a:defRPr lang="ko-KR" altLang="en-US"/>
            </a:pPr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 lang="ko-KR" altLang="en-US"/>
            </a:pPr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en-US"/>
              <a:t>Click to edit Master text styles</a:t>
            </a:r>
          </a:p>
          <a:p>
            <a:pPr lvl="1">
              <a:defRPr lang="ko-KR" altLang="en-US"/>
            </a:pPr>
            <a:r>
              <a:rPr lang="en-US"/>
              <a:t>Second level</a:t>
            </a:r>
          </a:p>
          <a:p>
            <a:pPr lvl="2">
              <a:defRPr lang="ko-KR" altLang="en-US"/>
            </a:pPr>
            <a:r>
              <a:rPr lang="en-US"/>
              <a:t>Third level</a:t>
            </a:r>
          </a:p>
          <a:p>
            <a:pPr lvl="3">
              <a:defRPr lang="ko-KR" altLang="en-US"/>
            </a:pPr>
            <a:r>
              <a:rPr lang="en-US"/>
              <a:t>Fourth level</a:t>
            </a:r>
          </a:p>
          <a:p>
            <a:pPr lvl="4">
              <a:defRPr lang="ko-KR" altLang="en-US"/>
            </a:pPr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 lang="ko-KR" altLang="en-US"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en-US"/>
              <a:t>Click to edit Master text styles</a:t>
            </a:r>
          </a:p>
          <a:p>
            <a:pPr lvl="1">
              <a:defRPr lang="ko-KR" altLang="en-US"/>
            </a:pPr>
            <a:r>
              <a:rPr lang="en-US"/>
              <a:t>Second level</a:t>
            </a:r>
          </a:p>
          <a:p>
            <a:pPr lvl="2">
              <a:defRPr lang="ko-KR" altLang="en-US"/>
            </a:pPr>
            <a:r>
              <a:rPr lang="en-US"/>
              <a:t>Third level</a:t>
            </a:r>
          </a:p>
          <a:p>
            <a:pPr lvl="3">
              <a:defRPr lang="ko-KR" altLang="en-US"/>
            </a:pPr>
            <a:r>
              <a:rPr lang="en-US"/>
              <a:t>Fourth level</a:t>
            </a:r>
          </a:p>
          <a:p>
            <a:pPr lvl="4">
              <a:defRPr lang="ko-KR" altLang="en-US"/>
            </a:pPr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A76116CE-C4A3-4A05-B2D7-7C2E9A889C0F}" type="datetime1">
              <a:rPr lang="en-US"/>
              <a:pPr lvl="0">
                <a:defRPr lang="ko-KR" altLang="en-US"/>
              </a:pPr>
              <a:t>6/28/2021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B1393E5F-521B-4CAD-9D3A-AE923D912DCE}" type="slidenum">
              <a:rPr lang="en-US"/>
              <a:pPr lvl="0">
                <a:defRPr lang="ko-KR" altLang="en-US"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A76116CE-C4A3-4A05-B2D7-7C2E9A889C0F}" type="datetime1">
              <a:rPr lang="en-US"/>
              <a:pPr lvl="0">
                <a:defRPr lang="ko-KR" altLang="en-US"/>
              </a:pPr>
              <a:t>6/28/2021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B1393E5F-521B-4CAD-9D3A-AE923D912DCE}" type="slidenum">
              <a:rPr lang="en-US"/>
              <a:pPr lvl="0">
                <a:defRPr lang="ko-KR" altLang="en-US"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A76116CE-C4A3-4A05-B2D7-7C2E9A889C0F}" type="datetime1">
              <a:rPr lang="en-US"/>
              <a:pPr lvl="0">
                <a:defRPr lang="ko-KR" altLang="en-US"/>
              </a:pPr>
              <a:t>6/28/2021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B1393E5F-521B-4CAD-9D3A-AE923D912DCE}" type="slidenum">
              <a:rPr lang="en-US"/>
              <a:pPr lvl="0">
                <a:defRPr lang="ko-KR" altLang="en-US"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용 및 설명" type="objTx" preserve="1">
  <p:cSld name="내용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 lang="ko-KR" altLang="en-US"/>
            </a:pPr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 lang="ko-KR" altLang="en-US"/>
            </a:pPr>
            <a:r>
              <a:rPr lang="en-US"/>
              <a:t>Click to edit Master text styles</a:t>
            </a:r>
          </a:p>
          <a:p>
            <a:pPr lvl="1">
              <a:defRPr lang="ko-KR" altLang="en-US"/>
            </a:pPr>
            <a:r>
              <a:rPr lang="en-US"/>
              <a:t>Second level</a:t>
            </a:r>
          </a:p>
          <a:p>
            <a:pPr lvl="2">
              <a:defRPr lang="ko-KR" altLang="en-US"/>
            </a:pPr>
            <a:r>
              <a:rPr lang="en-US"/>
              <a:t>Third level</a:t>
            </a:r>
          </a:p>
          <a:p>
            <a:pPr lvl="3">
              <a:defRPr lang="ko-KR" altLang="en-US"/>
            </a:pPr>
            <a:r>
              <a:rPr lang="en-US"/>
              <a:t>Fourth level</a:t>
            </a:r>
          </a:p>
          <a:p>
            <a:pPr lvl="4">
              <a:defRPr lang="ko-KR" altLang="en-US"/>
            </a:pPr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A76116CE-C4A3-4A05-B2D7-7C2E9A889C0F}" type="datetime1">
              <a:rPr lang="en-US"/>
              <a:pPr lvl="0">
                <a:defRPr lang="ko-KR" altLang="en-US"/>
              </a:pPr>
              <a:t>6/28/2021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B1393E5F-521B-4CAD-9D3A-AE923D912DCE}" type="slidenum">
              <a:rPr lang="en-US"/>
              <a:pPr lvl="0">
                <a:defRPr lang="ko-KR" altLang="en-US"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 lang="ko-KR" altLang="en-US"/>
            </a:pPr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A76116CE-C4A3-4A05-B2D7-7C2E9A889C0F}" type="datetime1">
              <a:rPr lang="en-US"/>
              <a:pPr lvl="0">
                <a:defRPr lang="ko-KR" altLang="en-US"/>
              </a:pPr>
              <a:t>6/28/2021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B1393E5F-521B-4CAD-9D3A-AE923D912DCE}" type="slidenum">
              <a:rPr lang="en-US"/>
              <a:pPr lvl="0">
                <a:defRPr lang="ko-KR" altLang="en-US"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18.png"/><Relationship Id="rId7" Type="http://schemas.openxmlformats.org/officeDocument/2006/relationships/image" Target="../media/image2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19.png"/><Relationship Id="rId9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3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3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3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5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3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1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6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1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6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1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6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6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image" Target="../media/image1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7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1.png"/><Relationship Id="rId5" Type="http://schemas.openxmlformats.org/officeDocument/2006/relationships/image" Target="../media/image70.png"/><Relationship Id="rId4" Type="http://schemas.openxmlformats.org/officeDocument/2006/relationships/image" Target="../media/image1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7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4.png"/><Relationship Id="rId5" Type="http://schemas.openxmlformats.org/officeDocument/2006/relationships/image" Target="../media/image73.png"/><Relationship Id="rId4" Type="http://schemas.openxmlformats.org/officeDocument/2006/relationships/image" Target="../media/image1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7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7.png"/><Relationship Id="rId5" Type="http://schemas.openxmlformats.org/officeDocument/2006/relationships/image" Target="../media/image76.png"/><Relationship Id="rId4" Type="http://schemas.openxmlformats.org/officeDocument/2006/relationships/image" Target="../media/image1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8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0.png"/><Relationship Id="rId5" Type="http://schemas.openxmlformats.org/officeDocument/2006/relationships/image" Target="../media/image79.png"/><Relationship Id="rId4" Type="http://schemas.openxmlformats.org/officeDocument/2006/relationships/image" Target="../media/image1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8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3.png"/><Relationship Id="rId5" Type="http://schemas.openxmlformats.org/officeDocument/2006/relationships/image" Target="../media/image82.png"/><Relationship Id="rId4" Type="http://schemas.openxmlformats.org/officeDocument/2006/relationships/image" Target="../media/image19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1" Type="http://schemas.openxmlformats.org/officeDocument/2006/relationships/video" Target="file:///C:\Users\User\Downloads\KakaoTalk_20210628_000603054.avi" TargetMode="External"/><Relationship Id="rId6" Type="http://schemas.openxmlformats.org/officeDocument/2006/relationships/image" Target="../media/image86.png"/><Relationship Id="rId5" Type="http://schemas.openxmlformats.org/officeDocument/2006/relationships/image" Target="../media/image85.png"/><Relationship Id="rId4" Type="http://schemas.openxmlformats.org/officeDocument/2006/relationships/image" Target="../media/image16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573000" y="655893"/>
            <a:ext cx="1864522" cy="487107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 lang="ko-KR" altLang="en-US"/>
            </a:pPr>
            <a:r>
              <a:rPr lang="ko-KR" altLang="en-US" sz="2000">
                <a:solidFill>
                  <a:srgbClr val="595959"/>
                </a:solidFill>
                <a:latin typeface="에스코어 드림 4 Regular"/>
                <a:cs typeface="에스코어 드림 4 Regular"/>
              </a:rPr>
              <a:t>(</a:t>
            </a:r>
            <a:r>
              <a:rPr lang="en-US" altLang="ko-KR" sz="2000">
                <a:solidFill>
                  <a:srgbClr val="595959"/>
                </a:solidFill>
                <a:latin typeface="에스코어 드림 4 Regular"/>
                <a:cs typeface="에스코어 드림 4 Regular"/>
              </a:rPr>
              <a:t>A-3)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10197" y="5588209"/>
            <a:ext cx="14439401" cy="4317791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 lang="ko-KR" altLang="en-US"/>
            </a:pPr>
            <a:r>
              <a:rPr lang="ko-KR" altLang="en-US" sz="12800">
                <a:solidFill>
                  <a:srgbClr val="595959"/>
                </a:solidFill>
                <a:latin typeface="카페24 당당해"/>
                <a:cs typeface="카페24 당당해"/>
              </a:rPr>
              <a:t>나자바봐라</a:t>
            </a:r>
          </a:p>
        </p:txBody>
      </p:sp>
      <p:grpSp>
        <p:nvGrpSpPr>
          <p:cNvPr id="1001" name="그룹 1001"/>
          <p:cNvGrpSpPr/>
          <p:nvPr/>
        </p:nvGrpSpPr>
        <p:grpSpPr>
          <a:xfrm>
            <a:off x="10885867" y="5254628"/>
            <a:ext cx="11230934" cy="164571"/>
            <a:chOff x="10885867" y="5254628"/>
            <a:chExt cx="11230934" cy="16457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 rot="16200000">
              <a:off x="10885867" y="5254628"/>
              <a:ext cx="11230934" cy="164571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1410199" y="655893"/>
            <a:ext cx="6141844" cy="457131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 lang="ko-KR" altLang="en-US"/>
            </a:pPr>
            <a:r>
              <a:rPr lang="ko-KR" altLang="en-US" sz="2000">
                <a:solidFill>
                  <a:srgbClr val="595959"/>
                </a:solidFill>
                <a:latin typeface="에스코어 드림 4 Regular"/>
                <a:cs typeface="에스코어 드림 4 Regular"/>
              </a:rPr>
              <a:t>김명호/김승민/김은비/김재준/정소연</a:t>
            </a:r>
          </a:p>
        </p:txBody>
      </p:sp>
      <p:grpSp>
        <p:nvGrpSpPr>
          <p:cNvPr id="1002" name="그룹 1002"/>
          <p:cNvGrpSpPr/>
          <p:nvPr/>
        </p:nvGrpSpPr>
        <p:grpSpPr>
          <a:xfrm>
            <a:off x="16049483" y="6567674"/>
            <a:ext cx="2813796" cy="124275"/>
            <a:chOff x="16049483" y="6567674"/>
            <a:chExt cx="2813796" cy="124275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 rot="16200000">
              <a:off x="16049483" y="6567674"/>
              <a:ext cx="2813796" cy="124275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16968406" y="547491"/>
            <a:ext cx="742705" cy="1222769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 lang="ko-KR" altLang="en-US"/>
            </a:pPr>
            <a:r>
              <a:rPr lang="en-US" sz="5300">
                <a:solidFill>
                  <a:srgbClr val="595959"/>
                </a:solidFill>
                <a:latin typeface="카페24 당당해"/>
                <a:cs typeface="카페24 당당해"/>
              </a:rPr>
              <a:t>+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049483" y="6567674"/>
            <a:ext cx="2813796" cy="124275"/>
            <a:chOff x="16049483" y="6567674"/>
            <a:chExt cx="2813796" cy="12427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 rot="16200000">
              <a:off x="16049483" y="6567674"/>
              <a:ext cx="2813796" cy="12427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885867" y="5254628"/>
            <a:ext cx="11230934" cy="164571"/>
            <a:chOff x="10885867" y="5254628"/>
            <a:chExt cx="11230934" cy="16457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 rot="16200000">
              <a:off x="10885867" y="5254628"/>
              <a:ext cx="11230934" cy="164571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16968406" y="547491"/>
            <a:ext cx="742705" cy="1222769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 lang="ko-KR" altLang="en-US"/>
            </a:pPr>
            <a:r>
              <a:rPr lang="en-US" sz="5300">
                <a:solidFill>
                  <a:srgbClr val="595959"/>
                </a:solidFill>
                <a:latin typeface="카페24 당당해"/>
                <a:cs typeface="카페24 당당해"/>
              </a:rPr>
              <a:t>+</a:t>
            </a:r>
            <a:endParaRPr lang="en-US"/>
          </a:p>
        </p:txBody>
      </p:sp>
      <p:sp>
        <p:nvSpPr>
          <p:cNvPr id="11" name="Object 11"/>
          <p:cNvSpPr txBox="1"/>
          <p:nvPr/>
        </p:nvSpPr>
        <p:spPr>
          <a:xfrm>
            <a:off x="1358710" y="380999"/>
            <a:ext cx="8928290" cy="1295400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 lang="ko-KR" altLang="en-US"/>
            </a:pPr>
            <a:r>
              <a:rPr lang="ko-KR" altLang="en-US" sz="3400">
                <a:solidFill>
                  <a:srgbClr val="595959"/>
                </a:solidFill>
                <a:latin typeface="카페24 당당해"/>
                <a:cs typeface="카페24 당당해"/>
              </a:rPr>
              <a:t>설계</a:t>
            </a:r>
            <a:r>
              <a:rPr lang="en-US" altLang="ko-KR" sz="3400">
                <a:solidFill>
                  <a:srgbClr val="595959"/>
                </a:solidFill>
                <a:latin typeface="카페24 당당해"/>
                <a:cs typeface="카페24 당당해"/>
              </a:rPr>
              <a:t>_</a:t>
            </a:r>
            <a:r>
              <a:rPr lang="ko-KR" altLang="en-US" sz="3400">
                <a:solidFill>
                  <a:srgbClr val="595959"/>
                </a:solidFill>
                <a:latin typeface="카페24 당당해"/>
                <a:cs typeface="카페24 당당해"/>
              </a:rPr>
              <a:t>클래스 다이어그램</a:t>
            </a:r>
          </a:p>
          <a:p>
            <a:pPr algn="just">
              <a:defRPr lang="ko-KR" altLang="en-US"/>
            </a:pPr>
            <a:r>
              <a:rPr lang="en-US" altLang="ko-KR" sz="3400">
                <a:solidFill>
                  <a:srgbClr val="595959"/>
                </a:solidFill>
                <a:latin typeface="카페24 당당해"/>
                <a:cs typeface="카페24 당당해"/>
              </a:rPr>
              <a:t>   Order Package &amp; Product  Package</a:t>
            </a:r>
          </a:p>
        </p:txBody>
      </p:sp>
      <p:pic>
        <p:nvPicPr>
          <p:cNvPr id="1014" name="그림 1013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219200" y="1371600"/>
            <a:ext cx="15163800" cy="89153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049483" y="6567674"/>
            <a:ext cx="2813796" cy="124275"/>
            <a:chOff x="16049483" y="6567674"/>
            <a:chExt cx="2813796" cy="12427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 rot="16200000">
              <a:off x="16049483" y="6567674"/>
              <a:ext cx="2813796" cy="12427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885867" y="5254628"/>
            <a:ext cx="11230934" cy="164571"/>
            <a:chOff x="10885867" y="5254628"/>
            <a:chExt cx="11230934" cy="16457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 rot="16200000">
              <a:off x="10885867" y="5254628"/>
              <a:ext cx="11230934" cy="164571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16968406" y="547491"/>
            <a:ext cx="742705" cy="1222769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 lang="ko-KR" altLang="en-US"/>
            </a:pPr>
            <a:r>
              <a:rPr lang="en-US" sz="5300">
                <a:solidFill>
                  <a:srgbClr val="595959"/>
                </a:solidFill>
                <a:latin typeface="카페24 당당해"/>
                <a:cs typeface="카페24 당당해"/>
              </a:rPr>
              <a:t>+</a:t>
            </a:r>
            <a:endParaRPr lang="en-US"/>
          </a:p>
        </p:txBody>
      </p:sp>
      <p:sp>
        <p:nvSpPr>
          <p:cNvPr id="11" name="Object 11"/>
          <p:cNvSpPr txBox="1"/>
          <p:nvPr/>
        </p:nvSpPr>
        <p:spPr>
          <a:xfrm>
            <a:off x="1358710" y="838200"/>
            <a:ext cx="8928290" cy="777123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 lang="ko-KR" altLang="en-US"/>
            </a:pPr>
            <a:r>
              <a:rPr lang="ko-KR" altLang="en-US" sz="3400">
                <a:solidFill>
                  <a:srgbClr val="595959"/>
                </a:solidFill>
                <a:latin typeface="카페24 당당해"/>
                <a:cs typeface="카페24 당당해"/>
              </a:rPr>
              <a:t>설계</a:t>
            </a:r>
            <a:r>
              <a:rPr lang="en-US" altLang="ko-KR" sz="3400">
                <a:solidFill>
                  <a:srgbClr val="595959"/>
                </a:solidFill>
                <a:latin typeface="카페24 당당해"/>
                <a:cs typeface="카페24 당당해"/>
              </a:rPr>
              <a:t>_ERD</a:t>
            </a:r>
          </a:p>
        </p:txBody>
      </p:sp>
      <p:pic>
        <p:nvPicPr>
          <p:cNvPr id="1012" name="그림 1011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676400" y="1447800"/>
            <a:ext cx="14249400" cy="7848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18900" y="2071360"/>
            <a:ext cx="4598987" cy="4647275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 lang="ko-KR" altLang="en-US"/>
            </a:pPr>
            <a:r>
              <a:rPr lang="en-US" sz="20300">
                <a:solidFill>
                  <a:srgbClr val="595959"/>
                </a:solidFill>
                <a:latin typeface="카페24 당당해"/>
                <a:cs typeface="카페24 당당해"/>
              </a:rPr>
              <a:t>03</a:t>
            </a:r>
            <a:endParaRPr lang="en-US"/>
          </a:p>
        </p:txBody>
      </p:sp>
      <p:sp>
        <p:nvSpPr>
          <p:cNvPr id="3" name="Object 3"/>
          <p:cNvSpPr txBox="1"/>
          <p:nvPr/>
        </p:nvSpPr>
        <p:spPr>
          <a:xfrm>
            <a:off x="3218900" y="5437619"/>
            <a:ext cx="15485936" cy="1892229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 lang="ko-KR" altLang="en-US"/>
            </a:pPr>
            <a:r>
              <a:rPr lang="ko-KR" altLang="en-US" sz="8300">
                <a:solidFill>
                  <a:srgbClr val="595959"/>
                </a:solidFill>
                <a:latin typeface="카페24 당당해"/>
                <a:cs typeface="카페24 당당해"/>
              </a:rPr>
              <a:t>기능별 소개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218900" y="6977120"/>
            <a:ext cx="14535700" cy="1328680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 lang="ko-KR" altLang="en-US"/>
            </a:pPr>
            <a:r>
              <a:rPr lang="ko-KR" altLang="en-US" sz="3300">
                <a:solidFill>
                  <a:srgbClr val="595959"/>
                </a:solidFill>
                <a:latin typeface="에스코어 드림 4 Regular"/>
                <a:cs typeface="에스코어 드림 4 Regular"/>
              </a:rPr>
              <a:t>클래스 및 메서드 기능 설명</a:t>
            </a:r>
          </a:p>
          <a:p>
            <a:pPr algn="just">
              <a:defRPr lang="ko-KR" altLang="en-US"/>
            </a:pPr>
            <a:r>
              <a:rPr lang="ko-KR" altLang="en-US" sz="3300">
                <a:solidFill>
                  <a:srgbClr val="595959"/>
                </a:solidFill>
                <a:latin typeface="에스코어 드림 4 Regular"/>
                <a:cs typeface="에스코어 드림 4 Regular"/>
              </a:rPr>
              <a:t>코드 작성 의도 설명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72895" y="547491"/>
            <a:ext cx="742705" cy="1222769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 lang="ko-KR" altLang="en-US"/>
            </a:pPr>
            <a:r>
              <a:rPr lang="en-US" sz="5300">
                <a:solidFill>
                  <a:srgbClr val="595959"/>
                </a:solidFill>
                <a:latin typeface="카페24 당당해"/>
                <a:cs typeface="카페24 당당해"/>
              </a:rPr>
              <a:t>+</a:t>
            </a:r>
            <a:endParaRPr lang="en-US"/>
          </a:p>
        </p:txBody>
      </p:sp>
      <p:grpSp>
        <p:nvGrpSpPr>
          <p:cNvPr id="1001" name="그룹 1001"/>
          <p:cNvGrpSpPr/>
          <p:nvPr/>
        </p:nvGrpSpPr>
        <p:grpSpPr>
          <a:xfrm>
            <a:off x="-488380" y="6567674"/>
            <a:ext cx="2813796" cy="124275"/>
            <a:chOff x="-488380" y="6567674"/>
            <a:chExt cx="2813796" cy="124275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 rot="5400000">
              <a:off x="-488380" y="6567674"/>
              <a:ext cx="2813796" cy="12427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3102516" y="4549867"/>
            <a:ext cx="9821410" cy="164571"/>
            <a:chOff x="-3102516" y="4549867"/>
            <a:chExt cx="9821410" cy="16457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 rot="16200000">
              <a:off x="-3102516" y="4549867"/>
              <a:ext cx="9821410" cy="16457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666667" y="9460571"/>
            <a:ext cx="19314286" cy="164571"/>
            <a:chOff x="-666667" y="9460571"/>
            <a:chExt cx="19314286" cy="164571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-666667" y="9460571"/>
              <a:ext cx="19314286" cy="164571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15"/>
          <p:cNvSpPr txBox="1"/>
          <p:nvPr/>
        </p:nvSpPr>
        <p:spPr>
          <a:xfrm>
            <a:off x="472895" y="547491"/>
            <a:ext cx="742705" cy="1222769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 lang="ko-KR" altLang="en-US"/>
            </a:pPr>
            <a:r>
              <a:rPr lang="en-US" sz="5300">
                <a:solidFill>
                  <a:srgbClr val="595959"/>
                </a:solidFill>
                <a:latin typeface="카페24 당당해"/>
                <a:cs typeface="카페24 당당해"/>
              </a:rPr>
              <a:t>+</a:t>
            </a:r>
            <a:endParaRPr lang="en-US"/>
          </a:p>
        </p:txBody>
      </p:sp>
      <p:grpSp>
        <p:nvGrpSpPr>
          <p:cNvPr id="1005" name="그룹 1005"/>
          <p:cNvGrpSpPr/>
          <p:nvPr/>
        </p:nvGrpSpPr>
        <p:grpSpPr>
          <a:xfrm>
            <a:off x="-488380" y="6567674"/>
            <a:ext cx="2813796" cy="124275"/>
            <a:chOff x="-488380" y="6567674"/>
            <a:chExt cx="2813796" cy="124275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 rot="5400000">
              <a:off x="-488380" y="6567674"/>
              <a:ext cx="2813796" cy="12427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-3588230" y="5035581"/>
            <a:ext cx="10792838" cy="164571"/>
            <a:chOff x="-3588230" y="5035581"/>
            <a:chExt cx="10792838" cy="164571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 rot="16200000">
              <a:off x="-3588230" y="5035581"/>
              <a:ext cx="10792838" cy="164571"/>
            </a:xfrm>
            <a:prstGeom prst="rect">
              <a:avLst/>
            </a:prstGeom>
          </p:spPr>
        </p:pic>
      </p:grpSp>
      <p:sp>
        <p:nvSpPr>
          <p:cNvPr id="23" name="Object 23"/>
          <p:cNvSpPr txBox="1"/>
          <p:nvPr/>
        </p:nvSpPr>
        <p:spPr>
          <a:xfrm>
            <a:off x="2057400" y="289677"/>
            <a:ext cx="6553200" cy="624723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 lang="ko-KR" altLang="en-US"/>
            </a:pPr>
            <a:r>
              <a:rPr lang="ko-KR" altLang="en-US" sz="3400">
                <a:solidFill>
                  <a:srgbClr val="595959"/>
                </a:solidFill>
                <a:latin typeface="카페24 당당해"/>
                <a:cs typeface="카페24 당당해"/>
              </a:rPr>
              <a:t>- </a:t>
            </a:r>
            <a:r>
              <a:rPr lang="en-US" altLang="ko-KR" sz="3400">
                <a:solidFill>
                  <a:srgbClr val="595959"/>
                </a:solidFill>
                <a:latin typeface="카페24 당당해"/>
                <a:cs typeface="카페24 당당해"/>
              </a:rPr>
              <a:t>JDBC</a:t>
            </a:r>
          </a:p>
        </p:txBody>
      </p:sp>
      <p:grpSp>
        <p:nvGrpSpPr>
          <p:cNvPr id="1013" name="그룹 1013"/>
          <p:cNvGrpSpPr/>
          <p:nvPr/>
        </p:nvGrpSpPr>
        <p:grpSpPr>
          <a:xfrm>
            <a:off x="1790476" y="9460571"/>
            <a:ext cx="17371428" cy="164571"/>
            <a:chOff x="1790476" y="9460571"/>
            <a:chExt cx="17371428" cy="164571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 rot="10800000">
              <a:off x="1790476" y="9460571"/>
              <a:ext cx="17371428" cy="164571"/>
            </a:xfrm>
            <a:prstGeom prst="rect">
              <a:avLst/>
            </a:prstGeom>
          </p:spPr>
        </p:pic>
      </p:grpSp>
      <p:sp>
        <p:nvSpPr>
          <p:cNvPr id="53" name="Object 53"/>
          <p:cNvSpPr txBox="1"/>
          <p:nvPr/>
        </p:nvSpPr>
        <p:spPr>
          <a:xfrm>
            <a:off x="4267200" y="1295400"/>
            <a:ext cx="2570530" cy="365704"/>
          </a:xfrm>
          <a:prstGeom prst="rect">
            <a:avLst/>
          </a:prstGeom>
          <a:noFill/>
        </p:spPr>
        <p:txBody>
          <a:bodyPr wrap="square"/>
          <a:lstStyle/>
          <a:p>
            <a:pPr>
              <a:defRPr lang="ko-KR" altLang="en-US"/>
            </a:pPr>
            <a:r>
              <a:rPr lang="en-US" altLang="ko-KR">
                <a:solidFill>
                  <a:srgbClr val="595959"/>
                </a:solidFill>
                <a:latin typeface="에스코어 드림 4 Regular"/>
                <a:cs typeface="에스코어 드림 4 Regular"/>
              </a:rPr>
              <a:t>DB</a:t>
            </a:r>
            <a:r>
              <a:rPr lang="ko-KR" altLang="en-US">
                <a:solidFill>
                  <a:srgbClr val="595959"/>
                </a:solidFill>
                <a:latin typeface="에스코어 드림 4 Regular"/>
                <a:cs typeface="에스코어 드림 4 Regular"/>
              </a:rPr>
              <a:t> </a:t>
            </a:r>
            <a:r>
              <a:rPr lang="en-US" altLang="ko-KR">
                <a:solidFill>
                  <a:srgbClr val="595959"/>
                </a:solidFill>
                <a:latin typeface="에스코어 드림 4 Regular"/>
                <a:cs typeface="에스코어 드림 4 Regular"/>
              </a:rPr>
              <a:t>Connection </a:t>
            </a:r>
          </a:p>
        </p:txBody>
      </p:sp>
      <p:pic>
        <p:nvPicPr>
          <p:cNvPr id="1031" name="그림 1030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2819400" y="1828800"/>
            <a:ext cx="6086475" cy="6705600"/>
          </a:xfrm>
          <a:prstGeom prst="rect">
            <a:avLst/>
          </a:prstGeom>
        </p:spPr>
      </p:pic>
      <p:pic>
        <p:nvPicPr>
          <p:cNvPr id="1032" name="그림 1031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0896602" y="1752600"/>
            <a:ext cx="6705599" cy="7086600"/>
          </a:xfrm>
          <a:prstGeom prst="rect">
            <a:avLst/>
          </a:prstGeom>
        </p:spPr>
      </p:pic>
      <p:sp>
        <p:nvSpPr>
          <p:cNvPr id="1033" name="Object 53"/>
          <p:cNvSpPr txBox="1"/>
          <p:nvPr/>
        </p:nvSpPr>
        <p:spPr>
          <a:xfrm>
            <a:off x="12192000" y="1295400"/>
            <a:ext cx="2570530" cy="365704"/>
          </a:xfrm>
          <a:prstGeom prst="rect">
            <a:avLst/>
          </a:prstGeom>
          <a:noFill/>
        </p:spPr>
        <p:txBody>
          <a:bodyPr wrap="square"/>
          <a:lstStyle/>
          <a:p>
            <a:pPr>
              <a:defRPr lang="ko-KR" altLang="en-US"/>
            </a:pPr>
            <a:r>
              <a:rPr lang="en-US" altLang="ko-KR">
                <a:solidFill>
                  <a:srgbClr val="595959"/>
                </a:solidFill>
                <a:latin typeface="에스코어 드림 4 Regular"/>
                <a:cs typeface="에스코어 드림 4 Regular"/>
              </a:rPr>
              <a:t>DB</a:t>
            </a:r>
            <a:r>
              <a:rPr lang="ko-KR" altLang="en-US">
                <a:solidFill>
                  <a:srgbClr val="595959"/>
                </a:solidFill>
                <a:latin typeface="에스코어 드림 4 Regular"/>
                <a:cs typeface="에스코어 드림 4 Regular"/>
              </a:rPr>
              <a:t> </a:t>
            </a:r>
            <a:r>
              <a:rPr lang="en-US" altLang="ko-KR">
                <a:solidFill>
                  <a:srgbClr val="595959"/>
                </a:solidFill>
                <a:latin typeface="에스코어 드림 4 Regular"/>
                <a:cs typeface="에스코어 드림 4 Regular"/>
              </a:rPr>
              <a:t>Connection Close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15"/>
          <p:cNvSpPr txBox="1"/>
          <p:nvPr/>
        </p:nvSpPr>
        <p:spPr>
          <a:xfrm>
            <a:off x="472895" y="547491"/>
            <a:ext cx="742705" cy="1222769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 lang="ko-KR" altLang="en-US"/>
            </a:pPr>
            <a:r>
              <a:rPr lang="en-US" sz="5300">
                <a:solidFill>
                  <a:srgbClr val="595959"/>
                </a:solidFill>
                <a:latin typeface="카페24 당당해"/>
                <a:cs typeface="카페24 당당해"/>
              </a:rPr>
              <a:t>+</a:t>
            </a:r>
            <a:endParaRPr lang="en-US"/>
          </a:p>
        </p:txBody>
      </p:sp>
      <p:grpSp>
        <p:nvGrpSpPr>
          <p:cNvPr id="1005" name="그룹 1005"/>
          <p:cNvGrpSpPr/>
          <p:nvPr/>
        </p:nvGrpSpPr>
        <p:grpSpPr>
          <a:xfrm>
            <a:off x="-488380" y="6567674"/>
            <a:ext cx="2813796" cy="124275"/>
            <a:chOff x="-488380" y="6567674"/>
            <a:chExt cx="2813796" cy="124275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 rot="5400000">
              <a:off x="-488380" y="6567674"/>
              <a:ext cx="2813796" cy="12427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-3588230" y="5035581"/>
            <a:ext cx="10792838" cy="164571"/>
            <a:chOff x="-3588230" y="5035581"/>
            <a:chExt cx="10792838" cy="164571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 rot="16200000">
              <a:off x="-3588230" y="5035581"/>
              <a:ext cx="10792838" cy="164571"/>
            </a:xfrm>
            <a:prstGeom prst="rect">
              <a:avLst/>
            </a:prstGeom>
          </p:spPr>
        </p:pic>
      </p:grpSp>
      <p:sp>
        <p:nvSpPr>
          <p:cNvPr id="23" name="Object 23"/>
          <p:cNvSpPr txBox="1"/>
          <p:nvPr/>
        </p:nvSpPr>
        <p:spPr>
          <a:xfrm>
            <a:off x="2057400" y="289677"/>
            <a:ext cx="6553200" cy="624723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 lang="ko-KR" altLang="en-US"/>
            </a:pPr>
            <a:r>
              <a:rPr lang="ko-KR" altLang="en-US" sz="3400">
                <a:solidFill>
                  <a:srgbClr val="595959"/>
                </a:solidFill>
                <a:latin typeface="카페24 당당해"/>
                <a:cs typeface="카페24 당당해"/>
              </a:rPr>
              <a:t>- 메인 페이지</a:t>
            </a:r>
          </a:p>
        </p:txBody>
      </p:sp>
      <p:grpSp>
        <p:nvGrpSpPr>
          <p:cNvPr id="1013" name="그룹 1013"/>
          <p:cNvGrpSpPr/>
          <p:nvPr/>
        </p:nvGrpSpPr>
        <p:grpSpPr>
          <a:xfrm>
            <a:off x="1790476" y="9460571"/>
            <a:ext cx="17371428" cy="164571"/>
            <a:chOff x="1790476" y="9460571"/>
            <a:chExt cx="17371428" cy="164571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 rot="10800000">
              <a:off x="1790476" y="9460571"/>
              <a:ext cx="17371428" cy="164571"/>
            </a:xfrm>
            <a:prstGeom prst="rect">
              <a:avLst/>
            </a:prstGeom>
          </p:spPr>
        </p:pic>
      </p:grpSp>
      <p:sp>
        <p:nvSpPr>
          <p:cNvPr id="53" name="Object 53"/>
          <p:cNvSpPr txBox="1"/>
          <p:nvPr/>
        </p:nvSpPr>
        <p:spPr>
          <a:xfrm>
            <a:off x="2458670" y="1005895"/>
            <a:ext cx="2570530" cy="365704"/>
          </a:xfrm>
          <a:prstGeom prst="rect">
            <a:avLst/>
          </a:prstGeom>
          <a:noFill/>
        </p:spPr>
        <p:txBody>
          <a:bodyPr wrap="square"/>
          <a:lstStyle/>
          <a:p>
            <a:pPr>
              <a:defRPr lang="ko-KR" altLang="en-US"/>
            </a:pPr>
            <a:r>
              <a:rPr lang="ko-KR" altLang="en-US">
                <a:solidFill>
                  <a:srgbClr val="595959"/>
                </a:solidFill>
                <a:latin typeface="에스코어 드림 4 Regular"/>
                <a:cs typeface="에스코어 드림 4 Regular"/>
              </a:rPr>
              <a:t>관리자 페이지 메뉴</a:t>
            </a:r>
          </a:p>
        </p:txBody>
      </p:sp>
      <p:cxnSp>
        <p:nvCxnSpPr>
          <p:cNvPr id="1027" name="직선 화살표 연결선 1026"/>
          <p:cNvCxnSpPr/>
          <p:nvPr/>
        </p:nvCxnSpPr>
        <p:spPr>
          <a:xfrm rot="5400000" flipH="1" flipV="1">
            <a:off x="7010400" y="1981200"/>
            <a:ext cx="4267199" cy="3048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0" name="직사각형 1029"/>
          <p:cNvSpPr/>
          <p:nvPr/>
        </p:nvSpPr>
        <p:spPr>
          <a:xfrm>
            <a:off x="2019300" y="5791200"/>
            <a:ext cx="8953500" cy="1066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031" name="그림 1030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2209800" y="4267200"/>
            <a:ext cx="8763000" cy="3657600"/>
          </a:xfrm>
          <a:prstGeom prst="rect">
            <a:avLst/>
          </a:prstGeom>
        </p:spPr>
      </p:pic>
      <p:pic>
        <p:nvPicPr>
          <p:cNvPr id="1032" name="그림 1031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0591798" y="381000"/>
            <a:ext cx="7924802" cy="89154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15"/>
          <p:cNvSpPr txBox="1"/>
          <p:nvPr/>
        </p:nvSpPr>
        <p:spPr>
          <a:xfrm>
            <a:off x="472895" y="547491"/>
            <a:ext cx="742705" cy="1222769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 lang="ko-KR" altLang="en-US"/>
            </a:pPr>
            <a:r>
              <a:rPr lang="en-US" sz="5300">
                <a:solidFill>
                  <a:srgbClr val="595959"/>
                </a:solidFill>
                <a:latin typeface="카페24 당당해"/>
                <a:cs typeface="카페24 당당해"/>
              </a:rPr>
              <a:t>+</a:t>
            </a:r>
            <a:endParaRPr lang="en-US"/>
          </a:p>
        </p:txBody>
      </p:sp>
      <p:grpSp>
        <p:nvGrpSpPr>
          <p:cNvPr id="1005" name="그룹 1005"/>
          <p:cNvGrpSpPr/>
          <p:nvPr/>
        </p:nvGrpSpPr>
        <p:grpSpPr>
          <a:xfrm>
            <a:off x="-488380" y="6567674"/>
            <a:ext cx="2813796" cy="124275"/>
            <a:chOff x="-488380" y="6567674"/>
            <a:chExt cx="2813796" cy="124275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 rot="5400000">
              <a:off x="-488380" y="6567674"/>
              <a:ext cx="2813796" cy="12427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-3588230" y="5035581"/>
            <a:ext cx="10792838" cy="164571"/>
            <a:chOff x="-3588230" y="5035581"/>
            <a:chExt cx="10792838" cy="164571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 rot="16200000">
              <a:off x="-3588230" y="5035581"/>
              <a:ext cx="10792838" cy="164571"/>
            </a:xfrm>
            <a:prstGeom prst="rect">
              <a:avLst/>
            </a:prstGeom>
          </p:spPr>
        </p:pic>
      </p:grpSp>
      <p:sp>
        <p:nvSpPr>
          <p:cNvPr id="23" name="Object 23"/>
          <p:cNvSpPr txBox="1"/>
          <p:nvPr/>
        </p:nvSpPr>
        <p:spPr>
          <a:xfrm>
            <a:off x="2057400" y="289677"/>
            <a:ext cx="6553200" cy="624723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 lang="ko-KR" altLang="en-US"/>
            </a:pPr>
            <a:r>
              <a:rPr lang="ko-KR" altLang="en-US" sz="3400">
                <a:solidFill>
                  <a:srgbClr val="595959"/>
                </a:solidFill>
                <a:latin typeface="카페24 당당해"/>
                <a:cs typeface="카페24 당당해"/>
              </a:rPr>
              <a:t>- 회원가입</a:t>
            </a:r>
          </a:p>
        </p:txBody>
      </p:sp>
      <p:grpSp>
        <p:nvGrpSpPr>
          <p:cNvPr id="1013" name="그룹 1013"/>
          <p:cNvGrpSpPr/>
          <p:nvPr/>
        </p:nvGrpSpPr>
        <p:grpSpPr>
          <a:xfrm>
            <a:off x="1790476" y="9460571"/>
            <a:ext cx="17371428" cy="164571"/>
            <a:chOff x="1790476" y="9460571"/>
            <a:chExt cx="17371428" cy="164571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 rot="10800000">
              <a:off x="1790476" y="9460571"/>
              <a:ext cx="17371428" cy="164571"/>
            </a:xfrm>
            <a:prstGeom prst="rect">
              <a:avLst/>
            </a:prstGeom>
          </p:spPr>
        </p:pic>
      </p:grpSp>
      <p:pic>
        <p:nvPicPr>
          <p:cNvPr id="1031" name="그림 1030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2514600" y="3429000"/>
            <a:ext cx="6629400" cy="5257800"/>
          </a:xfrm>
          <a:prstGeom prst="rect">
            <a:avLst/>
          </a:prstGeom>
        </p:spPr>
      </p:pic>
      <p:pic>
        <p:nvPicPr>
          <p:cNvPr id="1032" name="그림 1031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9601200" y="609600"/>
            <a:ext cx="8610600" cy="8686800"/>
          </a:xfrm>
          <a:prstGeom prst="rect">
            <a:avLst/>
          </a:prstGeom>
        </p:spPr>
      </p:pic>
      <p:pic>
        <p:nvPicPr>
          <p:cNvPr id="1033" name="그림 1032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4495800" y="914400"/>
            <a:ext cx="4876800" cy="2514600"/>
          </a:xfrm>
          <a:prstGeom prst="rect">
            <a:avLst/>
          </a:prstGeom>
        </p:spPr>
      </p:pic>
      <p:cxnSp>
        <p:nvCxnSpPr>
          <p:cNvPr id="1043" name="직선 연결선 1042"/>
          <p:cNvCxnSpPr/>
          <p:nvPr/>
        </p:nvCxnSpPr>
        <p:spPr>
          <a:xfrm>
            <a:off x="11506200" y="2819400"/>
            <a:ext cx="11430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4" name="직선 화살표 연결선 1043"/>
          <p:cNvCxnSpPr/>
          <p:nvPr/>
        </p:nvCxnSpPr>
        <p:spPr>
          <a:xfrm rot="10800000">
            <a:off x="8534400" y="2057400"/>
            <a:ext cx="2895600" cy="533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15"/>
          <p:cNvSpPr txBox="1"/>
          <p:nvPr/>
        </p:nvSpPr>
        <p:spPr>
          <a:xfrm>
            <a:off x="472895" y="547491"/>
            <a:ext cx="742705" cy="1222769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 lang="ko-KR" altLang="en-US"/>
            </a:pPr>
            <a:r>
              <a:rPr lang="en-US" sz="5300">
                <a:solidFill>
                  <a:srgbClr val="595959"/>
                </a:solidFill>
                <a:latin typeface="카페24 당당해"/>
                <a:cs typeface="카페24 당당해"/>
              </a:rPr>
              <a:t>+</a:t>
            </a:r>
            <a:endParaRPr lang="en-US"/>
          </a:p>
        </p:txBody>
      </p:sp>
      <p:grpSp>
        <p:nvGrpSpPr>
          <p:cNvPr id="1005" name="그룹 1005"/>
          <p:cNvGrpSpPr/>
          <p:nvPr/>
        </p:nvGrpSpPr>
        <p:grpSpPr>
          <a:xfrm>
            <a:off x="-488380" y="6567674"/>
            <a:ext cx="2813796" cy="124275"/>
            <a:chOff x="-488380" y="6567674"/>
            <a:chExt cx="2813796" cy="124275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 rot="5400000">
              <a:off x="-488380" y="6567674"/>
              <a:ext cx="2813796" cy="12427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-3588230" y="5035581"/>
            <a:ext cx="10792838" cy="164571"/>
            <a:chOff x="-3588230" y="5035581"/>
            <a:chExt cx="10792838" cy="164571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 rot="16200000">
              <a:off x="-3588230" y="5035581"/>
              <a:ext cx="10792838" cy="164571"/>
            </a:xfrm>
            <a:prstGeom prst="rect">
              <a:avLst/>
            </a:prstGeom>
          </p:spPr>
        </p:pic>
      </p:grpSp>
      <p:sp>
        <p:nvSpPr>
          <p:cNvPr id="23" name="Object 23"/>
          <p:cNvSpPr txBox="1"/>
          <p:nvPr/>
        </p:nvSpPr>
        <p:spPr>
          <a:xfrm>
            <a:off x="2057400" y="289677"/>
            <a:ext cx="6553200" cy="624723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 lang="ko-KR" altLang="en-US"/>
            </a:pPr>
            <a:r>
              <a:rPr lang="ko-KR" altLang="en-US" sz="3400">
                <a:solidFill>
                  <a:srgbClr val="595959"/>
                </a:solidFill>
                <a:latin typeface="카페24 당당해"/>
                <a:cs typeface="카페24 당당해"/>
              </a:rPr>
              <a:t>- 로그인</a:t>
            </a:r>
          </a:p>
        </p:txBody>
      </p:sp>
      <p:grpSp>
        <p:nvGrpSpPr>
          <p:cNvPr id="1013" name="그룹 1013"/>
          <p:cNvGrpSpPr/>
          <p:nvPr/>
        </p:nvGrpSpPr>
        <p:grpSpPr>
          <a:xfrm>
            <a:off x="1790476" y="9460571"/>
            <a:ext cx="17371428" cy="164571"/>
            <a:chOff x="1790476" y="9460571"/>
            <a:chExt cx="17371428" cy="164571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 rot="10800000">
              <a:off x="1790476" y="9460571"/>
              <a:ext cx="17371428" cy="164571"/>
            </a:xfrm>
            <a:prstGeom prst="rect">
              <a:avLst/>
            </a:prstGeom>
          </p:spPr>
        </p:pic>
      </p:grpSp>
      <p:pic>
        <p:nvPicPr>
          <p:cNvPr id="1045" name="그림 1044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2133600" y="6400800"/>
            <a:ext cx="6705600" cy="2895600"/>
          </a:xfrm>
          <a:prstGeom prst="rect">
            <a:avLst/>
          </a:prstGeom>
        </p:spPr>
      </p:pic>
      <p:pic>
        <p:nvPicPr>
          <p:cNvPr id="1046" name="그림 1045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9905999" y="1752600"/>
            <a:ext cx="8305800" cy="7848600"/>
          </a:xfrm>
          <a:prstGeom prst="rect">
            <a:avLst/>
          </a:prstGeom>
        </p:spPr>
      </p:pic>
      <p:pic>
        <p:nvPicPr>
          <p:cNvPr id="1047" name="그림 1046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13258800" y="152400"/>
            <a:ext cx="4838700" cy="2514600"/>
          </a:xfrm>
          <a:prstGeom prst="rect">
            <a:avLst/>
          </a:prstGeom>
        </p:spPr>
      </p:pic>
      <p:pic>
        <p:nvPicPr>
          <p:cNvPr id="1048" name="그림 1047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876800" y="466725"/>
            <a:ext cx="5105400" cy="2352675"/>
          </a:xfrm>
          <a:prstGeom prst="rect">
            <a:avLst/>
          </a:prstGeom>
        </p:spPr>
      </p:pic>
      <p:sp>
        <p:nvSpPr>
          <p:cNvPr id="1049" name="직사각형 1048"/>
          <p:cNvSpPr/>
          <p:nvPr/>
        </p:nvSpPr>
        <p:spPr>
          <a:xfrm>
            <a:off x="4876800" y="457200"/>
            <a:ext cx="4800600" cy="2438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50" name="직사각형 1049"/>
          <p:cNvSpPr/>
          <p:nvPr/>
        </p:nvSpPr>
        <p:spPr>
          <a:xfrm>
            <a:off x="10896600" y="2667000"/>
            <a:ext cx="3962400" cy="609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cxnSp>
        <p:nvCxnSpPr>
          <p:cNvPr id="1051" name="직선 화살표 연결선 1050"/>
          <p:cNvCxnSpPr>
            <a:stCxn id="1050" idx="1"/>
          </p:cNvCxnSpPr>
          <p:nvPr/>
        </p:nvCxnSpPr>
        <p:spPr>
          <a:xfrm rot="10800000">
            <a:off x="9677400" y="2133600"/>
            <a:ext cx="1219200" cy="838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2" name="직선 연결선 1051"/>
          <p:cNvCxnSpPr/>
          <p:nvPr/>
        </p:nvCxnSpPr>
        <p:spPr>
          <a:xfrm>
            <a:off x="12496800" y="4419600"/>
            <a:ext cx="12192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3" name="직선 화살표 연결선 1052"/>
          <p:cNvCxnSpPr/>
          <p:nvPr/>
        </p:nvCxnSpPr>
        <p:spPr>
          <a:xfrm rot="5400000" flipH="1" flipV="1">
            <a:off x="13563600" y="2743200"/>
            <a:ext cx="1676400" cy="1219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54" name="그림 1053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1962082" y="2667000"/>
            <a:ext cx="8172518" cy="3962400"/>
          </a:xfrm>
          <a:prstGeom prst="rect">
            <a:avLst/>
          </a:prstGeom>
        </p:spPr>
      </p:pic>
      <p:cxnSp>
        <p:nvCxnSpPr>
          <p:cNvPr id="1055" name="직선 연결선 1054"/>
          <p:cNvCxnSpPr/>
          <p:nvPr/>
        </p:nvCxnSpPr>
        <p:spPr>
          <a:xfrm>
            <a:off x="12115800" y="3810000"/>
            <a:ext cx="19050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6" name="직선 화살표 연결선 1055"/>
          <p:cNvCxnSpPr/>
          <p:nvPr/>
        </p:nvCxnSpPr>
        <p:spPr>
          <a:xfrm rot="10800000" flipV="1">
            <a:off x="5562600" y="3810032"/>
            <a:ext cx="6477000" cy="60956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15"/>
          <p:cNvSpPr txBox="1"/>
          <p:nvPr/>
        </p:nvSpPr>
        <p:spPr>
          <a:xfrm>
            <a:off x="472895" y="547491"/>
            <a:ext cx="742705" cy="1222769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 lang="ko-KR" altLang="en-US"/>
            </a:pPr>
            <a:r>
              <a:rPr lang="en-US" sz="5300">
                <a:solidFill>
                  <a:srgbClr val="595959"/>
                </a:solidFill>
                <a:latin typeface="카페24 당당해"/>
                <a:cs typeface="카페24 당당해"/>
              </a:rPr>
              <a:t>+</a:t>
            </a:r>
            <a:endParaRPr lang="en-US"/>
          </a:p>
        </p:txBody>
      </p:sp>
      <p:grpSp>
        <p:nvGrpSpPr>
          <p:cNvPr id="1005" name="그룹 1005"/>
          <p:cNvGrpSpPr/>
          <p:nvPr/>
        </p:nvGrpSpPr>
        <p:grpSpPr>
          <a:xfrm>
            <a:off x="-488380" y="6567674"/>
            <a:ext cx="2813796" cy="124275"/>
            <a:chOff x="-488380" y="6567674"/>
            <a:chExt cx="2813796" cy="124275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 rot="5400000">
              <a:off x="-488380" y="6567674"/>
              <a:ext cx="2813796" cy="12427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-3588230" y="5035581"/>
            <a:ext cx="10792838" cy="164571"/>
            <a:chOff x="-3588230" y="5035581"/>
            <a:chExt cx="10792838" cy="164571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 rot="16200000">
              <a:off x="-3588230" y="5035581"/>
              <a:ext cx="10792838" cy="164571"/>
            </a:xfrm>
            <a:prstGeom prst="rect">
              <a:avLst/>
            </a:prstGeom>
          </p:spPr>
        </p:pic>
      </p:grpSp>
      <p:sp>
        <p:nvSpPr>
          <p:cNvPr id="23" name="Object 23"/>
          <p:cNvSpPr txBox="1"/>
          <p:nvPr/>
        </p:nvSpPr>
        <p:spPr>
          <a:xfrm>
            <a:off x="2057400" y="289677"/>
            <a:ext cx="6553200" cy="624723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 lang="ko-KR" altLang="en-US"/>
            </a:pPr>
            <a:r>
              <a:rPr lang="ko-KR" altLang="en-US" sz="3400">
                <a:solidFill>
                  <a:srgbClr val="595959"/>
                </a:solidFill>
                <a:latin typeface="카페24 당당해"/>
                <a:cs typeface="카페24 당당해"/>
              </a:rPr>
              <a:t>- 로그인_마이페이지</a:t>
            </a:r>
          </a:p>
        </p:txBody>
      </p:sp>
      <p:grpSp>
        <p:nvGrpSpPr>
          <p:cNvPr id="1013" name="그룹 1013"/>
          <p:cNvGrpSpPr/>
          <p:nvPr/>
        </p:nvGrpSpPr>
        <p:grpSpPr>
          <a:xfrm>
            <a:off x="1790476" y="9460571"/>
            <a:ext cx="17371428" cy="164571"/>
            <a:chOff x="1790476" y="9460571"/>
            <a:chExt cx="17371428" cy="164571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 rot="10800000">
              <a:off x="1790476" y="9460571"/>
              <a:ext cx="17371428" cy="164571"/>
            </a:xfrm>
            <a:prstGeom prst="rect">
              <a:avLst/>
            </a:prstGeom>
          </p:spPr>
        </p:pic>
      </p:grpSp>
      <p:sp>
        <p:nvSpPr>
          <p:cNvPr id="1054" name="Object 53"/>
          <p:cNvSpPr txBox="1"/>
          <p:nvPr/>
        </p:nvSpPr>
        <p:spPr>
          <a:xfrm>
            <a:off x="2458670" y="1005895"/>
            <a:ext cx="2570530" cy="365704"/>
          </a:xfrm>
          <a:prstGeom prst="rect">
            <a:avLst/>
          </a:prstGeom>
          <a:noFill/>
        </p:spPr>
        <p:txBody>
          <a:bodyPr wrap="square"/>
          <a:lstStyle/>
          <a:p>
            <a:pPr>
              <a:defRPr lang="ko-KR" altLang="en-US"/>
            </a:pPr>
            <a:r>
              <a:rPr lang="ko-KR" altLang="en-US">
                <a:solidFill>
                  <a:srgbClr val="595959"/>
                </a:solidFill>
                <a:latin typeface="에스코어 드림 4 Regular"/>
                <a:cs typeface="에스코어 드림 4 Regular"/>
              </a:rPr>
              <a:t>회원 정보 수정</a:t>
            </a:r>
          </a:p>
        </p:txBody>
      </p:sp>
      <p:pic>
        <p:nvPicPr>
          <p:cNvPr id="1055" name="그림 1054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2133600" y="5486400"/>
            <a:ext cx="5257800" cy="3943350"/>
          </a:xfrm>
          <a:prstGeom prst="rect">
            <a:avLst/>
          </a:prstGeom>
        </p:spPr>
      </p:pic>
      <p:pic>
        <p:nvPicPr>
          <p:cNvPr id="1056" name="그림 1055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0286999" y="1142999"/>
            <a:ext cx="8001000" cy="7848600"/>
          </a:xfrm>
          <a:prstGeom prst="rect">
            <a:avLst/>
          </a:prstGeom>
        </p:spPr>
      </p:pic>
      <p:pic>
        <p:nvPicPr>
          <p:cNvPr id="1058" name="그림 1057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4648200" y="1828800"/>
            <a:ext cx="6934200" cy="5334000"/>
          </a:xfrm>
          <a:prstGeom prst="rect">
            <a:avLst/>
          </a:prstGeom>
        </p:spPr>
      </p:pic>
      <p:cxnSp>
        <p:nvCxnSpPr>
          <p:cNvPr id="1059" name="직선 연결선 1058"/>
          <p:cNvCxnSpPr/>
          <p:nvPr/>
        </p:nvCxnSpPr>
        <p:spPr>
          <a:xfrm>
            <a:off x="14020800" y="5791200"/>
            <a:ext cx="25146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0" name="직선 화살표 연결선 1059"/>
          <p:cNvCxnSpPr/>
          <p:nvPr/>
        </p:nvCxnSpPr>
        <p:spPr>
          <a:xfrm rot="10800000">
            <a:off x="9677400" y="4267200"/>
            <a:ext cx="4038600" cy="1371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15"/>
          <p:cNvSpPr txBox="1"/>
          <p:nvPr/>
        </p:nvSpPr>
        <p:spPr>
          <a:xfrm>
            <a:off x="472895" y="547491"/>
            <a:ext cx="742705" cy="1222769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 lang="ko-KR" altLang="en-US"/>
            </a:pPr>
            <a:r>
              <a:rPr lang="en-US" sz="5300">
                <a:solidFill>
                  <a:srgbClr val="595959"/>
                </a:solidFill>
                <a:latin typeface="카페24 당당해"/>
                <a:cs typeface="카페24 당당해"/>
              </a:rPr>
              <a:t>+</a:t>
            </a:r>
            <a:endParaRPr lang="en-US"/>
          </a:p>
        </p:txBody>
      </p:sp>
      <p:grpSp>
        <p:nvGrpSpPr>
          <p:cNvPr id="1005" name="그룹 1005"/>
          <p:cNvGrpSpPr/>
          <p:nvPr/>
        </p:nvGrpSpPr>
        <p:grpSpPr>
          <a:xfrm>
            <a:off x="-488380" y="6567674"/>
            <a:ext cx="2813796" cy="124275"/>
            <a:chOff x="-488380" y="6567674"/>
            <a:chExt cx="2813796" cy="124275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 rot="5400000">
              <a:off x="-488380" y="6567674"/>
              <a:ext cx="2813796" cy="12427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-3588230" y="5035581"/>
            <a:ext cx="10792838" cy="164571"/>
            <a:chOff x="-3588230" y="5035581"/>
            <a:chExt cx="10792838" cy="164571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 rot="16200000">
              <a:off x="-3588230" y="5035581"/>
              <a:ext cx="10792838" cy="164571"/>
            </a:xfrm>
            <a:prstGeom prst="rect">
              <a:avLst/>
            </a:prstGeom>
          </p:spPr>
        </p:pic>
      </p:grpSp>
      <p:sp>
        <p:nvSpPr>
          <p:cNvPr id="23" name="Object 23"/>
          <p:cNvSpPr txBox="1"/>
          <p:nvPr/>
        </p:nvSpPr>
        <p:spPr>
          <a:xfrm>
            <a:off x="2057400" y="289677"/>
            <a:ext cx="6553200" cy="624723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 lang="ko-KR" altLang="en-US"/>
            </a:pPr>
            <a:r>
              <a:rPr lang="ko-KR" altLang="en-US" sz="3400">
                <a:solidFill>
                  <a:srgbClr val="595959"/>
                </a:solidFill>
                <a:latin typeface="카페24 당당해"/>
                <a:cs typeface="카페24 당당해"/>
              </a:rPr>
              <a:t>- 로그인_마이페이지</a:t>
            </a:r>
          </a:p>
        </p:txBody>
      </p:sp>
      <p:grpSp>
        <p:nvGrpSpPr>
          <p:cNvPr id="1013" name="그룹 1013"/>
          <p:cNvGrpSpPr/>
          <p:nvPr/>
        </p:nvGrpSpPr>
        <p:grpSpPr>
          <a:xfrm>
            <a:off x="1790476" y="9460571"/>
            <a:ext cx="17371428" cy="164571"/>
            <a:chOff x="1790476" y="9460571"/>
            <a:chExt cx="17371428" cy="164571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 rot="10800000">
              <a:off x="1790476" y="9460571"/>
              <a:ext cx="17371428" cy="164571"/>
            </a:xfrm>
            <a:prstGeom prst="rect">
              <a:avLst/>
            </a:prstGeom>
          </p:spPr>
        </p:pic>
      </p:grpSp>
      <p:sp>
        <p:nvSpPr>
          <p:cNvPr id="1054" name="Object 53"/>
          <p:cNvSpPr txBox="1"/>
          <p:nvPr/>
        </p:nvSpPr>
        <p:spPr>
          <a:xfrm>
            <a:off x="2458670" y="1005895"/>
            <a:ext cx="2570530" cy="365704"/>
          </a:xfrm>
          <a:prstGeom prst="rect">
            <a:avLst/>
          </a:prstGeom>
          <a:noFill/>
        </p:spPr>
        <p:txBody>
          <a:bodyPr wrap="square"/>
          <a:lstStyle/>
          <a:p>
            <a:pPr>
              <a:defRPr lang="ko-KR" altLang="en-US"/>
            </a:pPr>
            <a:r>
              <a:rPr lang="ko-KR" altLang="en-US">
                <a:solidFill>
                  <a:srgbClr val="595959"/>
                </a:solidFill>
                <a:latin typeface="에스코어 드림 4 Regular"/>
                <a:cs typeface="에스코어 드림 4 Regular"/>
              </a:rPr>
              <a:t>나의 회원 정보</a:t>
            </a:r>
          </a:p>
        </p:txBody>
      </p:sp>
      <p:pic>
        <p:nvPicPr>
          <p:cNvPr id="1061" name="그림 1060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2071688" y="6705600"/>
            <a:ext cx="6843712" cy="2514600"/>
          </a:xfrm>
          <a:prstGeom prst="rect">
            <a:avLst/>
          </a:prstGeom>
        </p:spPr>
      </p:pic>
      <p:pic>
        <p:nvPicPr>
          <p:cNvPr id="1062" name="그림 1061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9067800" y="1828800"/>
            <a:ext cx="9372600" cy="6781800"/>
          </a:xfrm>
          <a:prstGeom prst="rect">
            <a:avLst/>
          </a:prstGeom>
        </p:spPr>
      </p:pic>
      <p:pic>
        <p:nvPicPr>
          <p:cNvPr id="1063" name="그림 1062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1905000" y="2438400"/>
            <a:ext cx="7515259" cy="3962400"/>
          </a:xfrm>
          <a:prstGeom prst="rect">
            <a:avLst/>
          </a:prstGeom>
        </p:spPr>
      </p:pic>
      <p:cxnSp>
        <p:nvCxnSpPr>
          <p:cNvPr id="1064" name="직선 연결선 1063"/>
          <p:cNvCxnSpPr/>
          <p:nvPr/>
        </p:nvCxnSpPr>
        <p:spPr>
          <a:xfrm>
            <a:off x="10972800" y="4953000"/>
            <a:ext cx="11430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5" name="직선 화살표 연결선 1064"/>
          <p:cNvCxnSpPr/>
          <p:nvPr/>
        </p:nvCxnSpPr>
        <p:spPr>
          <a:xfrm rot="10800000">
            <a:off x="6019800" y="3886200"/>
            <a:ext cx="4876800" cy="914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15"/>
          <p:cNvSpPr txBox="1"/>
          <p:nvPr/>
        </p:nvSpPr>
        <p:spPr>
          <a:xfrm>
            <a:off x="472895" y="547491"/>
            <a:ext cx="742705" cy="1222769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 lang="ko-KR" altLang="en-US"/>
            </a:pPr>
            <a:r>
              <a:rPr lang="en-US" sz="5300">
                <a:solidFill>
                  <a:srgbClr val="595959"/>
                </a:solidFill>
                <a:latin typeface="카페24 당당해"/>
                <a:cs typeface="카페24 당당해"/>
              </a:rPr>
              <a:t>+</a:t>
            </a:r>
            <a:endParaRPr lang="en-US"/>
          </a:p>
        </p:txBody>
      </p:sp>
      <p:grpSp>
        <p:nvGrpSpPr>
          <p:cNvPr id="1005" name="그룹 1005"/>
          <p:cNvGrpSpPr/>
          <p:nvPr/>
        </p:nvGrpSpPr>
        <p:grpSpPr>
          <a:xfrm>
            <a:off x="-488380" y="6567674"/>
            <a:ext cx="2813796" cy="124275"/>
            <a:chOff x="-488380" y="6567674"/>
            <a:chExt cx="2813796" cy="124275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 rot="5400000">
              <a:off x="-488380" y="6567674"/>
              <a:ext cx="2813796" cy="12427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-3588230" y="5035581"/>
            <a:ext cx="10792838" cy="164571"/>
            <a:chOff x="-3588230" y="5035581"/>
            <a:chExt cx="10792838" cy="164571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 rot="16200000">
              <a:off x="-3588230" y="5035581"/>
              <a:ext cx="10792838" cy="164571"/>
            </a:xfrm>
            <a:prstGeom prst="rect">
              <a:avLst/>
            </a:prstGeom>
          </p:spPr>
        </p:pic>
      </p:grpSp>
      <p:sp>
        <p:nvSpPr>
          <p:cNvPr id="23" name="Object 23"/>
          <p:cNvSpPr txBox="1"/>
          <p:nvPr/>
        </p:nvSpPr>
        <p:spPr>
          <a:xfrm>
            <a:off x="2057400" y="289677"/>
            <a:ext cx="6553200" cy="624723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 lang="ko-KR" altLang="en-US"/>
            </a:pPr>
            <a:r>
              <a:rPr lang="ko-KR" altLang="en-US" sz="3400">
                <a:solidFill>
                  <a:srgbClr val="595959"/>
                </a:solidFill>
                <a:latin typeface="카페24 당당해"/>
                <a:cs typeface="카페24 당당해"/>
              </a:rPr>
              <a:t>- </a:t>
            </a:r>
            <a:r>
              <a:rPr lang="en-US" altLang="ko-KR" sz="3400">
                <a:solidFill>
                  <a:srgbClr val="595959"/>
                </a:solidFill>
                <a:latin typeface="카페24 당당해"/>
                <a:cs typeface="카페24 당당해"/>
              </a:rPr>
              <a:t>ID/PW</a:t>
            </a:r>
            <a:r>
              <a:rPr lang="ko-KR" altLang="en-US" sz="3400">
                <a:solidFill>
                  <a:srgbClr val="595959"/>
                </a:solidFill>
                <a:latin typeface="카페24 당당해"/>
                <a:cs typeface="카페24 당당해"/>
              </a:rPr>
              <a:t> 찾기</a:t>
            </a:r>
          </a:p>
        </p:txBody>
      </p:sp>
      <p:grpSp>
        <p:nvGrpSpPr>
          <p:cNvPr id="1013" name="그룹 1013"/>
          <p:cNvGrpSpPr/>
          <p:nvPr/>
        </p:nvGrpSpPr>
        <p:grpSpPr>
          <a:xfrm>
            <a:off x="1790476" y="9460571"/>
            <a:ext cx="17371428" cy="164571"/>
            <a:chOff x="1790476" y="9460571"/>
            <a:chExt cx="17371428" cy="164571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 rot="10800000">
              <a:off x="1790476" y="9460571"/>
              <a:ext cx="17371428" cy="164571"/>
            </a:xfrm>
            <a:prstGeom prst="rect">
              <a:avLst/>
            </a:prstGeom>
          </p:spPr>
        </p:pic>
      </p:grpSp>
      <p:pic>
        <p:nvPicPr>
          <p:cNvPr id="1066" name="그림 1065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8915400" y="1524000"/>
            <a:ext cx="9372600" cy="6934200"/>
          </a:xfrm>
          <a:prstGeom prst="rect">
            <a:avLst/>
          </a:prstGeom>
        </p:spPr>
      </p:pic>
      <p:pic>
        <p:nvPicPr>
          <p:cNvPr id="1067" name="그림 1066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2057400" y="5791200"/>
            <a:ext cx="7696200" cy="3276600"/>
          </a:xfrm>
          <a:prstGeom prst="rect">
            <a:avLst/>
          </a:prstGeom>
        </p:spPr>
      </p:pic>
      <p:pic>
        <p:nvPicPr>
          <p:cNvPr id="1071" name="그림 1070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2057400" y="1447800"/>
            <a:ext cx="7848600" cy="4267200"/>
          </a:xfrm>
          <a:prstGeom prst="rect">
            <a:avLst/>
          </a:prstGeom>
        </p:spPr>
      </p:pic>
      <p:cxnSp>
        <p:nvCxnSpPr>
          <p:cNvPr id="1072" name="직선 연결선 1071"/>
          <p:cNvCxnSpPr/>
          <p:nvPr/>
        </p:nvCxnSpPr>
        <p:spPr>
          <a:xfrm>
            <a:off x="11201400" y="3124200"/>
            <a:ext cx="16764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3" name="직선 화살표 연결선 1072"/>
          <p:cNvCxnSpPr/>
          <p:nvPr/>
        </p:nvCxnSpPr>
        <p:spPr>
          <a:xfrm rot="10800000" flipV="1">
            <a:off x="7924800" y="3124201"/>
            <a:ext cx="3124200" cy="53339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514438" y="9460571"/>
            <a:ext cx="13133181" cy="164571"/>
            <a:chOff x="5514438" y="9460571"/>
            <a:chExt cx="13133181" cy="16457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 rot="10800000">
              <a:off x="5514438" y="9460571"/>
              <a:ext cx="13133181" cy="164571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229630" y="8368862"/>
            <a:ext cx="1084656" cy="685697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 lang="ko-KR" altLang="en-US"/>
            </a:pPr>
            <a:r>
              <a:rPr lang="en-US" sz="3000">
                <a:solidFill>
                  <a:srgbClr val="595959"/>
                </a:solidFill>
                <a:latin typeface="카페24 당당해"/>
                <a:cs typeface="카페24 당당해"/>
              </a:rPr>
              <a:t>02</a:t>
            </a:r>
            <a:endParaRPr lang="en-US"/>
          </a:p>
        </p:txBody>
      </p:sp>
      <p:sp>
        <p:nvSpPr>
          <p:cNvPr id="9" name="Object 9"/>
          <p:cNvSpPr txBox="1"/>
          <p:nvPr/>
        </p:nvSpPr>
        <p:spPr>
          <a:xfrm>
            <a:off x="9619048" y="1275710"/>
            <a:ext cx="4657494" cy="2162587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 lang="ko-KR" altLang="en-US"/>
            </a:pPr>
            <a:r>
              <a:rPr lang="en-US" sz="9500">
                <a:solidFill>
                  <a:srgbClr val="595959"/>
                </a:solidFill>
                <a:latin typeface="카페24 당당해"/>
                <a:cs typeface="카페24 당당해"/>
              </a:rPr>
              <a:t>목차</a:t>
            </a:r>
            <a:endParaRPr lang="en-US"/>
          </a:p>
        </p:txBody>
      </p:sp>
      <p:sp>
        <p:nvSpPr>
          <p:cNvPr id="10" name="Object 10"/>
          <p:cNvSpPr txBox="1"/>
          <p:nvPr/>
        </p:nvSpPr>
        <p:spPr>
          <a:xfrm>
            <a:off x="9657137" y="3395754"/>
            <a:ext cx="1383947" cy="1385401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 lang="ko-KR" altLang="en-US"/>
            </a:pPr>
            <a:r>
              <a:rPr lang="en-US" sz="6100">
                <a:solidFill>
                  <a:srgbClr val="595959"/>
                </a:solidFill>
                <a:latin typeface="카페24 당당해"/>
                <a:cs typeface="카페24 당당해"/>
              </a:rPr>
              <a:t>01</a:t>
            </a:r>
            <a:endParaRPr lang="en-US"/>
          </a:p>
        </p:txBody>
      </p:sp>
      <p:sp>
        <p:nvSpPr>
          <p:cNvPr id="11" name="Object 11"/>
          <p:cNvSpPr txBox="1"/>
          <p:nvPr/>
        </p:nvSpPr>
        <p:spPr>
          <a:xfrm>
            <a:off x="9657137" y="4414195"/>
            <a:ext cx="4693239" cy="639535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 lang="ko-KR" altLang="en-US"/>
            </a:pPr>
            <a:r>
              <a:rPr lang="ko-KR" altLang="en-US" sz="2800">
                <a:solidFill>
                  <a:srgbClr val="595959"/>
                </a:solidFill>
                <a:latin typeface="카페24 당당해"/>
                <a:cs typeface="카페24 당당해"/>
              </a:rPr>
              <a:t>프로그램 흐름도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3520895" y="3395754"/>
            <a:ext cx="1383947" cy="1385401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 lang="ko-KR" altLang="en-US"/>
            </a:pPr>
            <a:r>
              <a:rPr lang="en-US" sz="6100">
                <a:solidFill>
                  <a:srgbClr val="595959"/>
                </a:solidFill>
                <a:latin typeface="카페24 당당해"/>
                <a:cs typeface="카페24 당당해"/>
              </a:rPr>
              <a:t>02</a:t>
            </a:r>
            <a:endParaRPr lang="en-US"/>
          </a:p>
        </p:txBody>
      </p:sp>
      <p:sp>
        <p:nvSpPr>
          <p:cNvPr id="14" name="Object 14"/>
          <p:cNvSpPr txBox="1"/>
          <p:nvPr/>
        </p:nvSpPr>
        <p:spPr>
          <a:xfrm>
            <a:off x="13520895" y="4414195"/>
            <a:ext cx="4693239" cy="639535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 lang="ko-KR" altLang="en-US"/>
            </a:pPr>
            <a:r>
              <a:rPr lang="ko-KR" altLang="en-US" sz="2800">
                <a:solidFill>
                  <a:srgbClr val="595959"/>
                </a:solidFill>
                <a:latin typeface="카페24 당당해"/>
                <a:cs typeface="카페24 당당해"/>
              </a:rPr>
              <a:t>설계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13520895" y="4993404"/>
            <a:ext cx="4585995" cy="869936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 lang="ko-KR" altLang="en-US"/>
            </a:pPr>
            <a:r>
              <a:rPr lang="ko-KR" altLang="en-US" sz="1800">
                <a:solidFill>
                  <a:srgbClr val="595959"/>
                </a:solidFill>
                <a:latin typeface="에스코어 드림 4 Regular"/>
                <a:cs typeface="에스코어 드림 4 Regular"/>
              </a:rPr>
              <a:t>클래스 다이어그램 및 </a:t>
            </a:r>
            <a:r>
              <a:rPr lang="en-US" altLang="ko-KR" sz="1800">
                <a:solidFill>
                  <a:srgbClr val="595959"/>
                </a:solidFill>
                <a:latin typeface="에스코어 드림 4 Regular"/>
                <a:cs typeface="에스코어 드림 4 Regular"/>
              </a:rPr>
              <a:t>ERD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9657137" y="6224527"/>
            <a:ext cx="1383947" cy="1385401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 lang="ko-KR" altLang="en-US"/>
            </a:pPr>
            <a:r>
              <a:rPr lang="en-US" sz="6100">
                <a:solidFill>
                  <a:srgbClr val="595959"/>
                </a:solidFill>
                <a:latin typeface="카페24 당당해"/>
                <a:cs typeface="카페24 당당해"/>
              </a:rPr>
              <a:t>03</a:t>
            </a:r>
            <a:endParaRPr lang="en-US"/>
          </a:p>
        </p:txBody>
      </p:sp>
      <p:sp>
        <p:nvSpPr>
          <p:cNvPr id="17" name="Object 17"/>
          <p:cNvSpPr txBox="1"/>
          <p:nvPr/>
        </p:nvSpPr>
        <p:spPr>
          <a:xfrm>
            <a:off x="9657137" y="7242968"/>
            <a:ext cx="4693239" cy="639535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 lang="ko-KR" altLang="en-US"/>
            </a:pPr>
            <a:r>
              <a:rPr lang="ko-KR" altLang="en-US" sz="2800">
                <a:solidFill>
                  <a:srgbClr val="595959"/>
                </a:solidFill>
                <a:latin typeface="카페24 당당해"/>
                <a:cs typeface="카페24 당당해"/>
              </a:rPr>
              <a:t>기능별 소개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9657137" y="7822177"/>
            <a:ext cx="4585995" cy="869936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 lang="ko-KR" altLang="en-US"/>
            </a:pPr>
            <a:r>
              <a:rPr lang="ko-KR" altLang="en-US" sz="1800">
                <a:solidFill>
                  <a:srgbClr val="595959"/>
                </a:solidFill>
                <a:latin typeface="에스코어 드림 4 Regular"/>
                <a:cs typeface="에스코어 드림 4 Regular"/>
              </a:rPr>
              <a:t>클래스 및 메서드 기능 설명</a:t>
            </a:r>
          </a:p>
          <a:p>
            <a:pPr algn="just">
              <a:defRPr lang="ko-KR" altLang="en-US"/>
            </a:pPr>
            <a:r>
              <a:rPr lang="ko-KR" altLang="en-US" sz="1800">
                <a:solidFill>
                  <a:srgbClr val="595959"/>
                </a:solidFill>
                <a:latin typeface="에스코어 드림 4 Regular"/>
                <a:cs typeface="에스코어 드림 4 Regular"/>
              </a:rPr>
              <a:t>코드 작성 의도 설명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13183505" y="6224527"/>
            <a:ext cx="1383947" cy="1385401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 lang="ko-KR" altLang="en-US"/>
            </a:pPr>
            <a:r>
              <a:rPr lang="en-US" sz="6100" dirty="0">
                <a:solidFill>
                  <a:srgbClr val="595959"/>
                </a:solidFill>
                <a:latin typeface="카페24 당당해"/>
                <a:cs typeface="카페24 당당해"/>
              </a:rPr>
              <a:t>04</a:t>
            </a:r>
            <a:endParaRPr lang="en-US" dirty="0"/>
          </a:p>
        </p:txBody>
      </p:sp>
      <p:sp>
        <p:nvSpPr>
          <p:cNvPr id="20" name="Object 20"/>
          <p:cNvSpPr txBox="1"/>
          <p:nvPr/>
        </p:nvSpPr>
        <p:spPr>
          <a:xfrm>
            <a:off x="13095449" y="7212805"/>
            <a:ext cx="4693239" cy="639535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 lang="ko-KR" altLang="en-US"/>
            </a:pPr>
            <a:r>
              <a:rPr lang="ko-KR" altLang="en-US" sz="2800" dirty="0">
                <a:solidFill>
                  <a:srgbClr val="595959"/>
                </a:solidFill>
                <a:latin typeface="카페24 당당해"/>
                <a:cs typeface="카페24 당당해"/>
              </a:rPr>
              <a:t>소감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496938" y="547491"/>
            <a:ext cx="742705" cy="1222769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 lang="ko-KR" altLang="en-US"/>
            </a:pPr>
            <a:r>
              <a:rPr lang="en-US" sz="5300">
                <a:solidFill>
                  <a:srgbClr val="595959"/>
                </a:solidFill>
                <a:latin typeface="카페24 당당해"/>
                <a:cs typeface="카페24 당당해"/>
              </a:rPr>
              <a:t>+</a:t>
            </a:r>
            <a:endParaRPr lang="en-US"/>
          </a:p>
        </p:txBody>
      </p:sp>
      <p:grpSp>
        <p:nvGrpSpPr>
          <p:cNvPr id="1003" name="그룹 1003"/>
          <p:cNvGrpSpPr/>
          <p:nvPr/>
        </p:nvGrpSpPr>
        <p:grpSpPr>
          <a:xfrm>
            <a:off x="-483385" y="6567674"/>
            <a:ext cx="2813796" cy="124275"/>
            <a:chOff x="-483385" y="6567674"/>
            <a:chExt cx="2813796" cy="124275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 rot="16200000">
              <a:off x="-483385" y="6567674"/>
              <a:ext cx="2813796" cy="124275"/>
            </a:xfrm>
            <a:prstGeom prst="rect">
              <a:avLst/>
            </a:prstGeom>
          </p:spPr>
        </p:pic>
      </p:grpSp>
      <p:pic>
        <p:nvPicPr>
          <p:cNvPr id="1006" name="그림 1005"/>
          <p:cNvPicPr>
            <a:picLocks noChangeAspect="1"/>
          </p:cNvPicPr>
          <p:nvPr/>
        </p:nvPicPr>
        <p:blipFill rotWithShape="1">
          <a:blip r:embed="rId4"/>
          <a:srcRect l="3410"/>
          <a:stretch>
            <a:fillRect/>
          </a:stretch>
        </p:blipFill>
        <p:spPr>
          <a:xfrm>
            <a:off x="1981200" y="-152399"/>
            <a:ext cx="6477000" cy="10820400"/>
          </a:xfrm>
          <a:prstGeom prst="rect">
            <a:avLst/>
          </a:prstGeom>
        </p:spPr>
      </p:pic>
      <p:sp>
        <p:nvSpPr>
          <p:cNvPr id="21" name="Object 19">
            <a:extLst>
              <a:ext uri="{FF2B5EF4-FFF2-40B4-BE49-F238E27FC236}">
                <a16:creationId xmlns:a16="http://schemas.microsoft.com/office/drawing/2014/main" id="{EAC95D32-7ADF-4F7D-A6DB-C4D4E347FC2C}"/>
              </a:ext>
            </a:extLst>
          </p:cNvPr>
          <p:cNvSpPr txBox="1"/>
          <p:nvPr/>
        </p:nvSpPr>
        <p:spPr>
          <a:xfrm>
            <a:off x="15867514" y="6215355"/>
            <a:ext cx="1383947" cy="1385401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 lang="ko-KR" altLang="en-US"/>
            </a:pPr>
            <a:r>
              <a:rPr lang="en-US" sz="6100" dirty="0">
                <a:solidFill>
                  <a:srgbClr val="595959"/>
                </a:solidFill>
                <a:latin typeface="카페24 당당해"/>
                <a:cs typeface="카페24 당당해"/>
              </a:rPr>
              <a:t>05</a:t>
            </a:r>
            <a:endParaRPr lang="en-US" dirty="0"/>
          </a:p>
        </p:txBody>
      </p:sp>
      <p:sp>
        <p:nvSpPr>
          <p:cNvPr id="23" name="Object 20">
            <a:extLst>
              <a:ext uri="{FF2B5EF4-FFF2-40B4-BE49-F238E27FC236}">
                <a16:creationId xmlns:a16="http://schemas.microsoft.com/office/drawing/2014/main" id="{8CA780F0-F878-4768-B1E7-FA0440B6E5BB}"/>
              </a:ext>
            </a:extLst>
          </p:cNvPr>
          <p:cNvSpPr txBox="1"/>
          <p:nvPr/>
        </p:nvSpPr>
        <p:spPr>
          <a:xfrm>
            <a:off x="15760270" y="7242967"/>
            <a:ext cx="4693239" cy="639535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 lang="ko-KR" altLang="en-US"/>
            </a:pPr>
            <a:r>
              <a:rPr lang="ko-KR" altLang="en-US" sz="2800" dirty="0">
                <a:solidFill>
                  <a:srgbClr val="595959"/>
                </a:solidFill>
                <a:latin typeface="카페24 당당해"/>
                <a:cs typeface="카페24 당당해"/>
              </a:rPr>
              <a:t>구현영상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15"/>
          <p:cNvSpPr txBox="1"/>
          <p:nvPr/>
        </p:nvSpPr>
        <p:spPr>
          <a:xfrm>
            <a:off x="472895" y="547491"/>
            <a:ext cx="742705" cy="1222769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 lang="ko-KR" altLang="en-US"/>
            </a:pPr>
            <a:r>
              <a:rPr lang="en-US" sz="5300">
                <a:solidFill>
                  <a:srgbClr val="595959"/>
                </a:solidFill>
                <a:latin typeface="카페24 당당해"/>
                <a:cs typeface="카페24 당당해"/>
              </a:rPr>
              <a:t>+</a:t>
            </a:r>
            <a:endParaRPr lang="en-US"/>
          </a:p>
        </p:txBody>
      </p:sp>
      <p:grpSp>
        <p:nvGrpSpPr>
          <p:cNvPr id="1005" name="그룹 1005"/>
          <p:cNvGrpSpPr/>
          <p:nvPr/>
        </p:nvGrpSpPr>
        <p:grpSpPr>
          <a:xfrm>
            <a:off x="-488380" y="6567674"/>
            <a:ext cx="2813796" cy="124275"/>
            <a:chOff x="-488380" y="6567674"/>
            <a:chExt cx="2813796" cy="124275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 rot="5400000">
              <a:off x="-488380" y="6567674"/>
              <a:ext cx="2813796" cy="12427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-3588230" y="5035581"/>
            <a:ext cx="10792838" cy="164571"/>
            <a:chOff x="-3588230" y="5035581"/>
            <a:chExt cx="10792838" cy="164571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 rot="16200000">
              <a:off x="-3588230" y="5035581"/>
              <a:ext cx="10792838" cy="164571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1790476" y="9460571"/>
            <a:ext cx="17371428" cy="164571"/>
            <a:chOff x="1790476" y="9460571"/>
            <a:chExt cx="17371428" cy="164571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 rot="10800000">
              <a:off x="1790476" y="9460571"/>
              <a:ext cx="17371428" cy="164571"/>
            </a:xfrm>
            <a:prstGeom prst="rect">
              <a:avLst/>
            </a:prstGeom>
          </p:spPr>
        </p:pic>
      </p:grpSp>
      <p:sp>
        <p:nvSpPr>
          <p:cNvPr id="18" name="Object 23"/>
          <p:cNvSpPr txBox="1"/>
          <p:nvPr/>
        </p:nvSpPr>
        <p:spPr>
          <a:xfrm>
            <a:off x="11978906" y="296553"/>
            <a:ext cx="6309094" cy="609600"/>
          </a:xfrm>
          <a:prstGeom prst="rect">
            <a:avLst/>
          </a:prstGeom>
          <a:noFill/>
        </p:spPr>
        <p:txBody>
          <a:bodyPr wrap="square"/>
          <a:lstStyle/>
          <a:p>
            <a:pPr marL="0" lvl="0" indent="0" algn="just" defTabSz="9000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r>
              <a:rPr kumimoji="0" lang="ko-KR" altLang="en-US" sz="3400" b="0" i="0" u="none" strike="noStrike" kern="1200" cap="none" spc="0" normalizeH="0">
                <a:solidFill>
                  <a:srgbClr val="595959"/>
                </a:solidFill>
                <a:effectLst/>
                <a:uLnTx/>
                <a:uFillTx/>
                <a:latin typeface="카페24 당당해"/>
                <a:cs typeface="카페24 당당해"/>
              </a:rPr>
              <a:t>주문하기 </a:t>
            </a:r>
            <a:r>
              <a:rPr kumimoji="0" lang="en-US" altLang="ko-KR" sz="3400" b="0" i="0" u="none" strike="noStrike" kern="1200" cap="none" spc="0" normalizeH="0">
                <a:solidFill>
                  <a:srgbClr val="595959"/>
                </a:solidFill>
                <a:effectLst/>
                <a:uLnTx/>
                <a:uFillTx/>
                <a:latin typeface="카페24 당당해"/>
                <a:cs typeface="카페24 당당해"/>
              </a:rPr>
              <a:t>–  </a:t>
            </a:r>
            <a:r>
              <a:rPr kumimoji="0" lang="ko-KR" altLang="en-US" sz="3400" b="0" i="0" u="none" strike="noStrike" kern="1200" cap="none" spc="0" normalizeH="0">
                <a:solidFill>
                  <a:srgbClr val="595959"/>
                </a:solidFill>
                <a:effectLst/>
                <a:uLnTx/>
                <a:uFillTx/>
                <a:latin typeface="카페24 당당해"/>
                <a:cs typeface="카페24 당당해"/>
              </a:rPr>
              <a:t>흐름 다시 살펴보기</a:t>
            </a:r>
            <a:r>
              <a:rPr kumimoji="0" lang="en-US" altLang="ko-KR" sz="3400" b="0" i="0" u="none" strike="noStrike" kern="1200" cap="none" spc="0" normalizeH="0">
                <a:solidFill>
                  <a:srgbClr val="595959"/>
                </a:solidFill>
                <a:effectLst/>
                <a:uLnTx/>
                <a:uFillTx/>
                <a:latin typeface="카페24 당당해"/>
                <a:cs typeface="카페24 당당해"/>
              </a:rPr>
              <a:t> </a:t>
            </a:r>
            <a:endParaRPr kumimoji="0" lang="ko-KR" altLang="en-US" sz="3400" b="0" i="0" u="none" strike="noStrike" kern="1200" cap="none" spc="0" normalizeH="0">
              <a:solidFill>
                <a:srgbClr val="595959"/>
              </a:solidFill>
              <a:effectLst/>
              <a:uLnTx/>
              <a:uFillTx/>
              <a:latin typeface="카페24 당당해"/>
              <a:cs typeface="카페24 당당해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500127" y="939184"/>
            <a:ext cx="239141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2800"/>
              <a:t>E-R</a:t>
            </a:r>
            <a:r>
              <a:rPr lang="en-US" altLang="ko-KR" sz="2000"/>
              <a:t> </a:t>
            </a:r>
            <a:r>
              <a:rPr lang="ko-KR" altLang="en-US" sz="2400"/>
              <a:t>다이어그램</a:t>
            </a:r>
            <a:endParaRPr lang="ko-KR" altLang="en-US" sz="2000"/>
          </a:p>
        </p:txBody>
      </p:sp>
      <p:sp>
        <p:nvSpPr>
          <p:cNvPr id="37" name="직사각형 36"/>
          <p:cNvSpPr/>
          <p:nvPr/>
        </p:nvSpPr>
        <p:spPr>
          <a:xfrm>
            <a:off x="2810689" y="1870559"/>
            <a:ext cx="1963024" cy="805344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2400"/>
              <a:t>회원</a:t>
            </a:r>
            <a:endParaRPr lang="ko-KR" altLang="en-US" sz="2000"/>
          </a:p>
        </p:txBody>
      </p:sp>
      <p:sp>
        <p:nvSpPr>
          <p:cNvPr id="38" name="직사각형 37"/>
          <p:cNvSpPr/>
          <p:nvPr/>
        </p:nvSpPr>
        <p:spPr>
          <a:xfrm>
            <a:off x="13411200" y="1850000"/>
            <a:ext cx="1963024" cy="805344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2400"/>
              <a:t>상품</a:t>
            </a:r>
            <a:endParaRPr lang="ko-KR" altLang="en-US" sz="2000"/>
          </a:p>
        </p:txBody>
      </p:sp>
      <p:sp>
        <p:nvSpPr>
          <p:cNvPr id="39" name="다이아몬드 38"/>
          <p:cNvSpPr/>
          <p:nvPr/>
        </p:nvSpPr>
        <p:spPr>
          <a:xfrm>
            <a:off x="8088893" y="1904528"/>
            <a:ext cx="1753299" cy="696287"/>
          </a:xfrm>
          <a:prstGeom prst="diamond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2400"/>
              <a:t>주문</a:t>
            </a:r>
            <a:endParaRPr lang="ko-KR" altLang="en-US" sz="2000"/>
          </a:p>
        </p:txBody>
      </p:sp>
      <p:cxnSp>
        <p:nvCxnSpPr>
          <p:cNvPr id="40" name="직선 연결선 39"/>
          <p:cNvCxnSpPr>
            <a:stCxn id="37" idx="3"/>
            <a:endCxn id="39" idx="1"/>
          </p:cNvCxnSpPr>
          <p:nvPr/>
        </p:nvCxnSpPr>
        <p:spPr>
          <a:xfrm flipV="1">
            <a:off x="4773713" y="2252672"/>
            <a:ext cx="3315180" cy="205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연결선 40"/>
          <p:cNvCxnSpPr>
            <a:stCxn id="38" idx="1"/>
            <a:endCxn id="39" idx="3"/>
          </p:cNvCxnSpPr>
          <p:nvPr/>
        </p:nvCxnSpPr>
        <p:spPr>
          <a:xfrm flipH="1">
            <a:off x="9842192" y="2252672"/>
            <a:ext cx="356900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4773713" y="1918262"/>
            <a:ext cx="43203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2000"/>
              <a:t>N</a:t>
            </a:r>
            <a:endParaRPr lang="ko-KR" altLang="en-US" sz="2000"/>
          </a:p>
        </p:txBody>
      </p:sp>
      <p:sp>
        <p:nvSpPr>
          <p:cNvPr id="43" name="TextBox 42"/>
          <p:cNvSpPr txBox="1"/>
          <p:nvPr/>
        </p:nvSpPr>
        <p:spPr>
          <a:xfrm>
            <a:off x="12931445" y="1918262"/>
            <a:ext cx="46583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2000"/>
              <a:t>M</a:t>
            </a:r>
            <a:endParaRPr lang="ko-KR" altLang="en-US" sz="2000"/>
          </a:p>
        </p:txBody>
      </p:sp>
      <p:sp>
        <p:nvSpPr>
          <p:cNvPr id="47" name="타원 46"/>
          <p:cNvSpPr/>
          <p:nvPr/>
        </p:nvSpPr>
        <p:spPr>
          <a:xfrm>
            <a:off x="12313457" y="3330481"/>
            <a:ext cx="1879745" cy="546284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2000" u="sng"/>
              <a:t>상품번호</a:t>
            </a:r>
            <a:endParaRPr lang="ko-KR" altLang="en-US" sz="1400" u="sng"/>
          </a:p>
        </p:txBody>
      </p:sp>
      <p:sp>
        <p:nvSpPr>
          <p:cNvPr id="46" name="타원 45"/>
          <p:cNvSpPr/>
          <p:nvPr/>
        </p:nvSpPr>
        <p:spPr>
          <a:xfrm>
            <a:off x="2997228" y="3262010"/>
            <a:ext cx="1576975" cy="486738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u="sng"/>
              <a:t>회원번호</a:t>
            </a:r>
            <a:endParaRPr lang="ko-KR" altLang="en-US" sz="1400" u="sng"/>
          </a:p>
        </p:txBody>
      </p:sp>
      <p:cxnSp>
        <p:nvCxnSpPr>
          <p:cNvPr id="9" name="직선 연결선 8"/>
          <p:cNvCxnSpPr>
            <a:stCxn id="38" idx="2"/>
            <a:endCxn id="47" idx="0"/>
          </p:cNvCxnSpPr>
          <p:nvPr/>
        </p:nvCxnSpPr>
        <p:spPr>
          <a:xfrm flipH="1">
            <a:off x="13253330" y="2655344"/>
            <a:ext cx="1139382" cy="6751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직선 연결선 10"/>
          <p:cNvCxnSpPr>
            <a:stCxn id="37" idx="2"/>
            <a:endCxn id="46" idx="0"/>
          </p:cNvCxnSpPr>
          <p:nvPr/>
        </p:nvCxnSpPr>
        <p:spPr>
          <a:xfrm flipH="1">
            <a:off x="3785716" y="2675903"/>
            <a:ext cx="6485" cy="5861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7572725" y="2823259"/>
            <a:ext cx="3765912" cy="28326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2000"/>
              <a:t>기본 키 </a:t>
            </a:r>
            <a:r>
              <a:rPr lang="en-US" altLang="ko-KR" sz="2000"/>
              <a:t>: </a:t>
            </a:r>
            <a:r>
              <a:rPr lang="ko-KR" altLang="en-US" sz="2000"/>
              <a:t>주문번호 </a:t>
            </a:r>
            <a:r>
              <a:rPr lang="en-US" altLang="ko-KR" sz="2000"/>
              <a:t>( OIDX)   </a:t>
            </a:r>
          </a:p>
          <a:p>
            <a:pPr lvl="0">
              <a:defRPr lang="ko-KR" altLang="en-US"/>
            </a:pPr>
            <a:r>
              <a:rPr lang="en-US" altLang="ko-KR" sz="2000"/>
              <a:t> 	  –   </a:t>
            </a:r>
            <a:r>
              <a:rPr lang="ko-KR" altLang="en-US" sz="2000"/>
              <a:t>시퀀스</a:t>
            </a:r>
          </a:p>
          <a:p>
            <a:pPr lvl="0">
              <a:defRPr lang="ko-KR" altLang="en-US"/>
            </a:pPr>
            <a:endParaRPr lang="en-US" altLang="ko-KR" sz="2000"/>
          </a:p>
          <a:p>
            <a:pPr lvl="0">
              <a:defRPr lang="ko-KR" altLang="en-US"/>
            </a:pPr>
            <a:r>
              <a:rPr lang="ko-KR" altLang="en-US" sz="2000"/>
              <a:t>주문의 외래 키 </a:t>
            </a:r>
            <a:r>
              <a:rPr lang="en-US" altLang="ko-KR" sz="2000"/>
              <a:t>:   </a:t>
            </a:r>
            <a:r>
              <a:rPr lang="ko-KR" altLang="en-US" sz="2000"/>
              <a:t>회원번호</a:t>
            </a:r>
            <a:r>
              <a:rPr lang="en-US" altLang="ko-KR" sz="2000"/>
              <a:t>,  </a:t>
            </a:r>
          </a:p>
          <a:p>
            <a:pPr lvl="0">
              <a:defRPr lang="ko-KR" altLang="en-US"/>
            </a:pPr>
            <a:r>
              <a:rPr lang="en-US" altLang="ko-KR" sz="2000"/>
              <a:t>	     </a:t>
            </a:r>
            <a:r>
              <a:rPr lang="ko-KR" altLang="en-US" sz="2000"/>
              <a:t>상품번호</a:t>
            </a:r>
          </a:p>
          <a:p>
            <a:pPr lvl="0">
              <a:defRPr lang="ko-KR" altLang="en-US"/>
            </a:pPr>
            <a:endParaRPr lang="en-US" altLang="ko-KR" sz="2000"/>
          </a:p>
          <a:p>
            <a:pPr lvl="0">
              <a:defRPr lang="ko-KR" altLang="en-US"/>
            </a:pPr>
            <a:r>
              <a:rPr lang="ko-KR" altLang="en-US" sz="2000"/>
              <a:t>동일 회원의 한번에 여러 개의 물건 구매를 구분하기 위한 키 </a:t>
            </a:r>
            <a:r>
              <a:rPr lang="en-US" altLang="ko-KR" sz="2000"/>
              <a:t>:  </a:t>
            </a:r>
          </a:p>
          <a:p>
            <a:pPr lvl="0">
              <a:defRPr lang="ko-KR" altLang="en-US"/>
            </a:pPr>
            <a:r>
              <a:rPr lang="ko-KR" altLang="en-US" sz="2000" b="1"/>
              <a:t>          </a:t>
            </a:r>
            <a:r>
              <a:rPr lang="ko-KR" altLang="en-US" sz="2000" b="1" u="sng"/>
              <a:t>주문코드</a:t>
            </a:r>
            <a:r>
              <a:rPr lang="en-US" altLang="ko-KR" sz="2000" b="1" u="sng"/>
              <a:t>(ORDERCODE)</a:t>
            </a:r>
            <a:endParaRPr lang="en-US" altLang="ko-KR" sz="1200" b="1" u="sng"/>
          </a:p>
        </p:txBody>
      </p:sp>
      <p:pic>
        <p:nvPicPr>
          <p:cNvPr id="59" name="그래픽 58" descr="키 단색으로 채워진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7190001" y="2844614"/>
            <a:ext cx="307224" cy="307224"/>
          </a:xfrm>
          <a:prstGeom prst="rect">
            <a:avLst/>
          </a:prstGeom>
        </p:spPr>
      </p:pic>
      <p:pic>
        <p:nvPicPr>
          <p:cNvPr id="60" name="그래픽 59" descr="키 윤곽선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7202584" y="4049870"/>
            <a:ext cx="282057" cy="282057"/>
          </a:xfrm>
          <a:prstGeom prst="rect">
            <a:avLst/>
          </a:prstGeom>
        </p:spPr>
      </p:pic>
      <p:pic>
        <p:nvPicPr>
          <p:cNvPr id="61" name="그래픽 60" descr="키 윤곽선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7190001" y="5002471"/>
            <a:ext cx="282057" cy="282057"/>
          </a:xfrm>
          <a:prstGeom prst="rect">
            <a:avLst/>
          </a:prstGeom>
        </p:spPr>
      </p:pic>
      <p:grpSp>
        <p:nvGrpSpPr>
          <p:cNvPr id="1014" name="그룹 1013"/>
          <p:cNvGrpSpPr/>
          <p:nvPr/>
        </p:nvGrpSpPr>
        <p:grpSpPr>
          <a:xfrm>
            <a:off x="2481984" y="6347329"/>
            <a:ext cx="15272616" cy="3133800"/>
            <a:chOff x="2481984" y="6347329"/>
            <a:chExt cx="15272616" cy="3133800"/>
          </a:xfrm>
        </p:grpSpPr>
        <p:sp>
          <p:nvSpPr>
            <p:cNvPr id="1015" name="사각형: 둥근 모서리 1014"/>
            <p:cNvSpPr/>
            <p:nvPr/>
          </p:nvSpPr>
          <p:spPr>
            <a:xfrm>
              <a:off x="2481984" y="6347329"/>
              <a:ext cx="15272616" cy="961155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50000"/>
                <a:lumOff val="50000"/>
              </a:schemeClr>
            </a:solidFill>
            <a:ln w="25400" cap="flat" cmpd="sng" algn="ctr"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1016" name="TextBox 1015"/>
            <p:cNvSpPr txBox="1"/>
            <p:nvPr/>
          </p:nvSpPr>
          <p:spPr>
            <a:xfrm>
              <a:off x="2528904" y="6394249"/>
              <a:ext cx="15178776" cy="867315"/>
            </a:xfrm>
            <a:prstGeom prst="rect">
              <a:avLst/>
            </a:prstGeom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118110" tIns="118110" rIns="118110" bIns="118110" anchor="ctr" anchorCtr="0">
              <a:noAutofit/>
            </a:bodyPr>
            <a:lstStyle/>
            <a:p>
              <a:pPr marL="0" lvl="0" indent="0" algn="l" defTabSz="1356249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 lang="ko-KR" altLang="en-US"/>
              </a:pPr>
              <a:r>
                <a:rPr lang="ko-KR" sz="3100" b="1" kern="1200"/>
                <a:t>문제점</a:t>
              </a:r>
              <a:endParaRPr lang="ko-KR" sz="3100" kern="1200"/>
            </a:p>
          </p:txBody>
        </p:sp>
        <p:sp>
          <p:nvSpPr>
            <p:cNvPr id="1017" name="직사각형 1016"/>
            <p:cNvSpPr/>
            <p:nvPr/>
          </p:nvSpPr>
          <p:spPr>
            <a:xfrm>
              <a:off x="2481984" y="7336001"/>
              <a:ext cx="15272616" cy="2117610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rgbClr r="0" g="0" b="0"/>
            </a:fontRef>
          </p:style>
        </p:sp>
        <p:sp>
          <p:nvSpPr>
            <p:cNvPr id="1018" name="TextBox 1017"/>
            <p:cNvSpPr txBox="1"/>
            <p:nvPr/>
          </p:nvSpPr>
          <p:spPr>
            <a:xfrm>
              <a:off x="2481984" y="7336001"/>
              <a:ext cx="15272616" cy="2117610"/>
            </a:xfrm>
            <a:prstGeom prst="rect">
              <a:avLst/>
            </a:prstGeom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rgbClr r="0" g="0" b="0"/>
            </a:fontRef>
          </p:style>
          <p:txBody>
            <a:bodyPr vert="horz" wrap="square" lIns="484906" tIns="39370" rIns="220472" bIns="39370" anchor="t" anchorCtr="0">
              <a:noAutofit/>
            </a:bodyPr>
            <a:lstStyle/>
            <a:p>
              <a:pPr marL="228600" lvl="1" indent="-228600" algn="l" defTabSz="1050000" latinLnBrk="1">
                <a:lnSpc>
                  <a:spcPct val="90000"/>
                </a:lnSpc>
                <a:spcBef>
                  <a:spcPct val="0"/>
                </a:spcBef>
                <a:spcAft>
                  <a:spcPct val="20000"/>
                </a:spcAft>
                <a:buChar char="•"/>
                <a:defRPr lang="ko-KR" altLang="en-US"/>
              </a:pPr>
              <a:r>
                <a:rPr lang="ko-KR" sz="2400" kern="1200"/>
                <a:t>한 건의 주문마다 주문번호는 시퀀스로 하나씩 올라가고 한 회원이 여러 개의 물건을 구매하면 한번의 주문을 구별 할 수 없다</a:t>
              </a:r>
              <a:r>
                <a:rPr lang="en-US" sz="2400" kern="1200"/>
                <a:t>.  </a:t>
              </a:r>
              <a:r>
                <a:rPr lang="ko-KR" altLang="en-US" sz="2400" b="0" i="0" kern="1200"/>
                <a:t>→  </a:t>
              </a:r>
              <a:r>
                <a:rPr lang="en-US" sz="2400" kern="1200"/>
                <a:t> </a:t>
              </a:r>
              <a:r>
                <a:rPr lang="ko-KR" sz="2400" kern="1200"/>
                <a:t>회원번호로 구별하자 </a:t>
              </a:r>
              <a:r>
                <a:rPr lang="en-US" sz="2400" kern="1200"/>
                <a:t>!  </a:t>
              </a:r>
            </a:p>
            <a:p>
              <a:pPr marL="228600" lvl="1" indent="-228600" algn="l" defTabSz="1050000" latinLnBrk="1">
                <a:lnSpc>
                  <a:spcPct val="90000"/>
                </a:lnSpc>
                <a:spcBef>
                  <a:spcPct val="0"/>
                </a:spcBef>
                <a:spcAft>
                  <a:spcPct val="20000"/>
                </a:spcAft>
                <a:buChar char="•"/>
                <a:defRPr lang="ko-KR" altLang="en-US"/>
              </a:pPr>
              <a:r>
                <a:rPr lang="ko-KR" sz="2400" kern="1200"/>
                <a:t>회원번호로 한 개의 주문을 구별시에 한 회원의 로그아웃하고 다시 로그인 한 경우</a:t>
              </a:r>
              <a:r>
                <a:rPr lang="en-US" sz="2400" kern="1200"/>
                <a:t>, </a:t>
              </a:r>
              <a:r>
                <a:rPr lang="ko-KR" sz="2400" kern="1200"/>
                <a:t>이전에 결제한 주문까지 같이 출력된다</a:t>
              </a:r>
              <a:r>
                <a:rPr lang="en-US" altLang="ko-KR" sz="2400" kern="1200"/>
                <a:t>.  </a:t>
              </a:r>
              <a:r>
                <a:rPr lang="ko-KR" altLang="en-US" sz="2400" b="0" i="0" kern="1200"/>
                <a:t>→  </a:t>
              </a:r>
              <a:r>
                <a:rPr lang="ko-KR" sz="2400" kern="1200"/>
                <a:t>동일회원의 한번의 주문에 대한 키 값을 부여 </a:t>
              </a:r>
              <a:r>
                <a:rPr lang="en-US" sz="2400" kern="1200"/>
                <a:t>!</a:t>
              </a:r>
              <a:endParaRPr lang="ko-KR" sz="2400" kern="1200"/>
            </a:p>
          </p:txBody>
        </p:sp>
      </p:grpSp>
      <p:sp>
        <p:nvSpPr>
          <p:cNvPr id="115" name="타원 114"/>
          <p:cNvSpPr/>
          <p:nvPr/>
        </p:nvSpPr>
        <p:spPr>
          <a:xfrm>
            <a:off x="14392712" y="3326049"/>
            <a:ext cx="1879745" cy="546284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2000"/>
              <a:t>상품수량</a:t>
            </a:r>
            <a:endParaRPr lang="ko-KR" altLang="en-US" sz="1400"/>
          </a:p>
        </p:txBody>
      </p:sp>
      <p:cxnSp>
        <p:nvCxnSpPr>
          <p:cNvPr id="1001" name="직선 연결선 1000"/>
          <p:cNvCxnSpPr>
            <a:stCxn id="38" idx="2"/>
            <a:endCxn id="115" idx="0"/>
          </p:cNvCxnSpPr>
          <p:nvPr/>
        </p:nvCxnSpPr>
        <p:spPr>
          <a:xfrm>
            <a:off x="14392712" y="2655344"/>
            <a:ext cx="939873" cy="6707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3" name="그룹 1013"/>
          <p:cNvGrpSpPr/>
          <p:nvPr/>
        </p:nvGrpSpPr>
        <p:grpSpPr>
          <a:xfrm>
            <a:off x="1790476" y="9460571"/>
            <a:ext cx="17371428" cy="164571"/>
            <a:chOff x="1790476" y="9460571"/>
            <a:chExt cx="17371428" cy="164571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 rot="10800000">
              <a:off x="1790476" y="9460571"/>
              <a:ext cx="17371428" cy="164571"/>
            </a:xfrm>
            <a:prstGeom prst="rect">
              <a:avLst/>
            </a:prstGeom>
          </p:spPr>
        </p:pic>
      </p:grp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23806" y="4766177"/>
            <a:ext cx="7324725" cy="4605685"/>
          </a:xfrm>
          <a:prstGeom prst="rect">
            <a:avLst/>
          </a:prstGeom>
          <a:ln w="28575">
            <a:solidFill>
              <a:schemeClr val="accent3"/>
            </a:solidFill>
          </a:ln>
        </p:spPr>
      </p:pic>
      <p:sp>
        <p:nvSpPr>
          <p:cNvPr id="16" name="직사각형 15"/>
          <p:cNvSpPr/>
          <p:nvPr/>
        </p:nvSpPr>
        <p:spPr>
          <a:xfrm>
            <a:off x="560527" y="5664835"/>
            <a:ext cx="7251282" cy="25358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lvl="0" indent="0" algn="ctr" defTabSz="9000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endParaRPr kumimoji="0" lang="ko-KR" altLang="en-US" sz="1800" b="0" i="0" u="none" strike="noStrike" kern="1200" cap="none" spc="0" normalizeH="0">
              <a:solidFill>
                <a:prstClr val="white"/>
              </a:solidFill>
              <a:effectLst/>
              <a:uLnTx/>
              <a:uFillTx/>
              <a:latin typeface="Calibri"/>
              <a:cs typeface="+mn-cs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156700" y="78213"/>
            <a:ext cx="8487960" cy="502990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118600" y="5323172"/>
            <a:ext cx="8497486" cy="4048690"/>
          </a:xfrm>
          <a:prstGeom prst="rect">
            <a:avLst/>
          </a:prstGeom>
          <a:ln>
            <a:solidFill>
              <a:schemeClr val="tx2"/>
            </a:solidFill>
          </a:ln>
        </p:spPr>
      </p:pic>
      <p:cxnSp>
        <p:nvCxnSpPr>
          <p:cNvPr id="10" name="직선 화살표 연결선 9"/>
          <p:cNvCxnSpPr/>
          <p:nvPr/>
        </p:nvCxnSpPr>
        <p:spPr>
          <a:xfrm flipV="1">
            <a:off x="7681550" y="5639613"/>
            <a:ext cx="1475150" cy="34208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6096235" y="78213"/>
            <a:ext cx="1548424" cy="3693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/>
              <a:t>ProductDao</a:t>
            </a:r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15679870" y="5323172"/>
            <a:ext cx="1936216" cy="3693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/>
              <a:t>ProductManager</a:t>
            </a:r>
            <a:endParaRPr lang="ko-KR" altLang="en-US"/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1000" y="212592"/>
            <a:ext cx="8507012" cy="4553585"/>
          </a:xfrm>
          <a:prstGeom prst="rect">
            <a:avLst/>
          </a:prstGeom>
        </p:spPr>
      </p:pic>
      <p:sp>
        <p:nvSpPr>
          <p:cNvPr id="39" name="Object 23"/>
          <p:cNvSpPr txBox="1"/>
          <p:nvPr/>
        </p:nvSpPr>
        <p:spPr>
          <a:xfrm>
            <a:off x="0" y="9713852"/>
            <a:ext cx="6309094" cy="609600"/>
          </a:xfrm>
          <a:prstGeom prst="rect">
            <a:avLst/>
          </a:prstGeom>
          <a:noFill/>
        </p:spPr>
        <p:txBody>
          <a:bodyPr wrap="square"/>
          <a:lstStyle/>
          <a:p>
            <a:pPr marL="0" lvl="0" indent="0" algn="just" defTabSz="9000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r>
              <a:rPr kumimoji="0" lang="ko-KR" altLang="en-US" sz="3400" b="0" i="0" u="none" strike="noStrike" kern="1200" cap="none" spc="0" normalizeH="0">
                <a:solidFill>
                  <a:srgbClr val="595959"/>
                </a:solidFill>
                <a:effectLst/>
                <a:uLnTx/>
                <a:uFillTx/>
                <a:latin typeface="카페24 당당해"/>
                <a:cs typeface="카페24 당당해"/>
              </a:rPr>
              <a:t>주문하기</a:t>
            </a:r>
            <a:endParaRPr kumimoji="0" lang="ko-KR" altLang="en-US" sz="3400" b="0" i="0" u="none" strike="noStrike" kern="1200" cap="none" spc="0" normalizeH="0">
              <a:solidFill>
                <a:srgbClr val="595959"/>
              </a:solidFill>
              <a:latin typeface="카페24 당당해"/>
              <a:cs typeface="카페24 당당해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0675" y="430596"/>
            <a:ext cx="8902431" cy="9018424"/>
          </a:xfrm>
          <a:prstGeom prst="rect">
            <a:avLst/>
          </a:prstGeom>
        </p:spPr>
      </p:pic>
      <p:grpSp>
        <p:nvGrpSpPr>
          <p:cNvPr id="1013" name="그룹 1013"/>
          <p:cNvGrpSpPr/>
          <p:nvPr/>
        </p:nvGrpSpPr>
        <p:grpSpPr>
          <a:xfrm>
            <a:off x="1790476" y="9460571"/>
            <a:ext cx="17371428" cy="164571"/>
            <a:chOff x="1790476" y="9460571"/>
            <a:chExt cx="17371428" cy="164571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 rot="10800000">
              <a:off x="1790476" y="9460571"/>
              <a:ext cx="17371428" cy="164571"/>
            </a:xfrm>
            <a:prstGeom prst="rect">
              <a:avLst/>
            </a:prstGeom>
          </p:spPr>
        </p:pic>
      </p:grpSp>
      <p:sp>
        <p:nvSpPr>
          <p:cNvPr id="5" name="TextBox 4"/>
          <p:cNvSpPr txBox="1"/>
          <p:nvPr/>
        </p:nvSpPr>
        <p:spPr>
          <a:xfrm>
            <a:off x="6526613" y="2821774"/>
            <a:ext cx="2514600" cy="367196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/>
              <a:t>ArrayList&lt;Product&gt;  pro;</a:t>
            </a:r>
            <a:endParaRPr lang="ko-KR" altLang="en-US"/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5811232" y="2929515"/>
            <a:ext cx="576274" cy="82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267700" y="8448376"/>
            <a:ext cx="2514600" cy="360344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/>
              <a:t>ArrayList&lt;Order&gt;  arr;</a:t>
            </a:r>
            <a:endParaRPr lang="ko-KR" altLang="en-US"/>
          </a:p>
        </p:txBody>
      </p:sp>
      <p:cxnSp>
        <p:nvCxnSpPr>
          <p:cNvPr id="8" name="직선 화살표 연결선 7"/>
          <p:cNvCxnSpPr>
            <a:endCxn id="7" idx="1"/>
          </p:cNvCxnSpPr>
          <p:nvPr/>
        </p:nvCxnSpPr>
        <p:spPr>
          <a:xfrm>
            <a:off x="7841026" y="8638876"/>
            <a:ext cx="4266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1938143" y="6434800"/>
            <a:ext cx="6934200" cy="1831777"/>
          </a:xfrm>
          <a:prstGeom prst="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295400" y="2384617"/>
            <a:ext cx="5231213" cy="337236"/>
          </a:xfrm>
          <a:prstGeom prst="rect">
            <a:avLst/>
          </a:prstGeom>
          <a:noFill/>
          <a:ln w="38100" cap="flat" cmpd="sng" algn="ctr">
            <a:solidFill>
              <a:srgbClr val="F31BD4"/>
            </a:solidFill>
            <a:prstDash val="solid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0668000" y="6552883"/>
            <a:ext cx="5886367" cy="903287"/>
          </a:xfrm>
          <a:prstGeom prst="rect">
            <a:avLst/>
          </a:prstGeom>
          <a:noFill/>
          <a:ln w="12700"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/>
              <a:t>회원이 입력한 메뉴번호와 같은 번호의 상품을 </a:t>
            </a:r>
            <a:r>
              <a:rPr lang="en-US" altLang="ko-KR"/>
              <a:t>ArrayList</a:t>
            </a:r>
            <a:r>
              <a:rPr lang="ko-KR" altLang="en-US"/>
              <a:t>에서 찾아 </a:t>
            </a:r>
            <a:r>
              <a:rPr lang="en-US" altLang="ko-KR"/>
              <a:t>, </a:t>
            </a:r>
            <a:r>
              <a:rPr lang="ko-KR" altLang="en-US"/>
              <a:t>해당 상품의 상품금액에 회원이 주문한 수량만큼 곱해 그 값을 주문객체의 주문금액에 넣는다</a:t>
            </a:r>
            <a:r>
              <a:rPr lang="en-US" altLang="ko-KR" sz="1500"/>
              <a:t>.</a:t>
            </a:r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525000" y="430596"/>
            <a:ext cx="8902432" cy="5085157"/>
          </a:xfrm>
          <a:prstGeom prst="rect">
            <a:avLst/>
          </a:prstGeom>
        </p:spPr>
      </p:pic>
      <p:cxnSp>
        <p:nvCxnSpPr>
          <p:cNvPr id="11" name="직선 화살표 연결선 10"/>
          <p:cNvCxnSpPr/>
          <p:nvPr/>
        </p:nvCxnSpPr>
        <p:spPr>
          <a:xfrm>
            <a:off x="8915400" y="6972300"/>
            <a:ext cx="1524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0" name="Object 23"/>
          <p:cNvSpPr txBox="1"/>
          <p:nvPr/>
        </p:nvSpPr>
        <p:spPr>
          <a:xfrm>
            <a:off x="-25400" y="9696412"/>
            <a:ext cx="6309094" cy="609600"/>
          </a:xfrm>
          <a:prstGeom prst="rect">
            <a:avLst/>
          </a:prstGeom>
          <a:noFill/>
        </p:spPr>
        <p:txBody>
          <a:bodyPr wrap="square"/>
          <a:lstStyle/>
          <a:p>
            <a:pPr marL="0" lvl="0" indent="0" algn="just" defTabSz="9000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r>
              <a:rPr kumimoji="0" lang="ko-KR" altLang="en-US" sz="3400" b="0" i="0" u="none" strike="noStrike" kern="1200" cap="none" spc="0" normalizeH="0">
                <a:solidFill>
                  <a:srgbClr val="595959"/>
                </a:solidFill>
                <a:effectLst/>
                <a:uLnTx/>
                <a:uFillTx/>
                <a:latin typeface="카페24 당당해"/>
                <a:cs typeface="카페24 당당해"/>
              </a:rPr>
              <a:t>주문하기</a:t>
            </a:r>
            <a:endParaRPr kumimoji="0" lang="ko-KR" altLang="en-US" sz="3400" b="0" i="0" u="none" strike="noStrike" kern="1200" cap="none" spc="0" normalizeH="0">
              <a:solidFill>
                <a:srgbClr val="595959"/>
              </a:solidFill>
              <a:latin typeface="카페24 당당해"/>
              <a:cs typeface="카페24 당당해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990600" y="1638300"/>
            <a:ext cx="1600200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20732" y="690961"/>
            <a:ext cx="10280858" cy="8934182"/>
          </a:xfrm>
          <a:prstGeom prst="rect">
            <a:avLst/>
          </a:prstGeom>
        </p:spPr>
      </p:pic>
      <p:grpSp>
        <p:nvGrpSpPr>
          <p:cNvPr id="1013" name="그룹 1013"/>
          <p:cNvGrpSpPr/>
          <p:nvPr/>
        </p:nvGrpSpPr>
        <p:grpSpPr>
          <a:xfrm>
            <a:off x="1790476" y="9460571"/>
            <a:ext cx="17371428" cy="164571"/>
            <a:chOff x="1790476" y="9460571"/>
            <a:chExt cx="17371428" cy="164571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 rot="10800000">
              <a:off x="1790476" y="9460571"/>
              <a:ext cx="17371428" cy="164571"/>
            </a:xfrm>
            <a:prstGeom prst="rect">
              <a:avLst/>
            </a:prstGeom>
          </p:spPr>
        </p:pic>
      </p:grpSp>
      <p:sp>
        <p:nvSpPr>
          <p:cNvPr id="19" name="직사각형 18"/>
          <p:cNvSpPr/>
          <p:nvPr/>
        </p:nvSpPr>
        <p:spPr>
          <a:xfrm>
            <a:off x="723900" y="5676900"/>
            <a:ext cx="3581400" cy="304800"/>
          </a:xfrm>
          <a:prstGeom prst="rect">
            <a:avLst/>
          </a:prstGeom>
          <a:noFill/>
          <a:ln w="28575" cap="flat" cmpd="sng" algn="ctr">
            <a:solidFill>
              <a:srgbClr val="F31BD4"/>
            </a:solidFill>
            <a:prstDash val="solid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5105400" y="8648700"/>
            <a:ext cx="2895600" cy="5334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/>
              <a:t>결제 완료 후 영수증 출력</a:t>
            </a:r>
          </a:p>
        </p:txBody>
      </p:sp>
      <p:cxnSp>
        <p:nvCxnSpPr>
          <p:cNvPr id="21" name="직선 화살표 연결선 20"/>
          <p:cNvCxnSpPr/>
          <p:nvPr/>
        </p:nvCxnSpPr>
        <p:spPr>
          <a:xfrm>
            <a:off x="3810000" y="8915400"/>
            <a:ext cx="9906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그림 19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936633" y="190678"/>
            <a:ext cx="6696988" cy="502030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936634" y="5301344"/>
            <a:ext cx="6696987" cy="415922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4" name="직사각형 23"/>
          <p:cNvSpPr/>
          <p:nvPr/>
        </p:nvSpPr>
        <p:spPr>
          <a:xfrm>
            <a:off x="16338221" y="190678"/>
            <a:ext cx="1295400" cy="457200"/>
          </a:xfrm>
          <a:prstGeom prst="rect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/>
              <a:t>OrderDao</a:t>
            </a:r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16338221" y="5301344"/>
            <a:ext cx="1295400" cy="457200"/>
          </a:xfrm>
          <a:prstGeom prst="rect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/>
              <a:t>OrderDao</a:t>
            </a:r>
            <a:endParaRPr lang="ko-KR" altLang="en-US"/>
          </a:p>
        </p:txBody>
      </p:sp>
      <p:cxnSp>
        <p:nvCxnSpPr>
          <p:cNvPr id="11" name="직선 화살표 연결선 10"/>
          <p:cNvCxnSpPr/>
          <p:nvPr/>
        </p:nvCxnSpPr>
        <p:spPr>
          <a:xfrm flipV="1">
            <a:off x="7620000" y="3467100"/>
            <a:ext cx="3200400" cy="3810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>
            <a:off x="7467600" y="5067300"/>
            <a:ext cx="3352800" cy="6096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bject 23"/>
          <p:cNvSpPr txBox="1"/>
          <p:nvPr/>
        </p:nvSpPr>
        <p:spPr>
          <a:xfrm>
            <a:off x="0" y="9656870"/>
            <a:ext cx="6309094" cy="609600"/>
          </a:xfrm>
          <a:prstGeom prst="rect">
            <a:avLst/>
          </a:prstGeom>
          <a:noFill/>
        </p:spPr>
        <p:txBody>
          <a:bodyPr wrap="square"/>
          <a:lstStyle/>
          <a:p>
            <a:pPr marL="0" lvl="0" indent="0" algn="just" defTabSz="9000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r>
              <a:rPr kumimoji="0" lang="ko-KR" altLang="en-US" sz="3400" b="0" i="0" u="none" strike="noStrike" kern="1200" cap="none" spc="0" normalizeH="0">
                <a:solidFill>
                  <a:srgbClr val="595959"/>
                </a:solidFill>
                <a:effectLst/>
                <a:uLnTx/>
                <a:uFillTx/>
                <a:latin typeface="카페24 당당해"/>
                <a:cs typeface="카페24 당당해"/>
              </a:rPr>
              <a:t>주문하기</a:t>
            </a:r>
            <a:endParaRPr kumimoji="0" lang="ko-KR" altLang="en-US" sz="3400" b="0" i="0" u="none" strike="noStrike" kern="1200" cap="none" spc="0" normalizeH="0">
              <a:solidFill>
                <a:srgbClr val="595959"/>
              </a:solidFill>
              <a:latin typeface="카페24 당당해"/>
              <a:cs typeface="카페24 당당해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08189" y="2857500"/>
            <a:ext cx="8740611" cy="1296797"/>
          </a:xfrm>
          <a:prstGeom prst="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708189" y="4310748"/>
            <a:ext cx="9655011" cy="1138947"/>
          </a:xfrm>
          <a:prstGeom prst="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183633" y="472956"/>
            <a:ext cx="6839905" cy="529663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grpSp>
        <p:nvGrpSpPr>
          <p:cNvPr id="1013" name="그룹 1013"/>
          <p:cNvGrpSpPr/>
          <p:nvPr/>
        </p:nvGrpSpPr>
        <p:grpSpPr>
          <a:xfrm>
            <a:off x="1790476" y="9460571"/>
            <a:ext cx="17371428" cy="164571"/>
            <a:chOff x="1790476" y="9460571"/>
            <a:chExt cx="17371428" cy="164571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 rot="10800000">
              <a:off x="1790476" y="9460571"/>
              <a:ext cx="17371428" cy="164571"/>
            </a:xfrm>
            <a:prstGeom prst="rect">
              <a:avLst/>
            </a:prstGeom>
          </p:spPr>
        </p:pic>
      </p:grp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9949" y="419100"/>
            <a:ext cx="11242656" cy="7986843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16728138" y="5312395"/>
            <a:ext cx="1295400" cy="457200"/>
          </a:xfrm>
          <a:prstGeom prst="rect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/>
              <a:t>OrderDao</a:t>
            </a:r>
            <a:endParaRPr lang="ko-KR" altLang="en-US"/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5867400" y="1790700"/>
            <a:ext cx="4953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0134600" y="6626892"/>
            <a:ext cx="7914338" cy="3058503"/>
          </a:xfrm>
          <a:prstGeom prst="rect">
            <a:avLst/>
          </a:prstGeom>
        </p:spPr>
      </p:pic>
      <p:sp>
        <p:nvSpPr>
          <p:cNvPr id="20" name="Object 23"/>
          <p:cNvSpPr txBox="1"/>
          <p:nvPr/>
        </p:nvSpPr>
        <p:spPr>
          <a:xfrm>
            <a:off x="0" y="9649086"/>
            <a:ext cx="6309094" cy="609600"/>
          </a:xfrm>
          <a:prstGeom prst="rect">
            <a:avLst/>
          </a:prstGeom>
          <a:noFill/>
        </p:spPr>
        <p:txBody>
          <a:bodyPr wrap="square"/>
          <a:lstStyle/>
          <a:p>
            <a:pPr marL="0" lvl="0" indent="0" algn="just" defTabSz="9000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r>
              <a:rPr kumimoji="0" lang="ko-KR" altLang="en-US" sz="3400" b="0" i="0" u="none" strike="noStrike" kern="1200" cap="none" spc="0" normalizeH="0">
                <a:solidFill>
                  <a:srgbClr val="595959"/>
                </a:solidFill>
                <a:effectLst/>
                <a:uLnTx/>
                <a:uFillTx/>
                <a:latin typeface="카페24 당당해"/>
                <a:cs typeface="카페24 당당해"/>
              </a:rPr>
              <a:t>주문하기</a:t>
            </a:r>
            <a:endParaRPr kumimoji="0" lang="ko-KR" altLang="en-US" sz="3400" b="0" i="0" u="none" strike="noStrike" kern="1200" cap="none" spc="0" normalizeH="0">
              <a:solidFill>
                <a:srgbClr val="595959"/>
              </a:solidFill>
              <a:latin typeface="카페24 당당해"/>
              <a:cs typeface="카페24 당당해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15"/>
          <p:cNvSpPr txBox="1"/>
          <p:nvPr/>
        </p:nvSpPr>
        <p:spPr>
          <a:xfrm>
            <a:off x="472895" y="547491"/>
            <a:ext cx="742705" cy="1222769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 lang="ko-KR" altLang="en-US"/>
            </a:pPr>
            <a:r>
              <a:rPr lang="en-US" sz="5300">
                <a:solidFill>
                  <a:srgbClr val="595959"/>
                </a:solidFill>
                <a:latin typeface="카페24 당당해"/>
                <a:cs typeface="카페24 당당해"/>
              </a:rPr>
              <a:t>+</a:t>
            </a:r>
            <a:endParaRPr lang="en-US"/>
          </a:p>
        </p:txBody>
      </p:sp>
      <p:grpSp>
        <p:nvGrpSpPr>
          <p:cNvPr id="1005" name="그룹 1005"/>
          <p:cNvGrpSpPr/>
          <p:nvPr/>
        </p:nvGrpSpPr>
        <p:grpSpPr>
          <a:xfrm>
            <a:off x="-488380" y="6567674"/>
            <a:ext cx="2813796" cy="124275"/>
            <a:chOff x="-488380" y="6567674"/>
            <a:chExt cx="2813796" cy="124275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 rot="5400000">
              <a:off x="-488380" y="6567674"/>
              <a:ext cx="2813796" cy="12427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-3588230" y="5035581"/>
            <a:ext cx="10792838" cy="164571"/>
            <a:chOff x="-3588230" y="5035581"/>
            <a:chExt cx="10792838" cy="164571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 rot="16200000">
              <a:off x="-3588230" y="5035581"/>
              <a:ext cx="10792838" cy="164571"/>
            </a:xfrm>
            <a:prstGeom prst="rect">
              <a:avLst/>
            </a:prstGeom>
          </p:spPr>
        </p:pic>
      </p:grpSp>
      <p:sp>
        <p:nvSpPr>
          <p:cNvPr id="23" name="Object 23"/>
          <p:cNvSpPr txBox="1"/>
          <p:nvPr/>
        </p:nvSpPr>
        <p:spPr>
          <a:xfrm>
            <a:off x="2057400" y="289677"/>
            <a:ext cx="6553200" cy="624723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 lang="ko-KR" altLang="en-US"/>
            </a:pPr>
            <a:r>
              <a:rPr lang="ko-KR" altLang="en-US" sz="3400">
                <a:solidFill>
                  <a:srgbClr val="595959"/>
                </a:solidFill>
                <a:latin typeface="카페24 당당해"/>
                <a:cs typeface="카페24 당당해"/>
              </a:rPr>
              <a:t>- 관리자 페이지</a:t>
            </a:r>
          </a:p>
        </p:txBody>
      </p:sp>
      <p:grpSp>
        <p:nvGrpSpPr>
          <p:cNvPr id="1013" name="그룹 1013"/>
          <p:cNvGrpSpPr/>
          <p:nvPr/>
        </p:nvGrpSpPr>
        <p:grpSpPr>
          <a:xfrm>
            <a:off x="1790476" y="9460571"/>
            <a:ext cx="17371428" cy="164571"/>
            <a:chOff x="1790476" y="9460571"/>
            <a:chExt cx="17371428" cy="164571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 rot="10800000">
              <a:off x="1790476" y="9460571"/>
              <a:ext cx="17371428" cy="164571"/>
            </a:xfrm>
            <a:prstGeom prst="rect">
              <a:avLst/>
            </a:prstGeom>
          </p:spPr>
        </p:pic>
      </p:grpSp>
      <p:pic>
        <p:nvPicPr>
          <p:cNvPr id="1018" name="그림 1017"/>
          <p:cNvPicPr>
            <a:picLocks noChangeAspect="1"/>
          </p:cNvPicPr>
          <p:nvPr/>
        </p:nvPicPr>
        <p:blipFill rotWithShape="1">
          <a:blip r:embed="rId5"/>
          <a:srcRect r="18060"/>
          <a:stretch>
            <a:fillRect/>
          </a:stretch>
        </p:blipFill>
        <p:spPr>
          <a:xfrm>
            <a:off x="2133599" y="3276600"/>
            <a:ext cx="8991600" cy="3581400"/>
          </a:xfrm>
          <a:prstGeom prst="rect">
            <a:avLst/>
          </a:prstGeom>
        </p:spPr>
      </p:pic>
      <p:pic>
        <p:nvPicPr>
          <p:cNvPr id="1019" name="그림 1018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3962400" y="1364974"/>
            <a:ext cx="6781800" cy="2064026"/>
          </a:xfrm>
          <a:prstGeom prst="rect">
            <a:avLst/>
          </a:prstGeom>
        </p:spPr>
      </p:pic>
      <p:pic>
        <p:nvPicPr>
          <p:cNvPr id="1020" name="그림 1019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10782300" y="2019301"/>
            <a:ext cx="7734300" cy="7124699"/>
          </a:xfrm>
          <a:prstGeom prst="rect">
            <a:avLst/>
          </a:prstGeom>
        </p:spPr>
      </p:pic>
      <p:cxnSp>
        <p:nvCxnSpPr>
          <p:cNvPr id="1022" name="직선 화살표 연결선 1021"/>
          <p:cNvCxnSpPr/>
          <p:nvPr/>
        </p:nvCxnSpPr>
        <p:spPr>
          <a:xfrm flipV="1">
            <a:off x="2971800" y="2590800"/>
            <a:ext cx="1143000" cy="6858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4" name="직사각형 1023"/>
          <p:cNvSpPr/>
          <p:nvPr/>
        </p:nvSpPr>
        <p:spPr>
          <a:xfrm>
            <a:off x="2057400" y="3276600"/>
            <a:ext cx="2590800" cy="762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26" name="직사각형 1025"/>
          <p:cNvSpPr/>
          <p:nvPr/>
        </p:nvSpPr>
        <p:spPr>
          <a:xfrm>
            <a:off x="2133600" y="4572000"/>
            <a:ext cx="8915400" cy="2057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027" name="직선 화살표 연결선 1026"/>
          <p:cNvCxnSpPr/>
          <p:nvPr/>
        </p:nvCxnSpPr>
        <p:spPr>
          <a:xfrm rot="5400000" flipH="1" flipV="1">
            <a:off x="9182100" y="2705100"/>
            <a:ext cx="1905000" cy="18288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15"/>
          <p:cNvSpPr txBox="1"/>
          <p:nvPr/>
        </p:nvSpPr>
        <p:spPr>
          <a:xfrm>
            <a:off x="472895" y="547491"/>
            <a:ext cx="742705" cy="1222769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 lang="ko-KR" altLang="en-US"/>
            </a:pPr>
            <a:r>
              <a:rPr lang="en-US" sz="5300">
                <a:solidFill>
                  <a:srgbClr val="595959"/>
                </a:solidFill>
                <a:latin typeface="카페24 당당해"/>
                <a:cs typeface="카페24 당당해"/>
              </a:rPr>
              <a:t>+</a:t>
            </a:r>
            <a:endParaRPr lang="en-US"/>
          </a:p>
        </p:txBody>
      </p:sp>
      <p:grpSp>
        <p:nvGrpSpPr>
          <p:cNvPr id="1005" name="그룹 1005"/>
          <p:cNvGrpSpPr/>
          <p:nvPr/>
        </p:nvGrpSpPr>
        <p:grpSpPr>
          <a:xfrm>
            <a:off x="-488380" y="6567674"/>
            <a:ext cx="2813796" cy="124275"/>
            <a:chOff x="-488380" y="6567674"/>
            <a:chExt cx="2813796" cy="124275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 rot="5400000">
              <a:off x="-488380" y="6567674"/>
              <a:ext cx="2813796" cy="12427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-3588230" y="5035581"/>
            <a:ext cx="10792838" cy="164571"/>
            <a:chOff x="-3588230" y="5035581"/>
            <a:chExt cx="10792838" cy="164571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 rot="16200000">
              <a:off x="-3588230" y="5035581"/>
              <a:ext cx="10792838" cy="164571"/>
            </a:xfrm>
            <a:prstGeom prst="rect">
              <a:avLst/>
            </a:prstGeom>
          </p:spPr>
        </p:pic>
      </p:grpSp>
      <p:sp>
        <p:nvSpPr>
          <p:cNvPr id="23" name="Object 23"/>
          <p:cNvSpPr txBox="1"/>
          <p:nvPr/>
        </p:nvSpPr>
        <p:spPr>
          <a:xfrm>
            <a:off x="2057400" y="289677"/>
            <a:ext cx="6553200" cy="624723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 lang="ko-KR" altLang="en-US"/>
            </a:pPr>
            <a:r>
              <a:rPr lang="ko-KR" altLang="en-US" sz="3400">
                <a:solidFill>
                  <a:srgbClr val="595959"/>
                </a:solidFill>
                <a:latin typeface="카페24 당당해"/>
                <a:cs typeface="카페24 당당해"/>
              </a:rPr>
              <a:t>- 관리자 페이지</a:t>
            </a:r>
          </a:p>
        </p:txBody>
      </p:sp>
      <p:grpSp>
        <p:nvGrpSpPr>
          <p:cNvPr id="1013" name="그룹 1013"/>
          <p:cNvGrpSpPr/>
          <p:nvPr/>
        </p:nvGrpSpPr>
        <p:grpSpPr>
          <a:xfrm>
            <a:off x="1790476" y="9460571"/>
            <a:ext cx="17371428" cy="164571"/>
            <a:chOff x="1790476" y="9460571"/>
            <a:chExt cx="17371428" cy="164571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 rot="10800000">
              <a:off x="1790476" y="9460571"/>
              <a:ext cx="17371428" cy="164571"/>
            </a:xfrm>
            <a:prstGeom prst="rect">
              <a:avLst/>
            </a:prstGeom>
          </p:spPr>
        </p:pic>
      </p:grpSp>
      <p:sp>
        <p:nvSpPr>
          <p:cNvPr id="53" name="Object 53"/>
          <p:cNvSpPr txBox="1"/>
          <p:nvPr/>
        </p:nvSpPr>
        <p:spPr>
          <a:xfrm>
            <a:off x="2458670" y="1005895"/>
            <a:ext cx="2570530" cy="365704"/>
          </a:xfrm>
          <a:prstGeom prst="rect">
            <a:avLst/>
          </a:prstGeom>
          <a:noFill/>
        </p:spPr>
        <p:txBody>
          <a:bodyPr wrap="square"/>
          <a:lstStyle/>
          <a:p>
            <a:pPr>
              <a:defRPr lang="ko-KR" altLang="en-US"/>
            </a:pPr>
            <a:r>
              <a:rPr lang="ko-KR" altLang="en-US">
                <a:solidFill>
                  <a:srgbClr val="595959"/>
                </a:solidFill>
                <a:latin typeface="에스코어 드림 4 Regular"/>
                <a:cs typeface="에스코어 드림 4 Regular"/>
              </a:rPr>
              <a:t>회원 정보 목록</a:t>
            </a:r>
          </a:p>
        </p:txBody>
      </p:sp>
      <p:pic>
        <p:nvPicPr>
          <p:cNvPr id="1028" name="그림 1027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2133600" y="1752600"/>
            <a:ext cx="7010400" cy="2286000"/>
          </a:xfrm>
          <a:prstGeom prst="rect">
            <a:avLst/>
          </a:prstGeom>
        </p:spPr>
      </p:pic>
      <p:pic>
        <p:nvPicPr>
          <p:cNvPr id="1029" name="그림 1028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6400800" y="4038600"/>
            <a:ext cx="11582400" cy="5453062"/>
          </a:xfrm>
          <a:prstGeom prst="rect">
            <a:avLst/>
          </a:prstGeom>
        </p:spPr>
      </p:pic>
      <p:pic>
        <p:nvPicPr>
          <p:cNvPr id="1030" name="그림 1029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9372600" y="533400"/>
            <a:ext cx="8382403" cy="4419600"/>
          </a:xfrm>
          <a:prstGeom prst="rect">
            <a:avLst/>
          </a:prstGeom>
        </p:spPr>
      </p:pic>
      <p:cxnSp>
        <p:nvCxnSpPr>
          <p:cNvPr id="1031" name="직선 연결선 1030"/>
          <p:cNvCxnSpPr/>
          <p:nvPr/>
        </p:nvCxnSpPr>
        <p:spPr>
          <a:xfrm>
            <a:off x="9144000" y="5410200"/>
            <a:ext cx="16002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2" name="직선 화살표 연결선 1031"/>
          <p:cNvCxnSpPr/>
          <p:nvPr/>
        </p:nvCxnSpPr>
        <p:spPr>
          <a:xfrm rot="5400000" flipH="1" flipV="1">
            <a:off x="10210800" y="4495800"/>
            <a:ext cx="762000" cy="609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15"/>
          <p:cNvSpPr txBox="1"/>
          <p:nvPr/>
        </p:nvSpPr>
        <p:spPr>
          <a:xfrm>
            <a:off x="472895" y="547491"/>
            <a:ext cx="742705" cy="1222769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 lang="ko-KR" altLang="en-US"/>
            </a:pPr>
            <a:r>
              <a:rPr lang="en-US" sz="5300">
                <a:solidFill>
                  <a:srgbClr val="595959"/>
                </a:solidFill>
                <a:latin typeface="카페24 당당해"/>
                <a:cs typeface="카페24 당당해"/>
              </a:rPr>
              <a:t>+</a:t>
            </a:r>
            <a:endParaRPr lang="en-US"/>
          </a:p>
        </p:txBody>
      </p:sp>
      <p:grpSp>
        <p:nvGrpSpPr>
          <p:cNvPr id="1005" name="그룹 1005"/>
          <p:cNvGrpSpPr/>
          <p:nvPr/>
        </p:nvGrpSpPr>
        <p:grpSpPr>
          <a:xfrm>
            <a:off x="-488380" y="6567674"/>
            <a:ext cx="2813796" cy="124275"/>
            <a:chOff x="-488380" y="6567674"/>
            <a:chExt cx="2813796" cy="124275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 rot="5400000">
              <a:off x="-488380" y="6567674"/>
              <a:ext cx="2813796" cy="12427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-3588230" y="5035581"/>
            <a:ext cx="10792838" cy="164571"/>
            <a:chOff x="-3588230" y="5035581"/>
            <a:chExt cx="10792838" cy="164571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 rot="16200000">
              <a:off x="-3588230" y="5035581"/>
              <a:ext cx="10792838" cy="164571"/>
            </a:xfrm>
            <a:prstGeom prst="rect">
              <a:avLst/>
            </a:prstGeom>
          </p:spPr>
        </p:pic>
      </p:grpSp>
      <p:sp>
        <p:nvSpPr>
          <p:cNvPr id="23" name="Object 23"/>
          <p:cNvSpPr txBox="1"/>
          <p:nvPr/>
        </p:nvSpPr>
        <p:spPr>
          <a:xfrm>
            <a:off x="2057400" y="289677"/>
            <a:ext cx="6553200" cy="624723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 lang="ko-KR" altLang="en-US"/>
            </a:pPr>
            <a:r>
              <a:rPr lang="ko-KR" altLang="en-US" sz="3400">
                <a:solidFill>
                  <a:srgbClr val="595959"/>
                </a:solidFill>
                <a:latin typeface="카페24 당당해"/>
                <a:cs typeface="카페24 당당해"/>
              </a:rPr>
              <a:t>- 관리자 페이지</a:t>
            </a:r>
          </a:p>
        </p:txBody>
      </p:sp>
      <p:grpSp>
        <p:nvGrpSpPr>
          <p:cNvPr id="1013" name="그룹 1013"/>
          <p:cNvGrpSpPr/>
          <p:nvPr/>
        </p:nvGrpSpPr>
        <p:grpSpPr>
          <a:xfrm>
            <a:off x="1790476" y="9460571"/>
            <a:ext cx="17371428" cy="164571"/>
            <a:chOff x="1790476" y="9460571"/>
            <a:chExt cx="17371428" cy="164571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 rot="10800000">
              <a:off x="1790476" y="9460571"/>
              <a:ext cx="17371428" cy="164571"/>
            </a:xfrm>
            <a:prstGeom prst="rect">
              <a:avLst/>
            </a:prstGeom>
          </p:spPr>
        </p:pic>
      </p:grpSp>
      <p:sp>
        <p:nvSpPr>
          <p:cNvPr id="53" name="Object 53"/>
          <p:cNvSpPr txBox="1"/>
          <p:nvPr/>
        </p:nvSpPr>
        <p:spPr>
          <a:xfrm>
            <a:off x="2458670" y="1005895"/>
            <a:ext cx="2570530" cy="365704"/>
          </a:xfrm>
          <a:prstGeom prst="rect">
            <a:avLst/>
          </a:prstGeom>
          <a:noFill/>
        </p:spPr>
        <p:txBody>
          <a:bodyPr wrap="square"/>
          <a:lstStyle/>
          <a:p>
            <a:pPr>
              <a:defRPr lang="ko-KR" altLang="en-US"/>
            </a:pPr>
            <a:r>
              <a:rPr lang="ko-KR" altLang="en-US">
                <a:solidFill>
                  <a:srgbClr val="595959"/>
                </a:solidFill>
                <a:latin typeface="에스코어 드림 4 Regular"/>
                <a:cs typeface="에스코어 드림 4 Regular"/>
              </a:rPr>
              <a:t>휴면 계정 설정</a:t>
            </a:r>
          </a:p>
        </p:txBody>
      </p:sp>
      <p:pic>
        <p:nvPicPr>
          <p:cNvPr id="1028" name="그림 1027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2066924" y="6477000"/>
            <a:ext cx="7839075" cy="2743200"/>
          </a:xfrm>
          <a:prstGeom prst="rect">
            <a:avLst/>
          </a:prstGeom>
        </p:spPr>
      </p:pic>
      <p:pic>
        <p:nvPicPr>
          <p:cNvPr id="1029" name="그림 1028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9772114" y="4114799"/>
            <a:ext cx="8592086" cy="5029200"/>
          </a:xfrm>
          <a:prstGeom prst="rect">
            <a:avLst/>
          </a:prstGeom>
        </p:spPr>
      </p:pic>
      <p:pic>
        <p:nvPicPr>
          <p:cNvPr id="1030" name="그림 1029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2038349" y="1333500"/>
            <a:ext cx="11677650" cy="4914900"/>
          </a:xfrm>
          <a:prstGeom prst="rect">
            <a:avLst/>
          </a:prstGeom>
        </p:spPr>
      </p:pic>
      <p:cxnSp>
        <p:nvCxnSpPr>
          <p:cNvPr id="1031" name="직선 연결선 1030"/>
          <p:cNvCxnSpPr/>
          <p:nvPr/>
        </p:nvCxnSpPr>
        <p:spPr>
          <a:xfrm>
            <a:off x="12877800" y="7543800"/>
            <a:ext cx="32766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2" name="직선 화살표 연결선 1031"/>
          <p:cNvCxnSpPr/>
          <p:nvPr/>
        </p:nvCxnSpPr>
        <p:spPr>
          <a:xfrm rot="10800000">
            <a:off x="6553200" y="4876800"/>
            <a:ext cx="6324600" cy="2514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15"/>
          <p:cNvSpPr txBox="1"/>
          <p:nvPr/>
        </p:nvSpPr>
        <p:spPr>
          <a:xfrm>
            <a:off x="472895" y="547491"/>
            <a:ext cx="742705" cy="1222769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 lang="ko-KR" altLang="en-US"/>
            </a:pPr>
            <a:r>
              <a:rPr lang="en-US" sz="5300">
                <a:solidFill>
                  <a:srgbClr val="595959"/>
                </a:solidFill>
                <a:latin typeface="카페24 당당해"/>
                <a:cs typeface="카페24 당당해"/>
              </a:rPr>
              <a:t>+</a:t>
            </a:r>
            <a:endParaRPr lang="en-US"/>
          </a:p>
        </p:txBody>
      </p:sp>
      <p:grpSp>
        <p:nvGrpSpPr>
          <p:cNvPr id="1005" name="그룹 1005"/>
          <p:cNvGrpSpPr/>
          <p:nvPr/>
        </p:nvGrpSpPr>
        <p:grpSpPr>
          <a:xfrm>
            <a:off x="-488380" y="6567674"/>
            <a:ext cx="2813796" cy="124275"/>
            <a:chOff x="-488380" y="6567674"/>
            <a:chExt cx="2813796" cy="124275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 rot="5400000">
              <a:off x="-488380" y="6567674"/>
              <a:ext cx="2813796" cy="12427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-3588230" y="5035581"/>
            <a:ext cx="10792838" cy="164571"/>
            <a:chOff x="-3588230" y="5035581"/>
            <a:chExt cx="10792838" cy="164571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 rot="16200000">
              <a:off x="-3588230" y="5035581"/>
              <a:ext cx="10792838" cy="164571"/>
            </a:xfrm>
            <a:prstGeom prst="rect">
              <a:avLst/>
            </a:prstGeom>
          </p:spPr>
        </p:pic>
      </p:grpSp>
      <p:sp>
        <p:nvSpPr>
          <p:cNvPr id="23" name="Object 23"/>
          <p:cNvSpPr txBox="1"/>
          <p:nvPr/>
        </p:nvSpPr>
        <p:spPr>
          <a:xfrm>
            <a:off x="2057400" y="289677"/>
            <a:ext cx="6553200" cy="624723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 lang="ko-KR" altLang="en-US"/>
            </a:pPr>
            <a:r>
              <a:rPr lang="ko-KR" altLang="en-US" sz="3400">
                <a:solidFill>
                  <a:srgbClr val="595959"/>
                </a:solidFill>
                <a:latin typeface="카페24 당당해"/>
                <a:cs typeface="카페24 당당해"/>
              </a:rPr>
              <a:t>- 관리자 페이지</a:t>
            </a:r>
          </a:p>
        </p:txBody>
      </p:sp>
      <p:grpSp>
        <p:nvGrpSpPr>
          <p:cNvPr id="1013" name="그룹 1013"/>
          <p:cNvGrpSpPr/>
          <p:nvPr/>
        </p:nvGrpSpPr>
        <p:grpSpPr>
          <a:xfrm>
            <a:off x="1790476" y="9460571"/>
            <a:ext cx="17371428" cy="164571"/>
            <a:chOff x="1790476" y="9460571"/>
            <a:chExt cx="17371428" cy="164571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 rot="10800000">
              <a:off x="1790476" y="9460571"/>
              <a:ext cx="17371428" cy="164571"/>
            </a:xfrm>
            <a:prstGeom prst="rect">
              <a:avLst/>
            </a:prstGeom>
          </p:spPr>
        </p:pic>
      </p:grpSp>
      <p:sp>
        <p:nvSpPr>
          <p:cNvPr id="53" name="Object 53"/>
          <p:cNvSpPr txBox="1"/>
          <p:nvPr/>
        </p:nvSpPr>
        <p:spPr>
          <a:xfrm>
            <a:off x="2458670" y="1005895"/>
            <a:ext cx="2570530" cy="365704"/>
          </a:xfrm>
          <a:prstGeom prst="rect">
            <a:avLst/>
          </a:prstGeom>
          <a:noFill/>
        </p:spPr>
        <p:txBody>
          <a:bodyPr wrap="square"/>
          <a:lstStyle/>
          <a:p>
            <a:pPr>
              <a:defRPr lang="ko-KR" altLang="en-US"/>
            </a:pPr>
            <a:r>
              <a:rPr lang="ko-KR" altLang="en-US">
                <a:solidFill>
                  <a:srgbClr val="595959"/>
                </a:solidFill>
                <a:latin typeface="에스코어 드림 4 Regular"/>
                <a:cs typeface="에스코어 드림 4 Regular"/>
              </a:rPr>
              <a:t>전체 판매 목록</a:t>
            </a:r>
          </a:p>
        </p:txBody>
      </p:sp>
      <p:pic>
        <p:nvPicPr>
          <p:cNvPr id="1028" name="그림 1027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2057400" y="6858000"/>
            <a:ext cx="9067800" cy="2209800"/>
          </a:xfrm>
          <a:prstGeom prst="rect">
            <a:avLst/>
          </a:prstGeom>
        </p:spPr>
      </p:pic>
      <p:pic>
        <p:nvPicPr>
          <p:cNvPr id="1029" name="그림 1028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4905375" y="2762249"/>
            <a:ext cx="12849225" cy="4629150"/>
          </a:xfrm>
          <a:prstGeom prst="rect">
            <a:avLst/>
          </a:prstGeom>
        </p:spPr>
      </p:pic>
      <p:pic>
        <p:nvPicPr>
          <p:cNvPr id="1030" name="그림 1029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8763000" y="76200"/>
            <a:ext cx="8763000" cy="3429000"/>
          </a:xfrm>
          <a:prstGeom prst="rect">
            <a:avLst/>
          </a:prstGeom>
        </p:spPr>
      </p:pic>
      <p:cxnSp>
        <p:nvCxnSpPr>
          <p:cNvPr id="1032" name="직선 연결선 1031"/>
          <p:cNvCxnSpPr/>
          <p:nvPr/>
        </p:nvCxnSpPr>
        <p:spPr>
          <a:xfrm>
            <a:off x="7696200" y="3810000"/>
            <a:ext cx="14478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3" name="직선 화살표 연결선 1032"/>
          <p:cNvCxnSpPr/>
          <p:nvPr/>
        </p:nvCxnSpPr>
        <p:spPr>
          <a:xfrm rot="5400000" flipH="1" flipV="1">
            <a:off x="8001000" y="2590800"/>
            <a:ext cx="1066800" cy="762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15"/>
          <p:cNvSpPr txBox="1"/>
          <p:nvPr/>
        </p:nvSpPr>
        <p:spPr>
          <a:xfrm>
            <a:off x="472895" y="547491"/>
            <a:ext cx="742705" cy="1222769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 lang="ko-KR" altLang="en-US"/>
            </a:pPr>
            <a:r>
              <a:rPr lang="en-US" sz="5300">
                <a:solidFill>
                  <a:srgbClr val="595959"/>
                </a:solidFill>
                <a:latin typeface="카페24 당당해"/>
                <a:cs typeface="카페24 당당해"/>
              </a:rPr>
              <a:t>+</a:t>
            </a:r>
            <a:endParaRPr lang="en-US"/>
          </a:p>
        </p:txBody>
      </p:sp>
      <p:grpSp>
        <p:nvGrpSpPr>
          <p:cNvPr id="1005" name="그룹 1005"/>
          <p:cNvGrpSpPr/>
          <p:nvPr/>
        </p:nvGrpSpPr>
        <p:grpSpPr>
          <a:xfrm>
            <a:off x="-488380" y="6567674"/>
            <a:ext cx="2813796" cy="124275"/>
            <a:chOff x="-488380" y="6567674"/>
            <a:chExt cx="2813796" cy="124275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 rot="5400000">
              <a:off x="-488380" y="6567674"/>
              <a:ext cx="2813796" cy="12427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-3588230" y="5035581"/>
            <a:ext cx="10792838" cy="164571"/>
            <a:chOff x="-3588230" y="5035581"/>
            <a:chExt cx="10792838" cy="164571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 rot="16200000">
              <a:off x="-3588230" y="5035581"/>
              <a:ext cx="10792838" cy="164571"/>
            </a:xfrm>
            <a:prstGeom prst="rect">
              <a:avLst/>
            </a:prstGeom>
          </p:spPr>
        </p:pic>
      </p:grpSp>
      <p:sp>
        <p:nvSpPr>
          <p:cNvPr id="23" name="Object 23"/>
          <p:cNvSpPr txBox="1"/>
          <p:nvPr/>
        </p:nvSpPr>
        <p:spPr>
          <a:xfrm>
            <a:off x="2057400" y="289677"/>
            <a:ext cx="6553200" cy="624723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 lang="ko-KR" altLang="en-US"/>
            </a:pPr>
            <a:r>
              <a:rPr lang="ko-KR" altLang="en-US" sz="3400">
                <a:solidFill>
                  <a:srgbClr val="595959"/>
                </a:solidFill>
                <a:latin typeface="카페24 당당해"/>
                <a:cs typeface="카페24 당당해"/>
              </a:rPr>
              <a:t>- 관리자 페이지</a:t>
            </a:r>
          </a:p>
        </p:txBody>
      </p:sp>
      <p:grpSp>
        <p:nvGrpSpPr>
          <p:cNvPr id="1013" name="그룹 1013"/>
          <p:cNvGrpSpPr/>
          <p:nvPr/>
        </p:nvGrpSpPr>
        <p:grpSpPr>
          <a:xfrm>
            <a:off x="1790476" y="9460571"/>
            <a:ext cx="17371428" cy="164571"/>
            <a:chOff x="1790476" y="9460571"/>
            <a:chExt cx="17371428" cy="164571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 rot="10800000">
              <a:off x="1790476" y="9460571"/>
              <a:ext cx="17371428" cy="164571"/>
            </a:xfrm>
            <a:prstGeom prst="rect">
              <a:avLst/>
            </a:prstGeom>
          </p:spPr>
        </p:pic>
      </p:grpSp>
      <p:sp>
        <p:nvSpPr>
          <p:cNvPr id="53" name="Object 53"/>
          <p:cNvSpPr txBox="1"/>
          <p:nvPr/>
        </p:nvSpPr>
        <p:spPr>
          <a:xfrm>
            <a:off x="2458670" y="1005895"/>
            <a:ext cx="2570530" cy="365704"/>
          </a:xfrm>
          <a:prstGeom prst="rect">
            <a:avLst/>
          </a:prstGeom>
          <a:noFill/>
        </p:spPr>
        <p:txBody>
          <a:bodyPr wrap="square"/>
          <a:lstStyle/>
          <a:p>
            <a:pPr>
              <a:defRPr lang="ko-KR" altLang="en-US"/>
            </a:pPr>
            <a:r>
              <a:rPr lang="ko-KR" altLang="en-US">
                <a:solidFill>
                  <a:srgbClr val="595959"/>
                </a:solidFill>
                <a:latin typeface="에스코어 드림 4 Regular"/>
                <a:cs typeface="에스코어 드림 4 Regular"/>
              </a:rPr>
              <a:t>총 매출</a:t>
            </a:r>
          </a:p>
        </p:txBody>
      </p:sp>
      <p:pic>
        <p:nvPicPr>
          <p:cNvPr id="1034" name="그림 1033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904999" y="6705600"/>
            <a:ext cx="10896600" cy="2667000"/>
          </a:xfrm>
          <a:prstGeom prst="rect">
            <a:avLst/>
          </a:prstGeom>
        </p:spPr>
      </p:pic>
      <p:pic>
        <p:nvPicPr>
          <p:cNvPr id="1035" name="그림 1034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1849808" y="3429000"/>
            <a:ext cx="6285792" cy="3019425"/>
          </a:xfrm>
          <a:prstGeom prst="rect">
            <a:avLst/>
          </a:prstGeom>
        </p:spPr>
      </p:pic>
      <p:cxnSp>
        <p:nvCxnSpPr>
          <p:cNvPr id="1037" name="직선 연결선 1036"/>
          <p:cNvCxnSpPr/>
          <p:nvPr/>
        </p:nvCxnSpPr>
        <p:spPr>
          <a:xfrm>
            <a:off x="14401800" y="4876800"/>
            <a:ext cx="13716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8" name="직선 화살표 연결선 1037"/>
          <p:cNvCxnSpPr/>
          <p:nvPr/>
        </p:nvCxnSpPr>
        <p:spPr>
          <a:xfrm rot="10800000">
            <a:off x="8686800" y="4038598"/>
            <a:ext cx="5638800" cy="60960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9" name="그림 1038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3810000" y="1447800"/>
            <a:ext cx="6858000" cy="52578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885867" y="5254628"/>
            <a:ext cx="11230934" cy="164571"/>
            <a:chOff x="10885867" y="5254628"/>
            <a:chExt cx="11230934" cy="16457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 rot="16200000">
              <a:off x="10885867" y="5254628"/>
              <a:ext cx="11230934" cy="16457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6049483" y="6567674"/>
            <a:ext cx="2813796" cy="124275"/>
            <a:chOff x="16049483" y="6567674"/>
            <a:chExt cx="2813796" cy="12427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 rot="16200000">
              <a:off x="16049483" y="6567674"/>
              <a:ext cx="2813796" cy="124275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16968406" y="547491"/>
            <a:ext cx="742705" cy="1222769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 lang="ko-KR" altLang="en-US"/>
            </a:pPr>
            <a:r>
              <a:rPr lang="en-US" sz="5300">
                <a:solidFill>
                  <a:srgbClr val="595959"/>
                </a:solidFill>
                <a:latin typeface="카페24 당당해"/>
                <a:cs typeface="카페24 당당해"/>
              </a:rPr>
              <a:t>+</a:t>
            </a:r>
            <a:endParaRPr lang="en-US"/>
          </a:p>
        </p:txBody>
      </p:sp>
      <p:sp>
        <p:nvSpPr>
          <p:cNvPr id="10" name="Object 10"/>
          <p:cNvSpPr txBox="1"/>
          <p:nvPr/>
        </p:nvSpPr>
        <p:spPr>
          <a:xfrm>
            <a:off x="1353056" y="2071360"/>
            <a:ext cx="4598987" cy="4647275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 lang="ko-KR" altLang="en-US"/>
            </a:pPr>
            <a:r>
              <a:rPr lang="en-US" sz="20300">
                <a:solidFill>
                  <a:srgbClr val="595959"/>
                </a:solidFill>
                <a:latin typeface="카페24 당당해"/>
                <a:cs typeface="카페24 당당해"/>
              </a:rPr>
              <a:t>01</a:t>
            </a:r>
            <a:endParaRPr lang="en-US"/>
          </a:p>
        </p:txBody>
      </p:sp>
      <p:sp>
        <p:nvSpPr>
          <p:cNvPr id="11" name="Object 11"/>
          <p:cNvSpPr txBox="1"/>
          <p:nvPr/>
        </p:nvSpPr>
        <p:spPr>
          <a:xfrm>
            <a:off x="1353056" y="5437619"/>
            <a:ext cx="13886159" cy="1892229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 lang="ko-KR" altLang="en-US"/>
            </a:pPr>
            <a:r>
              <a:rPr lang="ko-KR" altLang="en-US" sz="8300">
                <a:solidFill>
                  <a:srgbClr val="595959"/>
                </a:solidFill>
                <a:latin typeface="카페24 당당해"/>
                <a:cs typeface="카페24 당당해"/>
              </a:rPr>
              <a:t>프로그램 흐름도</a:t>
            </a:r>
          </a:p>
        </p:txBody>
      </p:sp>
      <p:grpSp>
        <p:nvGrpSpPr>
          <p:cNvPr id="1003" name="그룹 1003"/>
          <p:cNvGrpSpPr/>
          <p:nvPr/>
        </p:nvGrpSpPr>
        <p:grpSpPr>
          <a:xfrm>
            <a:off x="-318823" y="9460571"/>
            <a:ext cx="16833108" cy="164571"/>
            <a:chOff x="-318823" y="9460571"/>
            <a:chExt cx="16833108" cy="164571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 rot="10800000">
              <a:off x="-318823" y="9460571"/>
              <a:ext cx="16833108" cy="164571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15"/>
          <p:cNvSpPr txBox="1"/>
          <p:nvPr/>
        </p:nvSpPr>
        <p:spPr>
          <a:xfrm>
            <a:off x="472895" y="547491"/>
            <a:ext cx="742705" cy="1222769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 lang="ko-KR" altLang="en-US"/>
            </a:pPr>
            <a:r>
              <a:rPr lang="en-US" sz="5300">
                <a:solidFill>
                  <a:srgbClr val="595959"/>
                </a:solidFill>
                <a:latin typeface="카페24 당당해"/>
                <a:cs typeface="카페24 당당해"/>
              </a:rPr>
              <a:t>+</a:t>
            </a:r>
            <a:endParaRPr lang="en-US"/>
          </a:p>
        </p:txBody>
      </p:sp>
      <p:grpSp>
        <p:nvGrpSpPr>
          <p:cNvPr id="1005" name="그룹 1005"/>
          <p:cNvGrpSpPr/>
          <p:nvPr/>
        </p:nvGrpSpPr>
        <p:grpSpPr>
          <a:xfrm>
            <a:off x="-488380" y="6567674"/>
            <a:ext cx="2813796" cy="124275"/>
            <a:chOff x="-488380" y="6567674"/>
            <a:chExt cx="2813796" cy="124275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 rot="5400000">
              <a:off x="-488380" y="6567674"/>
              <a:ext cx="2813796" cy="12427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-3588230" y="5035581"/>
            <a:ext cx="10792838" cy="164571"/>
            <a:chOff x="-3588230" y="5035581"/>
            <a:chExt cx="10792838" cy="164571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 rot="16200000">
              <a:off x="-3588230" y="5035581"/>
              <a:ext cx="10792838" cy="164571"/>
            </a:xfrm>
            <a:prstGeom prst="rect">
              <a:avLst/>
            </a:prstGeom>
          </p:spPr>
        </p:pic>
      </p:grpSp>
      <p:sp>
        <p:nvSpPr>
          <p:cNvPr id="23" name="Object 23"/>
          <p:cNvSpPr txBox="1"/>
          <p:nvPr/>
        </p:nvSpPr>
        <p:spPr>
          <a:xfrm>
            <a:off x="2057400" y="289677"/>
            <a:ext cx="6553200" cy="624723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 lang="ko-KR" altLang="en-US"/>
            </a:pPr>
            <a:r>
              <a:rPr lang="ko-KR" altLang="en-US" sz="3400">
                <a:solidFill>
                  <a:srgbClr val="595959"/>
                </a:solidFill>
                <a:latin typeface="카페24 당당해"/>
                <a:cs typeface="카페24 당당해"/>
              </a:rPr>
              <a:t>- 관리자 페이지</a:t>
            </a:r>
          </a:p>
        </p:txBody>
      </p:sp>
      <p:grpSp>
        <p:nvGrpSpPr>
          <p:cNvPr id="1013" name="그룹 1013"/>
          <p:cNvGrpSpPr/>
          <p:nvPr/>
        </p:nvGrpSpPr>
        <p:grpSpPr>
          <a:xfrm>
            <a:off x="1790476" y="9460571"/>
            <a:ext cx="17371428" cy="164571"/>
            <a:chOff x="1790476" y="9460571"/>
            <a:chExt cx="17371428" cy="164571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 rot="10800000">
              <a:off x="1790476" y="9460571"/>
              <a:ext cx="17371428" cy="164571"/>
            </a:xfrm>
            <a:prstGeom prst="rect">
              <a:avLst/>
            </a:prstGeom>
          </p:spPr>
        </p:pic>
      </p:grpSp>
      <p:sp>
        <p:nvSpPr>
          <p:cNvPr id="53" name="Object 53"/>
          <p:cNvSpPr txBox="1"/>
          <p:nvPr/>
        </p:nvSpPr>
        <p:spPr>
          <a:xfrm>
            <a:off x="2458670" y="1005895"/>
            <a:ext cx="2570530" cy="365704"/>
          </a:xfrm>
          <a:prstGeom prst="rect">
            <a:avLst/>
          </a:prstGeom>
          <a:noFill/>
        </p:spPr>
        <p:txBody>
          <a:bodyPr wrap="square"/>
          <a:lstStyle/>
          <a:p>
            <a:pPr>
              <a:defRPr lang="ko-KR" altLang="en-US"/>
            </a:pPr>
            <a:r>
              <a:rPr lang="ko-KR" altLang="en-US">
                <a:solidFill>
                  <a:srgbClr val="595959"/>
                </a:solidFill>
                <a:latin typeface="에스코어 드림 4 Regular"/>
                <a:cs typeface="에스코어 드림 4 Regular"/>
              </a:rPr>
              <a:t>월 별 매출</a:t>
            </a:r>
          </a:p>
        </p:txBody>
      </p:sp>
      <p:pic>
        <p:nvPicPr>
          <p:cNvPr id="1039" name="그림 1038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2038350" y="6858000"/>
            <a:ext cx="6496050" cy="2209800"/>
          </a:xfrm>
          <a:prstGeom prst="rect">
            <a:avLst/>
          </a:prstGeom>
        </p:spPr>
      </p:pic>
      <p:pic>
        <p:nvPicPr>
          <p:cNvPr id="1040" name="그림 1039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0972801" y="3276600"/>
            <a:ext cx="7239000" cy="6096000"/>
          </a:xfrm>
          <a:prstGeom prst="rect">
            <a:avLst/>
          </a:prstGeom>
        </p:spPr>
      </p:pic>
      <p:cxnSp>
        <p:nvCxnSpPr>
          <p:cNvPr id="1042" name="직선 연결선 1041"/>
          <p:cNvCxnSpPr/>
          <p:nvPr/>
        </p:nvCxnSpPr>
        <p:spPr>
          <a:xfrm>
            <a:off x="13487400" y="6324600"/>
            <a:ext cx="22860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3" name="직선 화살표 연결선 1042"/>
          <p:cNvCxnSpPr/>
          <p:nvPr/>
        </p:nvCxnSpPr>
        <p:spPr>
          <a:xfrm rot="10800000">
            <a:off x="7239000" y="4343399"/>
            <a:ext cx="4953000" cy="1905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44" name="그림 1043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1976437" y="1762125"/>
            <a:ext cx="8843963" cy="50958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15"/>
          <p:cNvSpPr txBox="1"/>
          <p:nvPr/>
        </p:nvSpPr>
        <p:spPr>
          <a:xfrm>
            <a:off x="472895" y="547491"/>
            <a:ext cx="742705" cy="1222769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 lang="ko-KR" altLang="en-US"/>
            </a:pPr>
            <a:r>
              <a:rPr lang="en-US" sz="5300">
                <a:solidFill>
                  <a:srgbClr val="595959"/>
                </a:solidFill>
                <a:latin typeface="카페24 당당해"/>
                <a:cs typeface="카페24 당당해"/>
              </a:rPr>
              <a:t>+</a:t>
            </a:r>
            <a:endParaRPr lang="en-US"/>
          </a:p>
        </p:txBody>
      </p:sp>
      <p:grpSp>
        <p:nvGrpSpPr>
          <p:cNvPr id="1005" name="그룹 1005"/>
          <p:cNvGrpSpPr/>
          <p:nvPr/>
        </p:nvGrpSpPr>
        <p:grpSpPr>
          <a:xfrm>
            <a:off x="-488380" y="6567674"/>
            <a:ext cx="2813796" cy="124275"/>
            <a:chOff x="-488380" y="6567674"/>
            <a:chExt cx="2813796" cy="124275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 rot="5400000">
              <a:off x="-488380" y="6567674"/>
              <a:ext cx="2813796" cy="12427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-3588230" y="5035581"/>
            <a:ext cx="10792838" cy="164571"/>
            <a:chOff x="-3588230" y="5035581"/>
            <a:chExt cx="10792838" cy="164571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 rot="16200000">
              <a:off x="-3588230" y="5035581"/>
              <a:ext cx="10792838" cy="164571"/>
            </a:xfrm>
            <a:prstGeom prst="rect">
              <a:avLst/>
            </a:prstGeom>
          </p:spPr>
        </p:pic>
      </p:grpSp>
      <p:sp>
        <p:nvSpPr>
          <p:cNvPr id="23" name="Object 23"/>
          <p:cNvSpPr txBox="1"/>
          <p:nvPr/>
        </p:nvSpPr>
        <p:spPr>
          <a:xfrm>
            <a:off x="2057400" y="289677"/>
            <a:ext cx="6553200" cy="624723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 lang="ko-KR" altLang="en-US"/>
            </a:pPr>
            <a:r>
              <a:rPr lang="ko-KR" altLang="en-US" sz="3400">
                <a:solidFill>
                  <a:srgbClr val="595959"/>
                </a:solidFill>
                <a:latin typeface="카페24 당당해"/>
                <a:cs typeface="카페24 당당해"/>
              </a:rPr>
              <a:t>- 관리자 페이지</a:t>
            </a:r>
          </a:p>
        </p:txBody>
      </p:sp>
      <p:grpSp>
        <p:nvGrpSpPr>
          <p:cNvPr id="1013" name="그룹 1013"/>
          <p:cNvGrpSpPr/>
          <p:nvPr/>
        </p:nvGrpSpPr>
        <p:grpSpPr>
          <a:xfrm>
            <a:off x="1790476" y="9460571"/>
            <a:ext cx="17371428" cy="164571"/>
            <a:chOff x="1790476" y="9460571"/>
            <a:chExt cx="17371428" cy="164571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 rot="10800000">
              <a:off x="1790476" y="9460571"/>
              <a:ext cx="17371428" cy="164571"/>
            </a:xfrm>
            <a:prstGeom prst="rect">
              <a:avLst/>
            </a:prstGeom>
          </p:spPr>
        </p:pic>
      </p:grpSp>
      <p:sp>
        <p:nvSpPr>
          <p:cNvPr id="53" name="Object 53"/>
          <p:cNvSpPr txBox="1"/>
          <p:nvPr/>
        </p:nvSpPr>
        <p:spPr>
          <a:xfrm>
            <a:off x="2458670" y="1005895"/>
            <a:ext cx="2570530" cy="365704"/>
          </a:xfrm>
          <a:prstGeom prst="rect">
            <a:avLst/>
          </a:prstGeom>
          <a:noFill/>
        </p:spPr>
        <p:txBody>
          <a:bodyPr wrap="square"/>
          <a:lstStyle/>
          <a:p>
            <a:pPr>
              <a:defRPr lang="ko-KR" altLang="en-US"/>
            </a:pPr>
            <a:r>
              <a:rPr lang="ko-KR" altLang="en-US">
                <a:solidFill>
                  <a:srgbClr val="595959"/>
                </a:solidFill>
                <a:latin typeface="에스코어 드림 4 Regular"/>
                <a:cs typeface="에스코어 드림 4 Regular"/>
              </a:rPr>
              <a:t>일일 매출</a:t>
            </a:r>
          </a:p>
        </p:txBody>
      </p:sp>
      <p:pic>
        <p:nvPicPr>
          <p:cNvPr id="1044" name="그림 1043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2057400" y="7037703"/>
            <a:ext cx="5791200" cy="2258697"/>
          </a:xfrm>
          <a:prstGeom prst="rect">
            <a:avLst/>
          </a:prstGeom>
        </p:spPr>
      </p:pic>
      <p:pic>
        <p:nvPicPr>
          <p:cNvPr id="1046" name="그림 1045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0972800" y="3657600"/>
            <a:ext cx="6934201" cy="5715000"/>
          </a:xfrm>
          <a:prstGeom prst="rect">
            <a:avLst/>
          </a:prstGeom>
        </p:spPr>
      </p:pic>
      <p:cxnSp>
        <p:nvCxnSpPr>
          <p:cNvPr id="1047" name="직선 연결선 1046"/>
          <p:cNvCxnSpPr/>
          <p:nvPr/>
        </p:nvCxnSpPr>
        <p:spPr>
          <a:xfrm>
            <a:off x="13868400" y="6553200"/>
            <a:ext cx="23622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8" name="직선 화살표 연결선 1047"/>
          <p:cNvCxnSpPr/>
          <p:nvPr/>
        </p:nvCxnSpPr>
        <p:spPr>
          <a:xfrm rot="10800000">
            <a:off x="6629400" y="4724400"/>
            <a:ext cx="7315200" cy="1676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49" name="그림 1048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2190750" y="1543050"/>
            <a:ext cx="9086850" cy="57721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15"/>
          <p:cNvSpPr txBox="1"/>
          <p:nvPr/>
        </p:nvSpPr>
        <p:spPr>
          <a:xfrm>
            <a:off x="472895" y="547491"/>
            <a:ext cx="742705" cy="1222769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 lang="ko-KR" altLang="en-US"/>
            </a:pPr>
            <a:r>
              <a:rPr lang="en-US" sz="5300">
                <a:solidFill>
                  <a:srgbClr val="595959"/>
                </a:solidFill>
                <a:latin typeface="카페24 당당해"/>
                <a:cs typeface="카페24 당당해"/>
              </a:rPr>
              <a:t>+</a:t>
            </a:r>
            <a:endParaRPr lang="en-US"/>
          </a:p>
        </p:txBody>
      </p:sp>
      <p:grpSp>
        <p:nvGrpSpPr>
          <p:cNvPr id="1005" name="그룹 1005"/>
          <p:cNvGrpSpPr/>
          <p:nvPr/>
        </p:nvGrpSpPr>
        <p:grpSpPr>
          <a:xfrm>
            <a:off x="-488380" y="6567674"/>
            <a:ext cx="2813796" cy="124275"/>
            <a:chOff x="-488380" y="6567674"/>
            <a:chExt cx="2813796" cy="124275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 rot="5400000">
              <a:off x="-488380" y="6567674"/>
              <a:ext cx="2813796" cy="12427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-3588230" y="5035581"/>
            <a:ext cx="10792838" cy="164571"/>
            <a:chOff x="-3588230" y="5035581"/>
            <a:chExt cx="10792838" cy="164571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 rot="16200000">
              <a:off x="-3588230" y="5035581"/>
              <a:ext cx="10792838" cy="164571"/>
            </a:xfrm>
            <a:prstGeom prst="rect">
              <a:avLst/>
            </a:prstGeom>
          </p:spPr>
        </p:pic>
      </p:grpSp>
      <p:sp>
        <p:nvSpPr>
          <p:cNvPr id="23" name="Object 23"/>
          <p:cNvSpPr txBox="1"/>
          <p:nvPr/>
        </p:nvSpPr>
        <p:spPr>
          <a:xfrm>
            <a:off x="2057400" y="289677"/>
            <a:ext cx="6553200" cy="624723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 lang="ko-KR" altLang="en-US"/>
            </a:pPr>
            <a:r>
              <a:rPr lang="ko-KR" altLang="en-US" sz="3400">
                <a:solidFill>
                  <a:srgbClr val="595959"/>
                </a:solidFill>
                <a:latin typeface="카페24 당당해"/>
                <a:cs typeface="카페24 당당해"/>
              </a:rPr>
              <a:t>- 관리자 페이지</a:t>
            </a:r>
          </a:p>
        </p:txBody>
      </p:sp>
      <p:grpSp>
        <p:nvGrpSpPr>
          <p:cNvPr id="1013" name="그룹 1013"/>
          <p:cNvGrpSpPr/>
          <p:nvPr/>
        </p:nvGrpSpPr>
        <p:grpSpPr>
          <a:xfrm>
            <a:off x="1790476" y="9460571"/>
            <a:ext cx="17371428" cy="164571"/>
            <a:chOff x="1790476" y="9460571"/>
            <a:chExt cx="17371428" cy="164571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 rot="10800000">
              <a:off x="1790476" y="9460571"/>
              <a:ext cx="17371428" cy="164571"/>
            </a:xfrm>
            <a:prstGeom prst="rect">
              <a:avLst/>
            </a:prstGeom>
          </p:spPr>
        </p:pic>
      </p:grpSp>
      <p:sp>
        <p:nvSpPr>
          <p:cNvPr id="53" name="Object 53"/>
          <p:cNvSpPr txBox="1"/>
          <p:nvPr/>
        </p:nvSpPr>
        <p:spPr>
          <a:xfrm>
            <a:off x="2458670" y="1005895"/>
            <a:ext cx="2570530" cy="365704"/>
          </a:xfrm>
          <a:prstGeom prst="rect">
            <a:avLst/>
          </a:prstGeom>
          <a:noFill/>
        </p:spPr>
        <p:txBody>
          <a:bodyPr wrap="square"/>
          <a:lstStyle/>
          <a:p>
            <a:pPr>
              <a:defRPr lang="ko-KR" altLang="en-US"/>
            </a:pPr>
            <a:r>
              <a:rPr lang="ko-KR" altLang="en-US">
                <a:solidFill>
                  <a:srgbClr val="595959"/>
                </a:solidFill>
                <a:latin typeface="에스코어 드림 4 Regular"/>
                <a:cs typeface="에스코어 드림 4 Regular"/>
              </a:rPr>
              <a:t>재고 조회</a:t>
            </a:r>
          </a:p>
        </p:txBody>
      </p:sp>
      <p:pic>
        <p:nvPicPr>
          <p:cNvPr id="1049" name="그림 1048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2057400" y="6324600"/>
            <a:ext cx="5867400" cy="2971799"/>
          </a:xfrm>
          <a:prstGeom prst="rect">
            <a:avLst/>
          </a:prstGeom>
        </p:spPr>
      </p:pic>
      <p:pic>
        <p:nvPicPr>
          <p:cNvPr id="1050" name="그림 1049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9296400" y="4229099"/>
            <a:ext cx="8763000" cy="5257801"/>
          </a:xfrm>
          <a:prstGeom prst="rect">
            <a:avLst/>
          </a:prstGeom>
        </p:spPr>
      </p:pic>
      <p:pic>
        <p:nvPicPr>
          <p:cNvPr id="1051" name="그림 1050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2438400" y="1371600"/>
            <a:ext cx="8077200" cy="4648200"/>
          </a:xfrm>
          <a:prstGeom prst="rect">
            <a:avLst/>
          </a:prstGeom>
        </p:spPr>
      </p:pic>
      <p:cxnSp>
        <p:nvCxnSpPr>
          <p:cNvPr id="1052" name="직선 연결선 1051"/>
          <p:cNvCxnSpPr/>
          <p:nvPr/>
        </p:nvCxnSpPr>
        <p:spPr>
          <a:xfrm>
            <a:off x="12192000" y="5562600"/>
            <a:ext cx="16764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3" name="직선 화살표 연결선 1052"/>
          <p:cNvCxnSpPr/>
          <p:nvPr/>
        </p:nvCxnSpPr>
        <p:spPr>
          <a:xfrm rot="10800000">
            <a:off x="8305800" y="3429000"/>
            <a:ext cx="4191000" cy="1981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15"/>
          <p:cNvSpPr txBox="1"/>
          <p:nvPr/>
        </p:nvSpPr>
        <p:spPr>
          <a:xfrm>
            <a:off x="472895" y="547491"/>
            <a:ext cx="742705" cy="1222769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 lang="ko-KR" altLang="en-US"/>
            </a:pPr>
            <a:r>
              <a:rPr lang="en-US" sz="5300">
                <a:solidFill>
                  <a:srgbClr val="595959"/>
                </a:solidFill>
                <a:latin typeface="카페24 당당해"/>
                <a:cs typeface="카페24 당당해"/>
              </a:rPr>
              <a:t>+</a:t>
            </a:r>
            <a:endParaRPr lang="en-US"/>
          </a:p>
        </p:txBody>
      </p:sp>
      <p:grpSp>
        <p:nvGrpSpPr>
          <p:cNvPr id="1005" name="그룹 1005"/>
          <p:cNvGrpSpPr/>
          <p:nvPr/>
        </p:nvGrpSpPr>
        <p:grpSpPr>
          <a:xfrm>
            <a:off x="-488380" y="6567674"/>
            <a:ext cx="2813796" cy="124275"/>
            <a:chOff x="-488380" y="6567674"/>
            <a:chExt cx="2813796" cy="124275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 rot="5400000">
              <a:off x="-488380" y="6567674"/>
              <a:ext cx="2813796" cy="12427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-3588230" y="5035581"/>
            <a:ext cx="10792838" cy="164571"/>
            <a:chOff x="-3588230" y="5035581"/>
            <a:chExt cx="10792838" cy="164571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 rot="16200000">
              <a:off x="-3588230" y="5035581"/>
              <a:ext cx="10792838" cy="164571"/>
            </a:xfrm>
            <a:prstGeom prst="rect">
              <a:avLst/>
            </a:prstGeom>
          </p:spPr>
        </p:pic>
      </p:grpSp>
      <p:sp>
        <p:nvSpPr>
          <p:cNvPr id="23" name="Object 23"/>
          <p:cNvSpPr txBox="1"/>
          <p:nvPr/>
        </p:nvSpPr>
        <p:spPr>
          <a:xfrm>
            <a:off x="2057400" y="289677"/>
            <a:ext cx="6553200" cy="624723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 lang="ko-KR" altLang="en-US"/>
            </a:pPr>
            <a:r>
              <a:rPr lang="ko-KR" altLang="en-US" sz="3400">
                <a:solidFill>
                  <a:srgbClr val="595959"/>
                </a:solidFill>
                <a:latin typeface="카페24 당당해"/>
                <a:cs typeface="카페24 당당해"/>
              </a:rPr>
              <a:t>- 관리자 페이지</a:t>
            </a:r>
          </a:p>
        </p:txBody>
      </p:sp>
      <p:grpSp>
        <p:nvGrpSpPr>
          <p:cNvPr id="1013" name="그룹 1013"/>
          <p:cNvGrpSpPr/>
          <p:nvPr/>
        </p:nvGrpSpPr>
        <p:grpSpPr>
          <a:xfrm>
            <a:off x="1790476" y="9460571"/>
            <a:ext cx="17371428" cy="164571"/>
            <a:chOff x="1790476" y="9460571"/>
            <a:chExt cx="17371428" cy="164571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 rot="10800000">
              <a:off x="1790476" y="9460571"/>
              <a:ext cx="17371428" cy="164571"/>
            </a:xfrm>
            <a:prstGeom prst="rect">
              <a:avLst/>
            </a:prstGeom>
          </p:spPr>
        </p:pic>
      </p:grpSp>
      <p:sp>
        <p:nvSpPr>
          <p:cNvPr id="53" name="Object 53"/>
          <p:cNvSpPr txBox="1"/>
          <p:nvPr/>
        </p:nvSpPr>
        <p:spPr>
          <a:xfrm>
            <a:off x="2458670" y="1005895"/>
            <a:ext cx="2570530" cy="365704"/>
          </a:xfrm>
          <a:prstGeom prst="rect">
            <a:avLst/>
          </a:prstGeom>
          <a:noFill/>
        </p:spPr>
        <p:txBody>
          <a:bodyPr wrap="square"/>
          <a:lstStyle/>
          <a:p>
            <a:pPr>
              <a:defRPr lang="ko-KR" altLang="en-US"/>
            </a:pPr>
            <a:r>
              <a:rPr lang="ko-KR" altLang="en-US">
                <a:solidFill>
                  <a:srgbClr val="595959"/>
                </a:solidFill>
                <a:latin typeface="에스코어 드림 4 Regular"/>
                <a:cs typeface="에스코어 드림 4 Regular"/>
              </a:rPr>
              <a:t>재고 입력</a:t>
            </a:r>
          </a:p>
        </p:txBody>
      </p:sp>
      <p:pic>
        <p:nvPicPr>
          <p:cNvPr id="1054" name="그림 1053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2209800" y="1676400"/>
            <a:ext cx="5562600" cy="7315200"/>
          </a:xfrm>
          <a:prstGeom prst="rect">
            <a:avLst/>
          </a:prstGeom>
        </p:spPr>
      </p:pic>
      <p:pic>
        <p:nvPicPr>
          <p:cNvPr id="1056" name="그림 1055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7543800" y="76200"/>
            <a:ext cx="6858000" cy="5029200"/>
          </a:xfrm>
          <a:prstGeom prst="rect">
            <a:avLst/>
          </a:prstGeom>
        </p:spPr>
      </p:pic>
      <p:pic>
        <p:nvPicPr>
          <p:cNvPr id="1057" name="그림 1056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11201400" y="3200400"/>
            <a:ext cx="7086600" cy="6324600"/>
          </a:xfrm>
          <a:prstGeom prst="rect">
            <a:avLst/>
          </a:prstGeom>
        </p:spPr>
      </p:pic>
      <p:cxnSp>
        <p:nvCxnSpPr>
          <p:cNvPr id="1058" name="직선 연결선 1057"/>
          <p:cNvCxnSpPr/>
          <p:nvPr/>
        </p:nvCxnSpPr>
        <p:spPr>
          <a:xfrm>
            <a:off x="13868400" y="6248400"/>
            <a:ext cx="26670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9" name="직선 화살표 연결선 1058"/>
          <p:cNvCxnSpPr/>
          <p:nvPr/>
        </p:nvCxnSpPr>
        <p:spPr>
          <a:xfrm rot="16200000" flipV="1">
            <a:off x="11734800" y="2895600"/>
            <a:ext cx="3276600" cy="29718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15"/>
          <p:cNvSpPr txBox="1"/>
          <p:nvPr/>
        </p:nvSpPr>
        <p:spPr>
          <a:xfrm>
            <a:off x="472895" y="547491"/>
            <a:ext cx="742705" cy="1222769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 lang="ko-KR" altLang="en-US"/>
            </a:pPr>
            <a:r>
              <a:rPr lang="en-US" sz="5300">
                <a:solidFill>
                  <a:srgbClr val="595959"/>
                </a:solidFill>
                <a:latin typeface="카페24 당당해"/>
                <a:cs typeface="카페24 당당해"/>
              </a:rPr>
              <a:t>+</a:t>
            </a:r>
            <a:endParaRPr lang="en-US"/>
          </a:p>
        </p:txBody>
      </p:sp>
      <p:grpSp>
        <p:nvGrpSpPr>
          <p:cNvPr id="1005" name="그룹 1005"/>
          <p:cNvGrpSpPr/>
          <p:nvPr/>
        </p:nvGrpSpPr>
        <p:grpSpPr>
          <a:xfrm>
            <a:off x="-488380" y="6567674"/>
            <a:ext cx="2813796" cy="124275"/>
            <a:chOff x="-488380" y="6567674"/>
            <a:chExt cx="2813796" cy="124275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 rot="5400000">
              <a:off x="-488380" y="6567674"/>
              <a:ext cx="2813796" cy="12427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-3588230" y="5035581"/>
            <a:ext cx="10792838" cy="164571"/>
            <a:chOff x="-3588230" y="5035581"/>
            <a:chExt cx="10792838" cy="164571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 rot="16200000">
              <a:off x="-3588230" y="5035581"/>
              <a:ext cx="10792838" cy="164571"/>
            </a:xfrm>
            <a:prstGeom prst="rect">
              <a:avLst/>
            </a:prstGeom>
          </p:spPr>
        </p:pic>
      </p:grpSp>
      <p:sp>
        <p:nvSpPr>
          <p:cNvPr id="23" name="Object 23"/>
          <p:cNvSpPr txBox="1"/>
          <p:nvPr/>
        </p:nvSpPr>
        <p:spPr>
          <a:xfrm>
            <a:off x="2057400" y="289677"/>
            <a:ext cx="6553200" cy="624723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 lang="ko-KR" altLang="en-US"/>
            </a:pPr>
            <a:r>
              <a:rPr lang="ko-KR" altLang="en-US" sz="3400">
                <a:solidFill>
                  <a:srgbClr val="595959"/>
                </a:solidFill>
                <a:latin typeface="카페24 당당해"/>
                <a:cs typeface="카페24 당당해"/>
              </a:rPr>
              <a:t>- 관리자 페이지_메뉴 수정</a:t>
            </a:r>
          </a:p>
        </p:txBody>
      </p:sp>
      <p:grpSp>
        <p:nvGrpSpPr>
          <p:cNvPr id="1013" name="그룹 1013"/>
          <p:cNvGrpSpPr/>
          <p:nvPr/>
        </p:nvGrpSpPr>
        <p:grpSpPr>
          <a:xfrm>
            <a:off x="1790476" y="9460571"/>
            <a:ext cx="17371428" cy="164571"/>
            <a:chOff x="1790476" y="9460571"/>
            <a:chExt cx="17371428" cy="164571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 rot="10800000">
              <a:off x="1790476" y="9460571"/>
              <a:ext cx="17371428" cy="164571"/>
            </a:xfrm>
            <a:prstGeom prst="rect">
              <a:avLst/>
            </a:prstGeom>
          </p:spPr>
        </p:pic>
      </p:grpSp>
      <p:sp>
        <p:nvSpPr>
          <p:cNvPr id="53" name="Object 53"/>
          <p:cNvSpPr txBox="1"/>
          <p:nvPr/>
        </p:nvSpPr>
        <p:spPr>
          <a:xfrm>
            <a:off x="2458670" y="1005895"/>
            <a:ext cx="2570530" cy="365704"/>
          </a:xfrm>
          <a:prstGeom prst="rect">
            <a:avLst/>
          </a:prstGeom>
          <a:noFill/>
        </p:spPr>
        <p:txBody>
          <a:bodyPr wrap="square"/>
          <a:lstStyle/>
          <a:p>
            <a:pPr>
              <a:defRPr lang="ko-KR" altLang="en-US"/>
            </a:pPr>
            <a:r>
              <a:rPr lang="ko-KR" altLang="en-US">
                <a:solidFill>
                  <a:srgbClr val="595959"/>
                </a:solidFill>
                <a:latin typeface="에스코어 드림 4 Regular"/>
                <a:cs typeface="에스코어 드림 4 Regular"/>
              </a:rPr>
              <a:t>상품 추가</a:t>
            </a:r>
          </a:p>
        </p:txBody>
      </p:sp>
      <p:pic>
        <p:nvPicPr>
          <p:cNvPr id="1060" name="그림 1059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2057400" y="1981200"/>
            <a:ext cx="6858000" cy="6934200"/>
          </a:xfrm>
          <a:prstGeom prst="rect">
            <a:avLst/>
          </a:prstGeom>
        </p:spPr>
      </p:pic>
      <p:pic>
        <p:nvPicPr>
          <p:cNvPr id="1061" name="그림 1060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1068050" y="152400"/>
            <a:ext cx="7448550" cy="9220200"/>
          </a:xfrm>
          <a:prstGeom prst="rect">
            <a:avLst/>
          </a:prstGeom>
        </p:spPr>
      </p:pic>
      <p:pic>
        <p:nvPicPr>
          <p:cNvPr id="1062" name="그림 1061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6096000" y="5029200"/>
            <a:ext cx="5943600" cy="4086224"/>
          </a:xfrm>
          <a:prstGeom prst="rect">
            <a:avLst/>
          </a:prstGeom>
        </p:spPr>
      </p:pic>
      <p:cxnSp>
        <p:nvCxnSpPr>
          <p:cNvPr id="1063" name="직선 연결선 1062"/>
          <p:cNvCxnSpPr/>
          <p:nvPr/>
        </p:nvCxnSpPr>
        <p:spPr>
          <a:xfrm>
            <a:off x="14325600" y="7239000"/>
            <a:ext cx="21336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4" name="직선 화살표 연결선 1063"/>
          <p:cNvCxnSpPr/>
          <p:nvPr/>
        </p:nvCxnSpPr>
        <p:spPr>
          <a:xfrm rot="10800000">
            <a:off x="9601199" y="6934200"/>
            <a:ext cx="4572000" cy="228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15"/>
          <p:cNvSpPr txBox="1"/>
          <p:nvPr/>
        </p:nvSpPr>
        <p:spPr>
          <a:xfrm>
            <a:off x="472895" y="547491"/>
            <a:ext cx="742705" cy="1222769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 lang="ko-KR" altLang="en-US"/>
            </a:pPr>
            <a:r>
              <a:rPr lang="en-US" sz="5300">
                <a:solidFill>
                  <a:srgbClr val="595959"/>
                </a:solidFill>
                <a:latin typeface="카페24 당당해"/>
                <a:cs typeface="카페24 당당해"/>
              </a:rPr>
              <a:t>+</a:t>
            </a:r>
            <a:endParaRPr lang="en-US"/>
          </a:p>
        </p:txBody>
      </p:sp>
      <p:grpSp>
        <p:nvGrpSpPr>
          <p:cNvPr id="1005" name="그룹 1005"/>
          <p:cNvGrpSpPr/>
          <p:nvPr/>
        </p:nvGrpSpPr>
        <p:grpSpPr>
          <a:xfrm>
            <a:off x="-488380" y="6567674"/>
            <a:ext cx="2813796" cy="124275"/>
            <a:chOff x="-488380" y="6567674"/>
            <a:chExt cx="2813796" cy="124275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 rot="5400000">
              <a:off x="-488380" y="6567674"/>
              <a:ext cx="2813796" cy="12427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-3588230" y="5035581"/>
            <a:ext cx="10792838" cy="164571"/>
            <a:chOff x="-3588230" y="5035581"/>
            <a:chExt cx="10792838" cy="164571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 rot="16200000">
              <a:off x="-3588230" y="5035581"/>
              <a:ext cx="10792838" cy="164571"/>
            </a:xfrm>
            <a:prstGeom prst="rect">
              <a:avLst/>
            </a:prstGeom>
          </p:spPr>
        </p:pic>
      </p:grpSp>
      <p:sp>
        <p:nvSpPr>
          <p:cNvPr id="23" name="Object 23"/>
          <p:cNvSpPr txBox="1"/>
          <p:nvPr/>
        </p:nvSpPr>
        <p:spPr>
          <a:xfrm>
            <a:off x="2057400" y="289677"/>
            <a:ext cx="6553200" cy="624723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 lang="ko-KR" altLang="en-US"/>
            </a:pPr>
            <a:r>
              <a:rPr lang="ko-KR" altLang="en-US" sz="3400">
                <a:solidFill>
                  <a:srgbClr val="595959"/>
                </a:solidFill>
                <a:latin typeface="카페24 당당해"/>
                <a:cs typeface="카페24 당당해"/>
              </a:rPr>
              <a:t>- 관리자 페이지_메뉴 수정</a:t>
            </a:r>
          </a:p>
        </p:txBody>
      </p:sp>
      <p:grpSp>
        <p:nvGrpSpPr>
          <p:cNvPr id="1013" name="그룹 1013"/>
          <p:cNvGrpSpPr/>
          <p:nvPr/>
        </p:nvGrpSpPr>
        <p:grpSpPr>
          <a:xfrm>
            <a:off x="1790476" y="9460571"/>
            <a:ext cx="17371428" cy="164571"/>
            <a:chOff x="1790476" y="9460571"/>
            <a:chExt cx="17371428" cy="164571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 rot="10800000">
              <a:off x="1790476" y="9460571"/>
              <a:ext cx="17371428" cy="164571"/>
            </a:xfrm>
            <a:prstGeom prst="rect">
              <a:avLst/>
            </a:prstGeom>
          </p:spPr>
        </p:pic>
      </p:grpSp>
      <p:sp>
        <p:nvSpPr>
          <p:cNvPr id="53" name="Object 53"/>
          <p:cNvSpPr txBox="1"/>
          <p:nvPr/>
        </p:nvSpPr>
        <p:spPr>
          <a:xfrm>
            <a:off x="2458670" y="1005895"/>
            <a:ext cx="2570530" cy="365704"/>
          </a:xfrm>
          <a:prstGeom prst="rect">
            <a:avLst/>
          </a:prstGeom>
          <a:noFill/>
        </p:spPr>
        <p:txBody>
          <a:bodyPr wrap="square"/>
          <a:lstStyle/>
          <a:p>
            <a:pPr>
              <a:defRPr lang="ko-KR" altLang="en-US"/>
            </a:pPr>
            <a:r>
              <a:rPr lang="ko-KR" altLang="en-US">
                <a:solidFill>
                  <a:srgbClr val="595959"/>
                </a:solidFill>
                <a:latin typeface="에스코어 드림 4 Regular"/>
                <a:cs typeface="에스코어 드림 4 Regular"/>
              </a:rPr>
              <a:t>상품 수정</a:t>
            </a:r>
          </a:p>
        </p:txBody>
      </p:sp>
      <p:pic>
        <p:nvPicPr>
          <p:cNvPr id="1065" name="그림 1064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981200" y="2514600"/>
            <a:ext cx="6238876" cy="6858000"/>
          </a:xfrm>
          <a:prstGeom prst="rect">
            <a:avLst/>
          </a:prstGeom>
        </p:spPr>
      </p:pic>
      <p:pic>
        <p:nvPicPr>
          <p:cNvPr id="1066" name="그림 1065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1449050" y="152400"/>
            <a:ext cx="6838950" cy="3429000"/>
          </a:xfrm>
          <a:prstGeom prst="rect">
            <a:avLst/>
          </a:prstGeom>
        </p:spPr>
      </p:pic>
      <p:pic>
        <p:nvPicPr>
          <p:cNvPr id="1067" name="그림 1066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7924800" y="2562226"/>
            <a:ext cx="11582400" cy="6962774"/>
          </a:xfrm>
          <a:prstGeom prst="rect">
            <a:avLst/>
          </a:prstGeom>
        </p:spPr>
      </p:pic>
      <p:cxnSp>
        <p:nvCxnSpPr>
          <p:cNvPr id="1068" name="직선 연결선 1067"/>
          <p:cNvCxnSpPr/>
          <p:nvPr/>
        </p:nvCxnSpPr>
        <p:spPr>
          <a:xfrm>
            <a:off x="11506200" y="6477000"/>
            <a:ext cx="12192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9" name="직선 화살표 연결선 1068"/>
          <p:cNvCxnSpPr/>
          <p:nvPr/>
        </p:nvCxnSpPr>
        <p:spPr>
          <a:xfrm rot="5400000" flipH="1" flipV="1">
            <a:off x="11125200" y="4495800"/>
            <a:ext cx="2895600" cy="762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18900" y="2071360"/>
            <a:ext cx="4598987" cy="4647275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 lang="ko-KR" altLang="en-US"/>
            </a:pPr>
            <a:r>
              <a:rPr lang="en-US" sz="20300">
                <a:solidFill>
                  <a:srgbClr val="595959"/>
                </a:solidFill>
                <a:latin typeface="카페24 당당해"/>
                <a:cs typeface="카페24 당당해"/>
              </a:rPr>
              <a:t>0</a:t>
            </a:r>
            <a:r>
              <a:rPr lang="ko-KR" altLang="en-US" sz="20300">
                <a:solidFill>
                  <a:srgbClr val="595959"/>
                </a:solidFill>
                <a:latin typeface="카페24 당당해"/>
                <a:cs typeface="카페24 당당해"/>
              </a:rPr>
              <a:t>4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61683" y="5448300"/>
            <a:ext cx="15485936" cy="1892229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 lang="ko-KR" altLang="en-US"/>
            </a:pPr>
            <a:r>
              <a:rPr lang="ko-KR" altLang="en-US" sz="8300" dirty="0">
                <a:solidFill>
                  <a:srgbClr val="595959"/>
                </a:solidFill>
                <a:latin typeface="카페24 당당해"/>
                <a:cs typeface="카페24 당당해"/>
              </a:rPr>
              <a:t>소감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72895" y="547491"/>
            <a:ext cx="742705" cy="1222769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 lang="ko-KR" altLang="en-US"/>
            </a:pPr>
            <a:r>
              <a:rPr lang="en-US" sz="5300">
                <a:solidFill>
                  <a:srgbClr val="595959"/>
                </a:solidFill>
                <a:latin typeface="카페24 당당해"/>
                <a:cs typeface="카페24 당당해"/>
              </a:rPr>
              <a:t>+</a:t>
            </a:r>
            <a:endParaRPr lang="en-US"/>
          </a:p>
        </p:txBody>
      </p:sp>
      <p:grpSp>
        <p:nvGrpSpPr>
          <p:cNvPr id="1001" name="그룹 1001"/>
          <p:cNvGrpSpPr/>
          <p:nvPr/>
        </p:nvGrpSpPr>
        <p:grpSpPr>
          <a:xfrm>
            <a:off x="-488380" y="6567674"/>
            <a:ext cx="2813796" cy="124275"/>
            <a:chOff x="-488380" y="6567674"/>
            <a:chExt cx="2813796" cy="124275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 rot="5400000">
              <a:off x="-488380" y="6567674"/>
              <a:ext cx="2813796" cy="12427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3102516" y="4549867"/>
            <a:ext cx="9821410" cy="164571"/>
            <a:chOff x="-3102516" y="4549867"/>
            <a:chExt cx="9821410" cy="16457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 rot="16200000">
              <a:off x="-3102516" y="4549867"/>
              <a:ext cx="9821410" cy="16457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666667" y="9460571"/>
            <a:ext cx="19314286" cy="164571"/>
            <a:chOff x="-666667" y="9460571"/>
            <a:chExt cx="19314286" cy="164571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-666667" y="9460571"/>
              <a:ext cx="19314286" cy="164571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18900" y="2071360"/>
            <a:ext cx="4598987" cy="4647275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 lang="ko-KR" altLang="en-US"/>
            </a:pPr>
            <a:r>
              <a:rPr lang="en-US" sz="20300">
                <a:solidFill>
                  <a:srgbClr val="595959"/>
                </a:solidFill>
                <a:latin typeface="카페24 당당해"/>
                <a:cs typeface="카페24 당당해"/>
              </a:rPr>
              <a:t>0</a:t>
            </a:r>
            <a:r>
              <a:rPr lang="ko-KR" altLang="en-US" sz="20300">
                <a:solidFill>
                  <a:srgbClr val="595959"/>
                </a:solidFill>
                <a:latin typeface="카페24 당당해"/>
                <a:cs typeface="카페24 당당해"/>
              </a:rPr>
              <a:t>5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18900" y="5437619"/>
            <a:ext cx="15485936" cy="1892229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 lang="ko-KR" altLang="en-US"/>
            </a:pPr>
            <a:r>
              <a:rPr lang="ko-KR" altLang="en-US" sz="8300" dirty="0">
                <a:solidFill>
                  <a:srgbClr val="595959"/>
                </a:solidFill>
                <a:latin typeface="카페24 당당해"/>
                <a:cs typeface="카페24 당당해"/>
              </a:rPr>
              <a:t>프로그램 구현 영상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72895" y="547491"/>
            <a:ext cx="742705" cy="1222769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 lang="ko-KR" altLang="en-US"/>
            </a:pPr>
            <a:r>
              <a:rPr lang="en-US" sz="5300">
                <a:solidFill>
                  <a:srgbClr val="595959"/>
                </a:solidFill>
                <a:latin typeface="카페24 당당해"/>
                <a:cs typeface="카페24 당당해"/>
              </a:rPr>
              <a:t>+</a:t>
            </a:r>
            <a:endParaRPr lang="en-US"/>
          </a:p>
        </p:txBody>
      </p:sp>
      <p:grpSp>
        <p:nvGrpSpPr>
          <p:cNvPr id="1001" name="그룹 1001"/>
          <p:cNvGrpSpPr/>
          <p:nvPr/>
        </p:nvGrpSpPr>
        <p:grpSpPr>
          <a:xfrm>
            <a:off x="-488380" y="6567674"/>
            <a:ext cx="2813796" cy="124275"/>
            <a:chOff x="-488380" y="6567674"/>
            <a:chExt cx="2813796" cy="124275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 rot="5400000">
              <a:off x="-488380" y="6567674"/>
              <a:ext cx="2813796" cy="12427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3102516" y="4549867"/>
            <a:ext cx="9821410" cy="164571"/>
            <a:chOff x="-3102516" y="4549867"/>
            <a:chExt cx="9821410" cy="16457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 rot="16200000">
              <a:off x="-3102516" y="4549867"/>
              <a:ext cx="9821410" cy="16457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666667" y="9460571"/>
            <a:ext cx="19314286" cy="164571"/>
            <a:chOff x="-666667" y="9460571"/>
            <a:chExt cx="19314286" cy="164571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-666667" y="9460571"/>
              <a:ext cx="19314286" cy="164571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049483" y="6567674"/>
            <a:ext cx="2813796" cy="124275"/>
            <a:chOff x="16049483" y="6567674"/>
            <a:chExt cx="2813796" cy="12427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 rot="16200000">
              <a:off x="16049483" y="6567674"/>
              <a:ext cx="2813796" cy="124275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16968406" y="547491"/>
            <a:ext cx="742705" cy="1222769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 lang="ko-KR" altLang="en-US"/>
            </a:pPr>
            <a:r>
              <a:rPr lang="en-US" sz="5300">
                <a:solidFill>
                  <a:srgbClr val="595959"/>
                </a:solidFill>
                <a:latin typeface="카페24 당당해"/>
                <a:cs typeface="카페24 당당해"/>
              </a:rPr>
              <a:t>+</a:t>
            </a:r>
            <a:endParaRPr lang="en-US"/>
          </a:p>
        </p:txBody>
      </p:sp>
      <p:grpSp>
        <p:nvGrpSpPr>
          <p:cNvPr id="1002" name="그룹 1002"/>
          <p:cNvGrpSpPr/>
          <p:nvPr/>
        </p:nvGrpSpPr>
        <p:grpSpPr>
          <a:xfrm>
            <a:off x="11590628" y="4549867"/>
            <a:ext cx="9821410" cy="164571"/>
            <a:chOff x="11590628" y="4549867"/>
            <a:chExt cx="9821410" cy="164571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 rot="16200000">
              <a:off x="11590628" y="4549867"/>
              <a:ext cx="9821410" cy="164571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1372104" y="1443251"/>
            <a:ext cx="10657143" cy="1441058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 lang="ko-KR" altLang="en-US"/>
            </a:pPr>
            <a:endParaRPr lang="en-US" sz="6300">
              <a:solidFill>
                <a:srgbClr val="595959"/>
              </a:solidFill>
              <a:latin typeface="카페24 당당해"/>
              <a:cs typeface="카페24 당당해"/>
            </a:endParaRPr>
          </a:p>
        </p:txBody>
      </p:sp>
      <p:grpSp>
        <p:nvGrpSpPr>
          <p:cNvPr id="1003" name="그룹 1003"/>
          <p:cNvGrpSpPr/>
          <p:nvPr/>
        </p:nvGrpSpPr>
        <p:grpSpPr>
          <a:xfrm>
            <a:off x="-371429" y="9460571"/>
            <a:ext cx="19533332" cy="164571"/>
            <a:chOff x="-371429" y="9460571"/>
            <a:chExt cx="19533332" cy="164571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 rot="10800000">
              <a:off x="-371429" y="9460571"/>
              <a:ext cx="19533332" cy="164571"/>
            </a:xfrm>
            <a:prstGeom prst="rect">
              <a:avLst/>
            </a:prstGeom>
          </p:spPr>
        </p:pic>
      </p:grpSp>
      <p:sp>
        <p:nvSpPr>
          <p:cNvPr id="1004" name="Object 23"/>
          <p:cNvSpPr txBox="1"/>
          <p:nvPr/>
        </p:nvSpPr>
        <p:spPr>
          <a:xfrm>
            <a:off x="990600" y="365877"/>
            <a:ext cx="6553200" cy="624723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 lang="ko-KR" altLang="en-US"/>
            </a:pPr>
            <a:endParaRPr lang="ko-KR" altLang="en-US" sz="3400">
              <a:solidFill>
                <a:srgbClr val="595959"/>
              </a:solidFill>
              <a:latin typeface="카페24 당당해"/>
              <a:cs typeface="카페24 당당해"/>
            </a:endParaRPr>
          </a:p>
        </p:txBody>
      </p:sp>
      <p:sp>
        <p:nvSpPr>
          <p:cNvPr id="1007" name="Object 23"/>
          <p:cNvSpPr txBox="1"/>
          <p:nvPr/>
        </p:nvSpPr>
        <p:spPr>
          <a:xfrm>
            <a:off x="685800" y="533400"/>
            <a:ext cx="6553200" cy="624723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 lang="ko-KR" altLang="en-US"/>
            </a:pPr>
            <a:r>
              <a:rPr lang="ko-KR" altLang="en-US" sz="3400">
                <a:solidFill>
                  <a:srgbClr val="595959"/>
                </a:solidFill>
                <a:latin typeface="카페24 당당해"/>
                <a:cs typeface="카페24 당당해"/>
              </a:rPr>
              <a:t>- 프로그램 구현 영상</a:t>
            </a:r>
          </a:p>
        </p:txBody>
      </p:sp>
      <p:pic>
        <p:nvPicPr>
          <p:cNvPr id="1008" name="KakaoTalk_20210628_000603054.avi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 rotWithShape="1">
          <a:blip r:embed="rId6"/>
          <a:stretch>
            <a:fillRect/>
          </a:stretch>
        </p:blipFill>
        <p:spPr>
          <a:xfrm>
            <a:off x="609600" y="1447800"/>
            <a:ext cx="15544800" cy="79248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00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evt="onClick" delay="0">
                                      <p:tgtEl>
                                        <p:spTgt spid="1008"/>
                                      </p:tgtEl>
                                    </p:cond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100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08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1008"/>
                </p:tgtEl>
              </p:cMediaNode>
            </p:video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267342" y="4988883"/>
            <a:ext cx="11756130" cy="1651816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 lang="ko-KR" altLang="en-US"/>
            </a:pPr>
            <a:r>
              <a:rPr lang="en-US" sz="7200">
                <a:solidFill>
                  <a:srgbClr val="595959"/>
                </a:solidFill>
                <a:latin typeface="카페24 당당해"/>
                <a:cs typeface="카페24 당당해"/>
              </a:rPr>
              <a:t>발표를 들어주셔서</a:t>
            </a:r>
            <a:endParaRPr lang="en-US"/>
          </a:p>
        </p:txBody>
      </p:sp>
      <p:grpSp>
        <p:nvGrpSpPr>
          <p:cNvPr id="1001" name="그룹 1001"/>
          <p:cNvGrpSpPr/>
          <p:nvPr/>
        </p:nvGrpSpPr>
        <p:grpSpPr>
          <a:xfrm>
            <a:off x="10885867" y="5254628"/>
            <a:ext cx="11230934" cy="164571"/>
            <a:chOff x="10885867" y="5254628"/>
            <a:chExt cx="11230934" cy="164571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 rot="16200000">
              <a:off x="10885867" y="5254628"/>
              <a:ext cx="11230934" cy="16457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6049483" y="6567674"/>
            <a:ext cx="2813796" cy="124275"/>
            <a:chOff x="16049483" y="6567674"/>
            <a:chExt cx="2813796" cy="124275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 rot="16200000">
              <a:off x="16049483" y="6567674"/>
              <a:ext cx="2813796" cy="124275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16968406" y="547491"/>
            <a:ext cx="742705" cy="1222769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 lang="ko-KR" altLang="en-US"/>
            </a:pPr>
            <a:r>
              <a:rPr lang="en-US" sz="5300">
                <a:solidFill>
                  <a:srgbClr val="595959"/>
                </a:solidFill>
                <a:latin typeface="카페24 당당해"/>
                <a:cs typeface="카페24 당당해"/>
              </a:rPr>
              <a:t>+</a:t>
            </a:r>
            <a:endParaRPr lang="en-US"/>
          </a:p>
        </p:txBody>
      </p:sp>
      <p:sp>
        <p:nvSpPr>
          <p:cNvPr id="14" name="Object 14"/>
          <p:cNvSpPr txBox="1"/>
          <p:nvPr/>
        </p:nvSpPr>
        <p:spPr>
          <a:xfrm>
            <a:off x="1200675" y="6158873"/>
            <a:ext cx="16113273" cy="3103596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 lang="ko-KR" altLang="en-US"/>
            </a:pPr>
            <a:r>
              <a:rPr lang="en-US" sz="13600">
                <a:solidFill>
                  <a:srgbClr val="595959"/>
                </a:solidFill>
                <a:latin typeface="카페24 당당해"/>
                <a:cs typeface="카페24 당당해"/>
              </a:rPr>
              <a:t>감사합니다 :)</a:t>
            </a:r>
            <a:endParaRPr lang="en-US"/>
          </a:p>
        </p:txBody>
      </p:sp>
      <p:grpSp>
        <p:nvGrpSpPr>
          <p:cNvPr id="1003" name="그룹 1003"/>
          <p:cNvGrpSpPr/>
          <p:nvPr/>
        </p:nvGrpSpPr>
        <p:grpSpPr>
          <a:xfrm>
            <a:off x="-406862" y="9479619"/>
            <a:ext cx="16883052" cy="164571"/>
            <a:chOff x="-406862" y="9479619"/>
            <a:chExt cx="16883052" cy="164571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 rotWithShape="1">
            <a:blip/>
            <a:stretch>
              <a:fillRect/>
            </a:stretch>
          </p:blipFill>
          <p:spPr>
            <a:xfrm rot="10800000">
              <a:off x="-406862" y="9479619"/>
              <a:ext cx="16883052" cy="164571"/>
            </a:xfrm>
            <a:prstGeom prst="rect">
              <a:avLst/>
            </a:prstGeom>
          </p:spPr>
        </p:pic>
      </p:grpSp>
      <p:sp>
        <p:nvSpPr>
          <p:cNvPr id="1006" name="Object 2"/>
          <p:cNvSpPr txBox="1"/>
          <p:nvPr/>
        </p:nvSpPr>
        <p:spPr>
          <a:xfrm>
            <a:off x="12573000" y="655893"/>
            <a:ext cx="2057400" cy="487107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 lang="ko-KR" altLang="en-US"/>
            </a:pPr>
            <a:r>
              <a:rPr lang="ko-KR" altLang="en-US" sz="2000">
                <a:solidFill>
                  <a:srgbClr val="595959"/>
                </a:solidFill>
                <a:latin typeface="에스코어 드림 4 Regular"/>
                <a:cs typeface="에스코어 드림 4 Regular"/>
              </a:rPr>
              <a:t>나자바봐라(</a:t>
            </a:r>
            <a:r>
              <a:rPr lang="en-US" altLang="ko-KR" sz="2000">
                <a:solidFill>
                  <a:srgbClr val="595959"/>
                </a:solidFill>
                <a:latin typeface="에스코어 드림 4 Regular"/>
                <a:cs typeface="에스코어 드림 4 Regular"/>
              </a:rPr>
              <a:t>A-3)</a:t>
            </a:r>
          </a:p>
        </p:txBody>
      </p:sp>
      <p:sp>
        <p:nvSpPr>
          <p:cNvPr id="1007" name="Object 8"/>
          <p:cNvSpPr txBox="1"/>
          <p:nvPr/>
        </p:nvSpPr>
        <p:spPr>
          <a:xfrm>
            <a:off x="1410199" y="655893"/>
            <a:ext cx="6141844" cy="457131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 lang="ko-KR" altLang="en-US"/>
            </a:pPr>
            <a:r>
              <a:rPr lang="ko-KR" altLang="en-US" sz="2000">
                <a:solidFill>
                  <a:srgbClr val="595959"/>
                </a:solidFill>
                <a:latin typeface="에스코어 드림 4 Regular"/>
                <a:cs typeface="에스코어 드림 4 Regular"/>
              </a:rPr>
              <a:t>김명호/김승민/김은비/김재준/정소연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049483" y="6567674"/>
            <a:ext cx="2813796" cy="124275"/>
            <a:chOff x="16049483" y="6567674"/>
            <a:chExt cx="2813796" cy="12427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 rot="16200000">
              <a:off x="16049483" y="6567674"/>
              <a:ext cx="2813796" cy="124275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1410199" y="3882600"/>
            <a:ext cx="15393699" cy="5115085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 lang="ko-KR" altLang="en-US"/>
            </a:pPr>
            <a:r>
              <a:rPr lang="ko-KR" altLang="en-US" sz="7100">
                <a:solidFill>
                  <a:srgbClr val="595959"/>
                </a:solidFill>
                <a:latin typeface="카페24 당당해"/>
                <a:cs typeface="카페24 당당해"/>
              </a:rPr>
              <a:t>아이스크림 매장 관리 및 </a:t>
            </a:r>
          </a:p>
          <a:p>
            <a:pPr algn="just">
              <a:defRPr lang="ko-KR" altLang="en-US"/>
            </a:pPr>
            <a:r>
              <a:rPr lang="ko-KR" altLang="en-US" sz="7100">
                <a:solidFill>
                  <a:srgbClr val="595959"/>
                </a:solidFill>
                <a:latin typeface="카페24 당당해"/>
                <a:cs typeface="카페24 당당해"/>
              </a:rPr>
              <a:t>주문 프로그램</a:t>
            </a:r>
          </a:p>
        </p:txBody>
      </p:sp>
      <p:grpSp>
        <p:nvGrpSpPr>
          <p:cNvPr id="1002" name="그룹 1002"/>
          <p:cNvGrpSpPr/>
          <p:nvPr/>
        </p:nvGrpSpPr>
        <p:grpSpPr>
          <a:xfrm>
            <a:off x="1410199" y="1581886"/>
            <a:ext cx="752757" cy="703828"/>
            <a:chOff x="1410199" y="1581886"/>
            <a:chExt cx="752757" cy="70382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 rot="10800000">
              <a:off x="1410199" y="1581886"/>
              <a:ext cx="752757" cy="70382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0885867" y="5254628"/>
            <a:ext cx="11230934" cy="164571"/>
            <a:chOff x="10885867" y="5254628"/>
            <a:chExt cx="11230934" cy="164571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 rot="16200000">
              <a:off x="10885867" y="5254628"/>
              <a:ext cx="11230934" cy="164571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16968406" y="547491"/>
            <a:ext cx="742705" cy="1222769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 lang="ko-KR" altLang="en-US"/>
            </a:pPr>
            <a:r>
              <a:rPr lang="en-US" sz="5300">
                <a:solidFill>
                  <a:srgbClr val="595959"/>
                </a:solidFill>
                <a:latin typeface="카페24 당당해"/>
                <a:cs typeface="카페24 당당해"/>
              </a:rPr>
              <a:t>+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838095" y="9460571"/>
            <a:ext cx="13133181" cy="164571"/>
            <a:chOff x="-838095" y="9460571"/>
            <a:chExt cx="13133181" cy="16457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 rot="10800000">
              <a:off x="-838095" y="9460571"/>
              <a:ext cx="13133181" cy="16457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6049483" y="6567674"/>
            <a:ext cx="2813796" cy="124275"/>
            <a:chOff x="16049483" y="6567674"/>
            <a:chExt cx="2813796" cy="12427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 rot="16200000">
              <a:off x="16049483" y="6567674"/>
              <a:ext cx="2813796" cy="124275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16968406" y="547491"/>
            <a:ext cx="742705" cy="1222769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 lang="ko-KR" altLang="en-US"/>
            </a:pPr>
            <a:r>
              <a:rPr lang="en-US" sz="5300">
                <a:solidFill>
                  <a:srgbClr val="595959"/>
                </a:solidFill>
                <a:latin typeface="카페24 당당해"/>
                <a:cs typeface="카페24 당당해"/>
              </a:rPr>
              <a:t>+</a:t>
            </a:r>
            <a:endParaRPr lang="en-US"/>
          </a:p>
        </p:txBody>
      </p:sp>
      <p:sp>
        <p:nvSpPr>
          <p:cNvPr id="1005" name="Object 12"/>
          <p:cNvSpPr txBox="1"/>
          <p:nvPr/>
        </p:nvSpPr>
        <p:spPr>
          <a:xfrm>
            <a:off x="914400" y="442077"/>
            <a:ext cx="6840850" cy="777123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 lang="ko-KR" altLang="en-US"/>
            </a:pPr>
            <a:r>
              <a:rPr lang="ko-KR" altLang="en-US" sz="3400">
                <a:solidFill>
                  <a:srgbClr val="595959"/>
                </a:solidFill>
                <a:latin typeface="카페24 당당해"/>
                <a:cs typeface="카페24 당당해"/>
              </a:rPr>
              <a:t>프로그램 흐름도</a:t>
            </a:r>
          </a:p>
        </p:txBody>
      </p:sp>
      <p:pic>
        <p:nvPicPr>
          <p:cNvPr id="1007" name="그림 1006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971800" y="1447800"/>
            <a:ext cx="12558312" cy="7848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34050" y="2071360"/>
            <a:ext cx="3065991" cy="4647275"/>
          </a:xfrm>
          <a:prstGeom prst="rect">
            <a:avLst/>
          </a:prstGeom>
          <a:noFill/>
        </p:spPr>
        <p:txBody>
          <a:bodyPr wrap="square"/>
          <a:lstStyle/>
          <a:p>
            <a:pPr algn="r">
              <a:defRPr lang="ko-KR" altLang="en-US"/>
            </a:pPr>
            <a:r>
              <a:rPr lang="en-US" sz="20300">
                <a:solidFill>
                  <a:srgbClr val="595959"/>
                </a:solidFill>
                <a:latin typeface="카페24 당당해"/>
                <a:cs typeface="카페24 당당해"/>
              </a:rPr>
              <a:t>02</a:t>
            </a:r>
            <a:endParaRPr lang="en-US"/>
          </a:p>
        </p:txBody>
      </p:sp>
      <p:sp>
        <p:nvSpPr>
          <p:cNvPr id="3" name="Object 3"/>
          <p:cNvSpPr txBox="1"/>
          <p:nvPr/>
        </p:nvSpPr>
        <p:spPr>
          <a:xfrm>
            <a:off x="2599556" y="5437619"/>
            <a:ext cx="9257439" cy="1892229"/>
          </a:xfrm>
          <a:prstGeom prst="rect">
            <a:avLst/>
          </a:prstGeom>
          <a:noFill/>
        </p:spPr>
        <p:txBody>
          <a:bodyPr wrap="square"/>
          <a:lstStyle/>
          <a:p>
            <a:pPr algn="r">
              <a:defRPr lang="ko-KR" altLang="en-US"/>
            </a:pPr>
            <a:r>
              <a:rPr lang="ko-KR" altLang="en-US" sz="8300">
                <a:solidFill>
                  <a:srgbClr val="595959"/>
                </a:solidFill>
                <a:latin typeface="카페24 당당해"/>
                <a:cs typeface="카페24 당당해"/>
              </a:rPr>
              <a:t>설계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971429" y="6977120"/>
            <a:ext cx="9009524" cy="750881"/>
          </a:xfrm>
          <a:prstGeom prst="rect">
            <a:avLst/>
          </a:prstGeom>
          <a:noFill/>
        </p:spPr>
        <p:txBody>
          <a:bodyPr wrap="square"/>
          <a:lstStyle/>
          <a:p>
            <a:pPr algn="r">
              <a:defRPr lang="ko-KR" altLang="en-US"/>
            </a:pPr>
            <a:r>
              <a:rPr lang="ko-KR" altLang="en-US" sz="3300">
                <a:solidFill>
                  <a:srgbClr val="595959"/>
                </a:solidFill>
                <a:latin typeface="에스코어 드림 4 Regular"/>
                <a:cs typeface="에스코어 드림 4 Regular"/>
              </a:rPr>
              <a:t>클래스 다이어그램 및 </a:t>
            </a:r>
            <a:r>
              <a:rPr lang="en-US" altLang="ko-KR" sz="3300">
                <a:solidFill>
                  <a:srgbClr val="595959"/>
                </a:solidFill>
                <a:latin typeface="에스코어 드림 4 Regular"/>
                <a:cs typeface="에스코어 드림 4 Regular"/>
              </a:rPr>
              <a:t>ERD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96938" y="547491"/>
            <a:ext cx="742705" cy="1222769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 lang="ko-KR" altLang="en-US"/>
            </a:pPr>
            <a:r>
              <a:rPr lang="en-US" sz="5300">
                <a:solidFill>
                  <a:srgbClr val="595959"/>
                </a:solidFill>
                <a:latin typeface="카페24 당당해"/>
                <a:cs typeface="카페24 당당해"/>
              </a:rPr>
              <a:t>+</a:t>
            </a:r>
            <a:endParaRPr lang="en-US"/>
          </a:p>
        </p:txBody>
      </p:sp>
      <p:grpSp>
        <p:nvGrpSpPr>
          <p:cNvPr id="1001" name="그룹 1001"/>
          <p:cNvGrpSpPr/>
          <p:nvPr/>
        </p:nvGrpSpPr>
        <p:grpSpPr>
          <a:xfrm>
            <a:off x="-483385" y="6567674"/>
            <a:ext cx="2813796" cy="124275"/>
            <a:chOff x="-483385" y="6567674"/>
            <a:chExt cx="2813796" cy="124275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 rot="16200000">
              <a:off x="-483385" y="6567674"/>
              <a:ext cx="2813796" cy="12427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3807278" y="5254628"/>
            <a:ext cx="11230934" cy="164571"/>
            <a:chOff x="-3807278" y="5254628"/>
            <a:chExt cx="11230934" cy="16457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 rot="16200000">
              <a:off x="-3807278" y="5254628"/>
              <a:ext cx="11230934" cy="16457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790476" y="9460571"/>
            <a:ext cx="16857144" cy="164571"/>
            <a:chOff x="1790476" y="9460571"/>
            <a:chExt cx="16857144" cy="164571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1790476" y="9460571"/>
              <a:ext cx="16857144" cy="164571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049483" y="6567674"/>
            <a:ext cx="2813796" cy="124275"/>
            <a:chOff x="16049483" y="6567674"/>
            <a:chExt cx="2813796" cy="12427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 rot="16200000">
              <a:off x="16049483" y="6567674"/>
              <a:ext cx="2813796" cy="12427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885867" y="5254628"/>
            <a:ext cx="11230934" cy="164571"/>
            <a:chOff x="10885867" y="5254628"/>
            <a:chExt cx="11230934" cy="16457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 rot="16200000">
              <a:off x="10885867" y="5254628"/>
              <a:ext cx="11230934" cy="164571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16968406" y="547491"/>
            <a:ext cx="742705" cy="1222769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 lang="ko-KR" altLang="en-US"/>
            </a:pPr>
            <a:r>
              <a:rPr lang="en-US" sz="5300">
                <a:solidFill>
                  <a:srgbClr val="595959"/>
                </a:solidFill>
                <a:latin typeface="카페24 당당해"/>
                <a:cs typeface="카페24 당당해"/>
              </a:rPr>
              <a:t>+</a:t>
            </a:r>
            <a:endParaRPr lang="en-US"/>
          </a:p>
        </p:txBody>
      </p:sp>
      <p:sp>
        <p:nvSpPr>
          <p:cNvPr id="11" name="Object 11"/>
          <p:cNvSpPr txBox="1"/>
          <p:nvPr/>
        </p:nvSpPr>
        <p:spPr>
          <a:xfrm>
            <a:off x="1358710" y="381000"/>
            <a:ext cx="8928290" cy="777123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 lang="ko-KR" altLang="en-US"/>
            </a:pPr>
            <a:r>
              <a:rPr lang="ko-KR" altLang="en-US" sz="3400">
                <a:solidFill>
                  <a:srgbClr val="595959"/>
                </a:solidFill>
                <a:latin typeface="카페24 당당해"/>
                <a:cs typeface="카페24 당당해"/>
              </a:rPr>
              <a:t>설계</a:t>
            </a:r>
            <a:r>
              <a:rPr lang="en-US" altLang="ko-KR" sz="3400">
                <a:solidFill>
                  <a:srgbClr val="595959"/>
                </a:solidFill>
                <a:latin typeface="카페24 당당해"/>
                <a:cs typeface="카페24 당당해"/>
              </a:rPr>
              <a:t>_</a:t>
            </a:r>
            <a:r>
              <a:rPr lang="ko-KR" altLang="en-US" sz="3400">
                <a:solidFill>
                  <a:srgbClr val="595959"/>
                </a:solidFill>
                <a:latin typeface="카페24 당당해"/>
                <a:cs typeface="카페24 당당해"/>
              </a:rPr>
              <a:t>클래스 다이어그램</a:t>
            </a:r>
          </a:p>
        </p:txBody>
      </p:sp>
      <p:pic>
        <p:nvPicPr>
          <p:cNvPr id="1014" name="그림 1013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81000" y="1600200"/>
            <a:ext cx="15773400" cy="79248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049483" y="6567674"/>
            <a:ext cx="2813796" cy="124275"/>
            <a:chOff x="16049483" y="6567674"/>
            <a:chExt cx="2813796" cy="12427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 rot="16200000">
              <a:off x="16049483" y="6567674"/>
              <a:ext cx="2813796" cy="12427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885867" y="5254628"/>
            <a:ext cx="11230934" cy="164571"/>
            <a:chOff x="10885867" y="5254628"/>
            <a:chExt cx="11230934" cy="16457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 rot="16200000">
              <a:off x="10885867" y="5254628"/>
              <a:ext cx="11230934" cy="164571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16968406" y="547491"/>
            <a:ext cx="742705" cy="1222769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 lang="ko-KR" altLang="en-US"/>
            </a:pPr>
            <a:r>
              <a:rPr lang="en-US" sz="5300">
                <a:solidFill>
                  <a:srgbClr val="595959"/>
                </a:solidFill>
                <a:latin typeface="카페24 당당해"/>
                <a:cs typeface="카페24 당당해"/>
              </a:rPr>
              <a:t>+</a:t>
            </a:r>
            <a:endParaRPr lang="en-US"/>
          </a:p>
        </p:txBody>
      </p:sp>
      <p:sp>
        <p:nvSpPr>
          <p:cNvPr id="11" name="Object 11"/>
          <p:cNvSpPr txBox="1"/>
          <p:nvPr/>
        </p:nvSpPr>
        <p:spPr>
          <a:xfrm>
            <a:off x="1371600" y="381000"/>
            <a:ext cx="8928290" cy="1295400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 lang="ko-KR" altLang="en-US"/>
            </a:pPr>
            <a:r>
              <a:rPr lang="ko-KR" altLang="en-US" sz="3400">
                <a:solidFill>
                  <a:srgbClr val="595959"/>
                </a:solidFill>
                <a:latin typeface="카페24 당당해"/>
                <a:cs typeface="카페24 당당해"/>
              </a:rPr>
              <a:t>설계</a:t>
            </a:r>
            <a:r>
              <a:rPr lang="en-US" altLang="ko-KR" sz="3400">
                <a:solidFill>
                  <a:srgbClr val="595959"/>
                </a:solidFill>
                <a:latin typeface="카페24 당당해"/>
                <a:cs typeface="카페24 당당해"/>
              </a:rPr>
              <a:t>_</a:t>
            </a:r>
            <a:r>
              <a:rPr lang="ko-KR" altLang="en-US" sz="3400">
                <a:solidFill>
                  <a:srgbClr val="595959"/>
                </a:solidFill>
                <a:latin typeface="카페24 당당해"/>
                <a:cs typeface="카페24 당당해"/>
              </a:rPr>
              <a:t>클래스 다이어그램</a:t>
            </a:r>
          </a:p>
          <a:p>
            <a:pPr algn="just">
              <a:defRPr lang="ko-KR" altLang="en-US"/>
            </a:pPr>
            <a:r>
              <a:rPr lang="en-US" altLang="ko-KR" sz="3400">
                <a:solidFill>
                  <a:srgbClr val="595959"/>
                </a:solidFill>
                <a:latin typeface="카페24 당당해"/>
                <a:cs typeface="카페24 당당해"/>
              </a:rPr>
              <a:t>   Admin Package</a:t>
            </a:r>
          </a:p>
        </p:txBody>
      </p:sp>
      <p:pic>
        <p:nvPicPr>
          <p:cNvPr id="1014" name="그림 1013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981200" y="1447800"/>
            <a:ext cx="14097000" cy="8610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049483" y="6567674"/>
            <a:ext cx="2813796" cy="124275"/>
            <a:chOff x="16049483" y="6567674"/>
            <a:chExt cx="2813796" cy="12427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 rot="16200000">
              <a:off x="16049483" y="6567674"/>
              <a:ext cx="2813796" cy="12427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885867" y="5254628"/>
            <a:ext cx="11230934" cy="164571"/>
            <a:chOff x="10885867" y="5254628"/>
            <a:chExt cx="11230934" cy="16457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 rot="16200000">
              <a:off x="10885867" y="5254628"/>
              <a:ext cx="11230934" cy="164571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16968406" y="547491"/>
            <a:ext cx="742705" cy="1222769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 lang="ko-KR" altLang="en-US"/>
            </a:pPr>
            <a:r>
              <a:rPr lang="en-US" sz="5300">
                <a:solidFill>
                  <a:srgbClr val="595959"/>
                </a:solidFill>
                <a:latin typeface="카페24 당당해"/>
                <a:cs typeface="카페24 당당해"/>
              </a:rPr>
              <a:t>+</a:t>
            </a:r>
            <a:endParaRPr lang="en-US"/>
          </a:p>
        </p:txBody>
      </p:sp>
      <p:sp>
        <p:nvSpPr>
          <p:cNvPr id="11" name="Object 11"/>
          <p:cNvSpPr txBox="1"/>
          <p:nvPr/>
        </p:nvSpPr>
        <p:spPr>
          <a:xfrm>
            <a:off x="1371600" y="381000"/>
            <a:ext cx="8928290" cy="1295400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 lang="ko-KR" altLang="en-US"/>
            </a:pPr>
            <a:r>
              <a:rPr lang="ko-KR" altLang="en-US" sz="3400">
                <a:solidFill>
                  <a:srgbClr val="595959"/>
                </a:solidFill>
                <a:latin typeface="카페24 당당해"/>
                <a:cs typeface="카페24 당당해"/>
              </a:rPr>
              <a:t>설계</a:t>
            </a:r>
            <a:r>
              <a:rPr lang="en-US" altLang="ko-KR" sz="3400">
                <a:solidFill>
                  <a:srgbClr val="595959"/>
                </a:solidFill>
                <a:latin typeface="카페24 당당해"/>
                <a:cs typeface="카페24 당당해"/>
              </a:rPr>
              <a:t>_</a:t>
            </a:r>
            <a:r>
              <a:rPr lang="ko-KR" altLang="en-US" sz="3400">
                <a:solidFill>
                  <a:srgbClr val="595959"/>
                </a:solidFill>
                <a:latin typeface="카페24 당당해"/>
                <a:cs typeface="카페24 당당해"/>
              </a:rPr>
              <a:t>클래스 다이어그램</a:t>
            </a:r>
          </a:p>
          <a:p>
            <a:pPr algn="just">
              <a:defRPr lang="ko-KR" altLang="en-US"/>
            </a:pPr>
            <a:r>
              <a:rPr lang="en-US" altLang="ko-KR" sz="3400">
                <a:solidFill>
                  <a:srgbClr val="595959"/>
                </a:solidFill>
                <a:latin typeface="카페24 당당해"/>
                <a:cs typeface="카페24 당당해"/>
              </a:rPr>
              <a:t>   Member Package</a:t>
            </a:r>
          </a:p>
        </p:txBody>
      </p:sp>
      <p:pic>
        <p:nvPicPr>
          <p:cNvPr id="1015" name="그림 101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362200" y="1867740"/>
            <a:ext cx="12344400" cy="76572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9589BCB923F7C0438772CCA85A7CC44C" ma:contentTypeVersion="9" ma:contentTypeDescription="새 문서를 만듭니다." ma:contentTypeScope="" ma:versionID="20ef63de28f6087627bc7db53f942d82">
  <xsd:schema xmlns:xsd="http://www.w3.org/2001/XMLSchema" xmlns:xs="http://www.w3.org/2001/XMLSchema" xmlns:p="http://schemas.microsoft.com/office/2006/metadata/properties" xmlns:ns3="d401a130-13f3-43d2-ba6f-fb5866c8389f" targetNamespace="http://schemas.microsoft.com/office/2006/metadata/properties" ma:root="true" ma:fieldsID="84b5f4ad1f4d8f712b1cf262c9918ff2" ns3:_="">
    <xsd:import namespace="d401a130-13f3-43d2-ba6f-fb5866c8389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DateTaken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401a130-13f3-43d2-ba6f-fb5866c838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A5481E8-1B98-4B90-B891-0A098402A57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401a130-13f3-43d2-ba6f-fb5866c8389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44E4850-4C01-47C8-AD64-D6A1CA9EB25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316C33D-BE3F-4DD3-BC4C-059BFA2B98AF}">
  <ds:schemaRefs>
    <ds:schemaRef ds:uri="http://www.w3.org/XML/1998/namespace"/>
    <ds:schemaRef ds:uri="d401a130-13f3-43d2-ba6f-fb5866c8389f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  <ds:schemaRef ds:uri="http://purl.org/dc/elements/1.1/"/>
    <ds:schemaRef ds:uri="http://schemas.microsoft.com/office/infopath/2007/PartnerControl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417</Words>
  <Application>Microsoft Office PowerPoint</Application>
  <PresentationFormat>사용자 지정</PresentationFormat>
  <Paragraphs>149</Paragraphs>
  <Slides>39</Slides>
  <Notes>0</Notes>
  <HiddenSlides>0</HiddenSlides>
  <MMClips>1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39</vt:i4>
      </vt:variant>
    </vt:vector>
  </HeadingPairs>
  <TitlesOfParts>
    <vt:vector size="44" baseType="lpstr">
      <vt:lpstr>에스코어 드림 4 Regular</vt:lpstr>
      <vt:lpstr>카페24 당당해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>officegen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고강은</cp:lastModifiedBy>
  <cp:revision>43</cp:revision>
  <dcterms:created xsi:type="dcterms:W3CDTF">2021-06-26T00:27:33Z</dcterms:created>
  <dcterms:modified xsi:type="dcterms:W3CDTF">2021-06-28T02:11:22Z</dcterms:modified>
  <cp:version>0906.0100.01</cp:version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0x0101009589BCB923F7C0438772CCA85A7CC44C</vt:lpwstr>
  </property>
</Properties>
</file>