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2"/>
  </p:sldMasterIdLst>
  <p:notesMasterIdLst>
    <p:notesMasterId r:id="rId26"/>
  </p:notesMasterIdLst>
  <p:sldIdLst>
    <p:sldId id="257" r:id="rId3"/>
    <p:sldId id="274" r:id="rId4"/>
    <p:sldId id="258" r:id="rId5"/>
    <p:sldId id="275" r:id="rId6"/>
    <p:sldId id="277" r:id="rId7"/>
    <p:sldId id="263" r:id="rId8"/>
    <p:sldId id="290" r:id="rId9"/>
    <p:sldId id="259" r:id="rId10"/>
    <p:sldId id="261" r:id="rId11"/>
    <p:sldId id="291" r:id="rId12"/>
    <p:sldId id="292" r:id="rId13"/>
    <p:sldId id="293" r:id="rId14"/>
    <p:sldId id="273" r:id="rId15"/>
    <p:sldId id="267" r:id="rId16"/>
    <p:sldId id="296" r:id="rId17"/>
    <p:sldId id="260" r:id="rId18"/>
    <p:sldId id="262" r:id="rId19"/>
    <p:sldId id="294" r:id="rId20"/>
    <p:sldId id="295" r:id="rId21"/>
    <p:sldId id="298" r:id="rId22"/>
    <p:sldId id="305" r:id="rId23"/>
    <p:sldId id="306" r:id="rId24"/>
    <p:sldId id="307" r:id="rId25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38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66" d="100"/>
          <a:sy n="66" d="100"/>
        </p:scale>
        <p:origin x="716" y="40"/>
      </p:cViewPr>
      <p:guideLst>
        <p:guide orient="horz" pos="2156"/>
        <p:guide pos="382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  <a:sym typeface="思源黑体 CN Medium" panose="020B0600000000000000" pitchFamily="34" charset="-122"/>
              </a:defRPr>
            </a:pPr>
            <a:r>
              <a:rPr lang="en-US" altLang="zh-CN"/>
              <a:t>OUTPUT ↑</a:t>
            </a:r>
          </a:p>
        </c:rich>
      </c:tx>
      <c:layout>
        <c:manualLayout>
          <c:xMode val="edge"/>
          <c:yMode val="edge"/>
          <c:x val="0.38696339355006698"/>
          <c:y val="0.41723011657697401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7624623711601101"/>
          <c:y val="6.6135216280338499E-2"/>
          <c:w val="0.61367933664412599"/>
          <c:h val="0.8139217929649900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5BE-4650-BFD8-156529D0D277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5BE-4650-BFD8-156529D0D277}"/>
              </c:ext>
            </c:extLst>
          </c:dPt>
          <c:cat>
            <c:strRef>
              <c:f>Sheet1!$A$2:$A$3</c:f>
              <c:strCache>
                <c:ptCount val="2"/>
                <c:pt idx="0">
                  <c:v>占比</c:v>
                </c:pt>
                <c:pt idx="1">
                  <c:v>辅助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0.17</c:v>
                </c:pt>
                <c:pt idx="1">
                  <c:v>0.83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BE-4650-BFD8-156529D0D2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A5BE-4650-BFD8-156529D0D277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A5BE-4650-BFD8-156529D0D277}"/>
              </c:ext>
            </c:extLst>
          </c:dPt>
          <c:cat>
            <c:strRef>
              <c:f>Sheet1!$A$2:$A$3</c:f>
              <c:strCache>
                <c:ptCount val="2"/>
                <c:pt idx="0">
                  <c:v>占比</c:v>
                </c:pt>
                <c:pt idx="1">
                  <c:v>辅助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0.33</c:v>
                </c:pt>
                <c:pt idx="1">
                  <c:v>0.67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5BE-4650-BFD8-156529D0D27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5BE-4650-BFD8-156529D0D277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A5BE-4650-BFD8-156529D0D277}"/>
              </c:ext>
            </c:extLst>
          </c:dPt>
          <c:cat>
            <c:strRef>
              <c:f>Sheet1!$A$2:$A$3</c:f>
              <c:strCache>
                <c:ptCount val="2"/>
                <c:pt idx="0">
                  <c:v>占比</c:v>
                </c:pt>
                <c:pt idx="1">
                  <c:v>辅助</c:v>
                </c:pt>
              </c:strCache>
            </c:strRef>
          </c:cat>
          <c:val>
            <c:numRef>
              <c:f>Sheet1!$D$2:$D$3</c:f>
              <c:numCache>
                <c:formatCode>0%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A5BE-4650-BFD8-156529D0D27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A5BE-4650-BFD8-156529D0D277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A5BE-4650-BFD8-156529D0D277}"/>
              </c:ext>
            </c:extLst>
          </c:dPt>
          <c:cat>
            <c:strRef>
              <c:f>Sheet1!$A$2:$A$3</c:f>
              <c:strCache>
                <c:ptCount val="2"/>
                <c:pt idx="0">
                  <c:v>占比</c:v>
                </c:pt>
                <c:pt idx="1">
                  <c:v>辅助</c:v>
                </c:pt>
              </c:strCache>
            </c:strRef>
          </c:cat>
          <c:val>
            <c:numRef>
              <c:f>Sheet1!$E$2:$E$3</c:f>
              <c:numCache>
                <c:formatCode>0%</c:formatCode>
                <c:ptCount val="2"/>
                <c:pt idx="0">
                  <c:v>0.51</c:v>
                </c:pt>
                <c:pt idx="1">
                  <c:v>0.49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A5BE-4650-BFD8-156529D0D2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  <c:holeSize val="43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思源黑体 CN Medium" panose="020B0600000000000000" pitchFamily="34" charset="-122"/>
          <a:ea typeface="思源黑体 CN Medium" panose="020B0600000000000000" pitchFamily="34" charset="-122"/>
          <a:sym typeface="思源黑体 CN Medium" panose="020B0600000000000000" pitchFamily="34" charset="-122"/>
        </a:defRPr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969B2-FC8F-40E9-BEE9-914C18BA1C4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969B2-FC8F-40E9-BEE9-914C18BA1C4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E760-5C97-4FCD-9D15-1D6CBDC7045F}" type="slidenum">
              <a:rPr lang="en-US" smtClean="0"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E760-5C97-4FCD-9D15-1D6CBDC7045F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969B2-FC8F-40E9-BEE9-914C18BA1C47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969B2-FC8F-40E9-BEE9-914C18BA1C47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89122" y="1745058"/>
            <a:ext cx="8629414" cy="5012782"/>
          </a:xfrm>
          <a:custGeom>
            <a:avLst/>
            <a:gdLst>
              <a:gd name="connsiteX0" fmla="*/ 0 w 8629414"/>
              <a:gd name="connsiteY0" fmla="*/ 0 h 5012782"/>
              <a:gd name="connsiteX1" fmla="*/ 8629414 w 8629414"/>
              <a:gd name="connsiteY1" fmla="*/ 0 h 5012782"/>
              <a:gd name="connsiteX2" fmla="*/ 8629414 w 8629414"/>
              <a:gd name="connsiteY2" fmla="*/ 5012782 h 5012782"/>
              <a:gd name="connsiteX3" fmla="*/ 0 w 8629414"/>
              <a:gd name="connsiteY3" fmla="*/ 5012782 h 5012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9414" h="5012782">
                <a:moveTo>
                  <a:pt x="0" y="0"/>
                </a:moveTo>
                <a:lnTo>
                  <a:pt x="8629414" y="0"/>
                </a:lnTo>
                <a:lnTo>
                  <a:pt x="8629414" y="5012782"/>
                </a:lnTo>
                <a:lnTo>
                  <a:pt x="0" y="50127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0" y="3313045"/>
            <a:ext cx="3048000" cy="1643269"/>
          </a:xfrm>
          <a:custGeom>
            <a:avLst/>
            <a:gdLst>
              <a:gd name="connsiteX0" fmla="*/ 0 w 3048000"/>
              <a:gd name="connsiteY0" fmla="*/ 0 h 1643269"/>
              <a:gd name="connsiteX1" fmla="*/ 3048000 w 3048000"/>
              <a:gd name="connsiteY1" fmla="*/ 0 h 1643269"/>
              <a:gd name="connsiteX2" fmla="*/ 3048000 w 3048000"/>
              <a:gd name="connsiteY2" fmla="*/ 1643269 h 1643269"/>
              <a:gd name="connsiteX3" fmla="*/ 0 w 3048000"/>
              <a:gd name="connsiteY3" fmla="*/ 1643269 h 164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1643269">
                <a:moveTo>
                  <a:pt x="0" y="0"/>
                </a:moveTo>
                <a:lnTo>
                  <a:pt x="3048000" y="0"/>
                </a:lnTo>
                <a:lnTo>
                  <a:pt x="3048000" y="1643269"/>
                </a:lnTo>
                <a:lnTo>
                  <a:pt x="0" y="164326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6096000" y="3313043"/>
            <a:ext cx="3048000" cy="1643269"/>
          </a:xfrm>
          <a:custGeom>
            <a:avLst/>
            <a:gdLst>
              <a:gd name="connsiteX0" fmla="*/ 0 w 3048000"/>
              <a:gd name="connsiteY0" fmla="*/ 0 h 1643269"/>
              <a:gd name="connsiteX1" fmla="*/ 3048000 w 3048000"/>
              <a:gd name="connsiteY1" fmla="*/ 0 h 1643269"/>
              <a:gd name="connsiteX2" fmla="*/ 3048000 w 3048000"/>
              <a:gd name="connsiteY2" fmla="*/ 1643269 h 1643269"/>
              <a:gd name="connsiteX3" fmla="*/ 0 w 3048000"/>
              <a:gd name="connsiteY3" fmla="*/ 1643269 h 164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1643269">
                <a:moveTo>
                  <a:pt x="0" y="0"/>
                </a:moveTo>
                <a:lnTo>
                  <a:pt x="3048000" y="0"/>
                </a:lnTo>
                <a:lnTo>
                  <a:pt x="3048000" y="1643269"/>
                </a:lnTo>
                <a:lnTo>
                  <a:pt x="0" y="164326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9144000" y="3313045"/>
            <a:ext cx="3048000" cy="1643269"/>
          </a:xfrm>
          <a:custGeom>
            <a:avLst/>
            <a:gdLst>
              <a:gd name="connsiteX0" fmla="*/ 0 w 3048000"/>
              <a:gd name="connsiteY0" fmla="*/ 0 h 1643269"/>
              <a:gd name="connsiteX1" fmla="*/ 3048000 w 3048000"/>
              <a:gd name="connsiteY1" fmla="*/ 0 h 1643269"/>
              <a:gd name="connsiteX2" fmla="*/ 3048000 w 3048000"/>
              <a:gd name="connsiteY2" fmla="*/ 1643269 h 1643269"/>
              <a:gd name="connsiteX3" fmla="*/ 0 w 3048000"/>
              <a:gd name="connsiteY3" fmla="*/ 1643269 h 164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1643269">
                <a:moveTo>
                  <a:pt x="0" y="0"/>
                </a:moveTo>
                <a:lnTo>
                  <a:pt x="3048000" y="0"/>
                </a:lnTo>
                <a:lnTo>
                  <a:pt x="3048000" y="1643269"/>
                </a:lnTo>
                <a:lnTo>
                  <a:pt x="0" y="164326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3048000" y="3313041"/>
            <a:ext cx="3048000" cy="1643269"/>
          </a:xfrm>
          <a:custGeom>
            <a:avLst/>
            <a:gdLst>
              <a:gd name="connsiteX0" fmla="*/ 0 w 3048000"/>
              <a:gd name="connsiteY0" fmla="*/ 0 h 1643269"/>
              <a:gd name="connsiteX1" fmla="*/ 3048000 w 3048000"/>
              <a:gd name="connsiteY1" fmla="*/ 0 h 1643269"/>
              <a:gd name="connsiteX2" fmla="*/ 3048000 w 3048000"/>
              <a:gd name="connsiteY2" fmla="*/ 1643269 h 1643269"/>
              <a:gd name="connsiteX3" fmla="*/ 0 w 3048000"/>
              <a:gd name="connsiteY3" fmla="*/ 1643269 h 164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1643269">
                <a:moveTo>
                  <a:pt x="0" y="0"/>
                </a:moveTo>
                <a:lnTo>
                  <a:pt x="3048000" y="0"/>
                </a:lnTo>
                <a:lnTo>
                  <a:pt x="3048000" y="1643269"/>
                </a:lnTo>
                <a:lnTo>
                  <a:pt x="0" y="164326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4566" y="1284246"/>
            <a:ext cx="3042868" cy="3293166"/>
          </a:xfrm>
          <a:custGeom>
            <a:avLst/>
            <a:gdLst>
              <a:gd name="connsiteX0" fmla="*/ 1521434 w 3042868"/>
              <a:gd name="connsiteY0" fmla="*/ 0 h 3293166"/>
              <a:gd name="connsiteX1" fmla="*/ 1861081 w 3042868"/>
              <a:gd name="connsiteY1" fmla="*/ 81125 h 3293166"/>
              <a:gd name="connsiteX2" fmla="*/ 2703082 w 3042868"/>
              <a:gd name="connsiteY2" fmla="*/ 568801 h 3293166"/>
              <a:gd name="connsiteX3" fmla="*/ 3042868 w 3042868"/>
              <a:gd name="connsiteY3" fmla="*/ 1157978 h 3293166"/>
              <a:gd name="connsiteX4" fmla="*/ 3042868 w 3042868"/>
              <a:gd name="connsiteY4" fmla="*/ 2135189 h 3293166"/>
              <a:gd name="connsiteX5" fmla="*/ 2703082 w 3042868"/>
              <a:gd name="connsiteY5" fmla="*/ 2724367 h 3293166"/>
              <a:gd name="connsiteX6" fmla="*/ 1861081 w 3042868"/>
              <a:gd name="connsiteY6" fmla="*/ 3212043 h 3293166"/>
              <a:gd name="connsiteX7" fmla="*/ 1181789 w 3042868"/>
              <a:gd name="connsiteY7" fmla="*/ 3212043 h 3293166"/>
              <a:gd name="connsiteX8" fmla="*/ 339788 w 3042868"/>
              <a:gd name="connsiteY8" fmla="*/ 2724367 h 3293166"/>
              <a:gd name="connsiteX9" fmla="*/ 0 w 3042868"/>
              <a:gd name="connsiteY9" fmla="*/ 2135189 h 3293166"/>
              <a:gd name="connsiteX10" fmla="*/ 0 w 3042868"/>
              <a:gd name="connsiteY10" fmla="*/ 1157978 h 3293166"/>
              <a:gd name="connsiteX11" fmla="*/ 339788 w 3042868"/>
              <a:gd name="connsiteY11" fmla="*/ 568801 h 3293166"/>
              <a:gd name="connsiteX12" fmla="*/ 1181789 w 3042868"/>
              <a:gd name="connsiteY12" fmla="*/ 81125 h 3293166"/>
              <a:gd name="connsiteX13" fmla="*/ 1521434 w 3042868"/>
              <a:gd name="connsiteY13" fmla="*/ 0 h 3293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42868" h="3293166">
                <a:moveTo>
                  <a:pt x="1521434" y="0"/>
                </a:moveTo>
                <a:cubicBezTo>
                  <a:pt x="1644560" y="0"/>
                  <a:pt x="1767681" y="27042"/>
                  <a:pt x="1861081" y="81125"/>
                </a:cubicBezTo>
                <a:lnTo>
                  <a:pt x="2703082" y="568801"/>
                </a:lnTo>
                <a:cubicBezTo>
                  <a:pt x="2890021" y="676966"/>
                  <a:pt x="3042868" y="942112"/>
                  <a:pt x="3042868" y="1157978"/>
                </a:cubicBezTo>
                <a:lnTo>
                  <a:pt x="3042868" y="2135189"/>
                </a:lnTo>
                <a:cubicBezTo>
                  <a:pt x="3042868" y="2351057"/>
                  <a:pt x="2890021" y="2616200"/>
                  <a:pt x="2703082" y="2724367"/>
                </a:cubicBezTo>
                <a:lnTo>
                  <a:pt x="1861081" y="3212043"/>
                </a:lnTo>
                <a:cubicBezTo>
                  <a:pt x="1674283" y="3320208"/>
                  <a:pt x="1368587" y="3320208"/>
                  <a:pt x="1181789" y="3212043"/>
                </a:cubicBezTo>
                <a:lnTo>
                  <a:pt x="339788" y="2724367"/>
                </a:lnTo>
                <a:cubicBezTo>
                  <a:pt x="152849" y="2616200"/>
                  <a:pt x="0" y="2351057"/>
                  <a:pt x="0" y="2135189"/>
                </a:cubicBezTo>
                <a:lnTo>
                  <a:pt x="0" y="1157978"/>
                </a:lnTo>
                <a:cubicBezTo>
                  <a:pt x="0" y="942112"/>
                  <a:pt x="152849" y="676966"/>
                  <a:pt x="339788" y="568801"/>
                </a:cubicBezTo>
                <a:lnTo>
                  <a:pt x="1181789" y="81125"/>
                </a:lnTo>
                <a:cubicBezTo>
                  <a:pt x="1275189" y="27042"/>
                  <a:pt x="1398311" y="0"/>
                  <a:pt x="152143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052683" y="2155907"/>
            <a:ext cx="4086634" cy="4043128"/>
          </a:xfrm>
          <a:custGeom>
            <a:avLst/>
            <a:gdLst>
              <a:gd name="connsiteX0" fmla="*/ 3089429 w 4086634"/>
              <a:gd name="connsiteY0" fmla="*/ 2671408 h 4043128"/>
              <a:gd name="connsiteX1" fmla="*/ 3399415 w 4086634"/>
              <a:gd name="connsiteY1" fmla="*/ 2826400 h 4043128"/>
              <a:gd name="connsiteX2" fmla="*/ 3399415 w 4086634"/>
              <a:gd name="connsiteY2" fmla="*/ 3708863 h 4043128"/>
              <a:gd name="connsiteX3" fmla="*/ 2730884 w 4086634"/>
              <a:gd name="connsiteY3" fmla="*/ 4043128 h 4043128"/>
              <a:gd name="connsiteX4" fmla="*/ 2062351 w 4086634"/>
              <a:gd name="connsiteY4" fmla="*/ 3708863 h 4043128"/>
              <a:gd name="connsiteX5" fmla="*/ 2062351 w 4086634"/>
              <a:gd name="connsiteY5" fmla="*/ 3254996 h 4043128"/>
              <a:gd name="connsiteX6" fmla="*/ 2107816 w 4086634"/>
              <a:gd name="connsiteY6" fmla="*/ 3253847 h 4043128"/>
              <a:gd name="connsiteX7" fmla="*/ 3063866 w 4086634"/>
              <a:gd name="connsiteY7" fmla="*/ 2713485 h 4043128"/>
              <a:gd name="connsiteX8" fmla="*/ 998843 w 4086634"/>
              <a:gd name="connsiteY8" fmla="*/ 2670012 h 4043128"/>
              <a:gd name="connsiteX9" fmla="*/ 1025254 w 4086634"/>
              <a:gd name="connsiteY9" fmla="*/ 2713485 h 4043128"/>
              <a:gd name="connsiteX10" fmla="*/ 1981303 w 4086634"/>
              <a:gd name="connsiteY10" fmla="*/ 3253847 h 4043128"/>
              <a:gd name="connsiteX11" fmla="*/ 2023129 w 4086634"/>
              <a:gd name="connsiteY11" fmla="*/ 3254904 h 4043128"/>
              <a:gd name="connsiteX12" fmla="*/ 2023129 w 4086634"/>
              <a:gd name="connsiteY12" fmla="*/ 3708862 h 4043128"/>
              <a:gd name="connsiteX13" fmla="*/ 1354597 w 4086634"/>
              <a:gd name="connsiteY13" fmla="*/ 4043128 h 4043128"/>
              <a:gd name="connsiteX14" fmla="*/ 686066 w 4086634"/>
              <a:gd name="connsiteY14" fmla="*/ 3708862 h 4043128"/>
              <a:gd name="connsiteX15" fmla="*/ 686066 w 4086634"/>
              <a:gd name="connsiteY15" fmla="*/ 2826400 h 4043128"/>
              <a:gd name="connsiteX16" fmla="*/ 2730884 w 4086634"/>
              <a:gd name="connsiteY16" fmla="*/ 2492135 h 4043128"/>
              <a:gd name="connsiteX17" fmla="*/ 2990443 w 4086634"/>
              <a:gd name="connsiteY17" fmla="*/ 2621915 h 4043128"/>
              <a:gd name="connsiteX18" fmla="*/ 2972314 w 4086634"/>
              <a:gd name="connsiteY18" fmla="*/ 2651755 h 4043128"/>
              <a:gd name="connsiteX19" fmla="*/ 2102135 w 4086634"/>
              <a:gd name="connsiteY19" fmla="*/ 3143583 h 4043128"/>
              <a:gd name="connsiteX20" fmla="*/ 2062351 w 4086634"/>
              <a:gd name="connsiteY20" fmla="*/ 3144589 h 4043128"/>
              <a:gd name="connsiteX21" fmla="*/ 2062351 w 4086634"/>
              <a:gd name="connsiteY21" fmla="*/ 2826400 h 4043128"/>
              <a:gd name="connsiteX22" fmla="*/ 1354597 w 4086634"/>
              <a:gd name="connsiteY22" fmla="*/ 2492135 h 4043128"/>
              <a:gd name="connsiteX23" fmla="*/ 2023129 w 4086634"/>
              <a:gd name="connsiteY23" fmla="*/ 2826400 h 4043128"/>
              <a:gd name="connsiteX24" fmla="*/ 2023129 w 4086634"/>
              <a:gd name="connsiteY24" fmla="*/ 3144497 h 4043128"/>
              <a:gd name="connsiteX25" fmla="*/ 1986985 w 4086634"/>
              <a:gd name="connsiteY25" fmla="*/ 3143583 h 4043128"/>
              <a:gd name="connsiteX26" fmla="*/ 1116805 w 4086634"/>
              <a:gd name="connsiteY26" fmla="*/ 2651755 h 4043128"/>
              <a:gd name="connsiteX27" fmla="*/ 1097829 w 4086634"/>
              <a:gd name="connsiteY27" fmla="*/ 2620519 h 4043128"/>
              <a:gd name="connsiteX28" fmla="*/ 3006306 w 4086634"/>
              <a:gd name="connsiteY28" fmla="*/ 1456607 h 4043128"/>
              <a:gd name="connsiteX29" fmla="*/ 3028356 w 4086634"/>
              <a:gd name="connsiteY29" fmla="*/ 1492903 h 4043128"/>
              <a:gd name="connsiteX30" fmla="*/ 3163394 w 4086634"/>
              <a:gd name="connsiteY30" fmla="*/ 2026205 h 4043128"/>
              <a:gd name="connsiteX31" fmla="*/ 3028356 w 4086634"/>
              <a:gd name="connsiteY31" fmla="*/ 2559507 h 4043128"/>
              <a:gd name="connsiteX32" fmla="*/ 3006306 w 4086634"/>
              <a:gd name="connsiteY32" fmla="*/ 2595803 h 4043128"/>
              <a:gd name="connsiteX33" fmla="*/ 2749571 w 4086634"/>
              <a:gd name="connsiteY33" fmla="*/ 2467436 h 4043128"/>
              <a:gd name="connsiteX34" fmla="*/ 2749571 w 4086634"/>
              <a:gd name="connsiteY34" fmla="*/ 1584975 h 4043128"/>
              <a:gd name="connsiteX35" fmla="*/ 1084397 w 4086634"/>
              <a:gd name="connsiteY35" fmla="*/ 1454000 h 4043128"/>
              <a:gd name="connsiteX36" fmla="*/ 1337063 w 4086634"/>
              <a:gd name="connsiteY36" fmla="*/ 1580333 h 4043128"/>
              <a:gd name="connsiteX37" fmla="*/ 1337063 w 4086634"/>
              <a:gd name="connsiteY37" fmla="*/ 2462795 h 4043128"/>
              <a:gd name="connsiteX38" fmla="*/ 1080072 w 4086634"/>
              <a:gd name="connsiteY38" fmla="*/ 2591290 h 4043128"/>
              <a:gd name="connsiteX39" fmla="*/ 1060764 w 4086634"/>
              <a:gd name="connsiteY39" fmla="*/ 2559507 h 4043128"/>
              <a:gd name="connsiteX40" fmla="*/ 925726 w 4086634"/>
              <a:gd name="connsiteY40" fmla="*/ 2026205 h 4043128"/>
              <a:gd name="connsiteX41" fmla="*/ 1060764 w 4086634"/>
              <a:gd name="connsiteY41" fmla="*/ 1492903 h 4043128"/>
              <a:gd name="connsiteX42" fmla="*/ 3418102 w 4086634"/>
              <a:gd name="connsiteY42" fmla="*/ 1250709 h 4043128"/>
              <a:gd name="connsiteX43" fmla="*/ 4086634 w 4086634"/>
              <a:gd name="connsiteY43" fmla="*/ 1584975 h 4043128"/>
              <a:gd name="connsiteX44" fmla="*/ 4086634 w 4086634"/>
              <a:gd name="connsiteY44" fmla="*/ 2467436 h 4043128"/>
              <a:gd name="connsiteX45" fmla="*/ 3418102 w 4086634"/>
              <a:gd name="connsiteY45" fmla="*/ 2801701 h 4043128"/>
              <a:gd name="connsiteX46" fmla="*/ 3105292 w 4086634"/>
              <a:gd name="connsiteY46" fmla="*/ 2645296 h 4043128"/>
              <a:gd name="connsiteX47" fmla="*/ 3125438 w 4086634"/>
              <a:gd name="connsiteY47" fmla="*/ 2612134 h 4043128"/>
              <a:gd name="connsiteX48" fmla="*/ 3273801 w 4086634"/>
              <a:gd name="connsiteY48" fmla="*/ 2026205 h 4043128"/>
              <a:gd name="connsiteX49" fmla="*/ 3125438 w 4086634"/>
              <a:gd name="connsiteY49" fmla="*/ 1440276 h 4043128"/>
              <a:gd name="connsiteX50" fmla="*/ 3105292 w 4086634"/>
              <a:gd name="connsiteY50" fmla="*/ 1407114 h 4043128"/>
              <a:gd name="connsiteX51" fmla="*/ 2046607 w 4086634"/>
              <a:gd name="connsiteY51" fmla="*/ 1246067 h 4043128"/>
              <a:gd name="connsiteX52" fmla="*/ 2715139 w 4086634"/>
              <a:gd name="connsiteY52" fmla="*/ 1580333 h 4043128"/>
              <a:gd name="connsiteX53" fmla="*/ 2715139 w 4086634"/>
              <a:gd name="connsiteY53" fmla="*/ 2462795 h 4043128"/>
              <a:gd name="connsiteX54" fmla="*/ 2046607 w 4086634"/>
              <a:gd name="connsiteY54" fmla="*/ 2797060 h 4043128"/>
              <a:gd name="connsiteX55" fmla="*/ 1378076 w 4086634"/>
              <a:gd name="connsiteY55" fmla="*/ 2462795 h 4043128"/>
              <a:gd name="connsiteX56" fmla="*/ 1378076 w 4086634"/>
              <a:gd name="connsiteY56" fmla="*/ 1580333 h 4043128"/>
              <a:gd name="connsiteX57" fmla="*/ 668532 w 4086634"/>
              <a:gd name="connsiteY57" fmla="*/ 1246067 h 4043128"/>
              <a:gd name="connsiteX58" fmla="*/ 985412 w 4086634"/>
              <a:gd name="connsiteY58" fmla="*/ 1404507 h 4043128"/>
              <a:gd name="connsiteX59" fmla="*/ 963682 w 4086634"/>
              <a:gd name="connsiteY59" fmla="*/ 1440276 h 4043128"/>
              <a:gd name="connsiteX60" fmla="*/ 815319 w 4086634"/>
              <a:gd name="connsiteY60" fmla="*/ 2026205 h 4043128"/>
              <a:gd name="connsiteX61" fmla="*/ 963682 w 4086634"/>
              <a:gd name="connsiteY61" fmla="*/ 2612134 h 4043128"/>
              <a:gd name="connsiteX62" fmla="*/ 981086 w 4086634"/>
              <a:gd name="connsiteY62" fmla="*/ 2640783 h 4043128"/>
              <a:gd name="connsiteX63" fmla="*/ 668532 w 4086634"/>
              <a:gd name="connsiteY63" fmla="*/ 2797060 h 4043128"/>
              <a:gd name="connsiteX64" fmla="*/ 0 w 4086634"/>
              <a:gd name="connsiteY64" fmla="*/ 2462795 h 4043128"/>
              <a:gd name="connsiteX65" fmla="*/ 0 w 4086634"/>
              <a:gd name="connsiteY65" fmla="*/ 1580333 h 4043128"/>
              <a:gd name="connsiteX66" fmla="*/ 2062351 w 4086634"/>
              <a:gd name="connsiteY66" fmla="*/ 907821 h 4043128"/>
              <a:gd name="connsiteX67" fmla="*/ 2102135 w 4086634"/>
              <a:gd name="connsiteY67" fmla="*/ 908828 h 4043128"/>
              <a:gd name="connsiteX68" fmla="*/ 2972314 w 4086634"/>
              <a:gd name="connsiteY68" fmla="*/ 1400654 h 4043128"/>
              <a:gd name="connsiteX69" fmla="*/ 2986118 w 4086634"/>
              <a:gd name="connsiteY69" fmla="*/ 1423376 h 4043128"/>
              <a:gd name="connsiteX70" fmla="*/ 2730883 w 4086634"/>
              <a:gd name="connsiteY70" fmla="*/ 1550993 h 4043128"/>
              <a:gd name="connsiteX71" fmla="*/ 2062351 w 4086634"/>
              <a:gd name="connsiteY71" fmla="*/ 1216727 h 4043128"/>
              <a:gd name="connsiteX72" fmla="*/ 2026768 w 4086634"/>
              <a:gd name="connsiteY72" fmla="*/ 907821 h 4043128"/>
              <a:gd name="connsiteX73" fmla="*/ 2026768 w 4086634"/>
              <a:gd name="connsiteY73" fmla="*/ 1216727 h 4043128"/>
              <a:gd name="connsiteX74" fmla="*/ 1358236 w 4086634"/>
              <a:gd name="connsiteY74" fmla="*/ 1550993 h 4043128"/>
              <a:gd name="connsiteX75" fmla="*/ 1103002 w 4086634"/>
              <a:gd name="connsiteY75" fmla="*/ 1423376 h 4043128"/>
              <a:gd name="connsiteX76" fmla="*/ 1116805 w 4086634"/>
              <a:gd name="connsiteY76" fmla="*/ 1400654 h 4043128"/>
              <a:gd name="connsiteX77" fmla="*/ 1986985 w 4086634"/>
              <a:gd name="connsiteY77" fmla="*/ 908828 h 4043128"/>
              <a:gd name="connsiteX78" fmla="*/ 2730883 w 4086634"/>
              <a:gd name="connsiteY78" fmla="*/ 0 h 4043128"/>
              <a:gd name="connsiteX79" fmla="*/ 3399414 w 4086634"/>
              <a:gd name="connsiteY79" fmla="*/ 334266 h 4043128"/>
              <a:gd name="connsiteX80" fmla="*/ 3399414 w 4086634"/>
              <a:gd name="connsiteY80" fmla="*/ 1216727 h 4043128"/>
              <a:gd name="connsiteX81" fmla="*/ 3085103 w 4086634"/>
              <a:gd name="connsiteY81" fmla="*/ 1373883 h 4043128"/>
              <a:gd name="connsiteX82" fmla="*/ 3063866 w 4086634"/>
              <a:gd name="connsiteY82" fmla="*/ 1338925 h 4043128"/>
              <a:gd name="connsiteX83" fmla="*/ 2107816 w 4086634"/>
              <a:gd name="connsiteY83" fmla="*/ 798564 h 4043128"/>
              <a:gd name="connsiteX84" fmla="*/ 2062351 w 4086634"/>
              <a:gd name="connsiteY84" fmla="*/ 797414 h 4043128"/>
              <a:gd name="connsiteX85" fmla="*/ 2062351 w 4086634"/>
              <a:gd name="connsiteY85" fmla="*/ 334266 h 4043128"/>
              <a:gd name="connsiteX86" fmla="*/ 1358236 w 4086634"/>
              <a:gd name="connsiteY86" fmla="*/ 0 h 4043128"/>
              <a:gd name="connsiteX87" fmla="*/ 2026768 w 4086634"/>
              <a:gd name="connsiteY87" fmla="*/ 334266 h 4043128"/>
              <a:gd name="connsiteX88" fmla="*/ 2026768 w 4086634"/>
              <a:gd name="connsiteY88" fmla="*/ 797414 h 4043128"/>
              <a:gd name="connsiteX89" fmla="*/ 1981303 w 4086634"/>
              <a:gd name="connsiteY89" fmla="*/ 798564 h 4043128"/>
              <a:gd name="connsiteX90" fmla="*/ 1025254 w 4086634"/>
              <a:gd name="connsiteY90" fmla="*/ 1338925 h 4043128"/>
              <a:gd name="connsiteX91" fmla="*/ 1004016 w 4086634"/>
              <a:gd name="connsiteY91" fmla="*/ 1373883 h 4043128"/>
              <a:gd name="connsiteX92" fmla="*/ 689705 w 4086634"/>
              <a:gd name="connsiteY92" fmla="*/ 1216727 h 4043128"/>
              <a:gd name="connsiteX93" fmla="*/ 689705 w 4086634"/>
              <a:gd name="connsiteY93" fmla="*/ 334266 h 4043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086634" h="4043128">
                <a:moveTo>
                  <a:pt x="3089429" y="2671408"/>
                </a:moveTo>
                <a:lnTo>
                  <a:pt x="3399415" y="2826400"/>
                </a:lnTo>
                <a:lnTo>
                  <a:pt x="3399415" y="3708863"/>
                </a:lnTo>
                <a:lnTo>
                  <a:pt x="2730884" y="4043128"/>
                </a:lnTo>
                <a:lnTo>
                  <a:pt x="2062351" y="3708863"/>
                </a:lnTo>
                <a:lnTo>
                  <a:pt x="2062351" y="3254996"/>
                </a:lnTo>
                <a:lnTo>
                  <a:pt x="2107816" y="3253847"/>
                </a:lnTo>
                <a:cubicBezTo>
                  <a:pt x="2505893" y="3233668"/>
                  <a:pt x="2854007" y="3024117"/>
                  <a:pt x="3063866" y="2713485"/>
                </a:cubicBezTo>
                <a:close/>
                <a:moveTo>
                  <a:pt x="998843" y="2670012"/>
                </a:moveTo>
                <a:lnTo>
                  <a:pt x="1025254" y="2713485"/>
                </a:lnTo>
                <a:cubicBezTo>
                  <a:pt x="1235112" y="3024117"/>
                  <a:pt x="1583227" y="3233668"/>
                  <a:pt x="1981303" y="3253847"/>
                </a:cubicBezTo>
                <a:lnTo>
                  <a:pt x="2023129" y="3254904"/>
                </a:lnTo>
                <a:lnTo>
                  <a:pt x="2023129" y="3708862"/>
                </a:lnTo>
                <a:lnTo>
                  <a:pt x="1354597" y="4043128"/>
                </a:lnTo>
                <a:lnTo>
                  <a:pt x="686066" y="3708862"/>
                </a:lnTo>
                <a:lnTo>
                  <a:pt x="686066" y="2826400"/>
                </a:lnTo>
                <a:close/>
                <a:moveTo>
                  <a:pt x="2730884" y="2492135"/>
                </a:moveTo>
                <a:lnTo>
                  <a:pt x="2990443" y="2621915"/>
                </a:lnTo>
                <a:lnTo>
                  <a:pt x="2972314" y="2651755"/>
                </a:lnTo>
                <a:cubicBezTo>
                  <a:pt x="2781305" y="2934486"/>
                  <a:pt x="2464458" y="3125216"/>
                  <a:pt x="2102135" y="3143583"/>
                </a:cubicBezTo>
                <a:lnTo>
                  <a:pt x="2062351" y="3144589"/>
                </a:lnTo>
                <a:lnTo>
                  <a:pt x="2062351" y="2826400"/>
                </a:lnTo>
                <a:close/>
                <a:moveTo>
                  <a:pt x="1354597" y="2492135"/>
                </a:moveTo>
                <a:lnTo>
                  <a:pt x="2023129" y="2826400"/>
                </a:lnTo>
                <a:lnTo>
                  <a:pt x="2023129" y="3144497"/>
                </a:lnTo>
                <a:lnTo>
                  <a:pt x="1986985" y="3143583"/>
                </a:lnTo>
                <a:cubicBezTo>
                  <a:pt x="1624662" y="3125216"/>
                  <a:pt x="1307815" y="2934486"/>
                  <a:pt x="1116805" y="2651755"/>
                </a:cubicBezTo>
                <a:lnTo>
                  <a:pt x="1097829" y="2620519"/>
                </a:lnTo>
                <a:close/>
                <a:moveTo>
                  <a:pt x="3006306" y="1456607"/>
                </a:moveTo>
                <a:lnTo>
                  <a:pt x="3028356" y="1492903"/>
                </a:lnTo>
                <a:cubicBezTo>
                  <a:pt x="3114476" y="1651434"/>
                  <a:pt x="3163394" y="1833107"/>
                  <a:pt x="3163394" y="2026205"/>
                </a:cubicBezTo>
                <a:cubicBezTo>
                  <a:pt x="3163394" y="2219303"/>
                  <a:pt x="3114476" y="2400976"/>
                  <a:pt x="3028356" y="2559507"/>
                </a:cubicBezTo>
                <a:lnTo>
                  <a:pt x="3006306" y="2595803"/>
                </a:lnTo>
                <a:lnTo>
                  <a:pt x="2749571" y="2467436"/>
                </a:lnTo>
                <a:lnTo>
                  <a:pt x="2749571" y="1584975"/>
                </a:lnTo>
                <a:close/>
                <a:moveTo>
                  <a:pt x="1084397" y="1454000"/>
                </a:moveTo>
                <a:lnTo>
                  <a:pt x="1337063" y="1580333"/>
                </a:lnTo>
                <a:lnTo>
                  <a:pt x="1337063" y="2462795"/>
                </a:lnTo>
                <a:lnTo>
                  <a:pt x="1080072" y="2591290"/>
                </a:lnTo>
                <a:lnTo>
                  <a:pt x="1060764" y="2559507"/>
                </a:lnTo>
                <a:cubicBezTo>
                  <a:pt x="974644" y="2400976"/>
                  <a:pt x="925726" y="2219303"/>
                  <a:pt x="925726" y="2026205"/>
                </a:cubicBezTo>
                <a:cubicBezTo>
                  <a:pt x="925726" y="1833107"/>
                  <a:pt x="974644" y="1651434"/>
                  <a:pt x="1060764" y="1492903"/>
                </a:cubicBezTo>
                <a:close/>
                <a:moveTo>
                  <a:pt x="3418102" y="1250709"/>
                </a:moveTo>
                <a:lnTo>
                  <a:pt x="4086634" y="1584975"/>
                </a:lnTo>
                <a:lnTo>
                  <a:pt x="4086634" y="2467436"/>
                </a:lnTo>
                <a:lnTo>
                  <a:pt x="3418102" y="2801701"/>
                </a:lnTo>
                <a:lnTo>
                  <a:pt x="3105292" y="2645296"/>
                </a:lnTo>
                <a:lnTo>
                  <a:pt x="3125438" y="2612134"/>
                </a:lnTo>
                <a:cubicBezTo>
                  <a:pt x="3220056" y="2437959"/>
                  <a:pt x="3273801" y="2238358"/>
                  <a:pt x="3273801" y="2026205"/>
                </a:cubicBezTo>
                <a:cubicBezTo>
                  <a:pt x="3273801" y="1814052"/>
                  <a:pt x="3220056" y="1614451"/>
                  <a:pt x="3125438" y="1440276"/>
                </a:cubicBezTo>
                <a:lnTo>
                  <a:pt x="3105292" y="1407114"/>
                </a:lnTo>
                <a:close/>
                <a:moveTo>
                  <a:pt x="2046607" y="1246067"/>
                </a:moveTo>
                <a:lnTo>
                  <a:pt x="2715139" y="1580333"/>
                </a:lnTo>
                <a:lnTo>
                  <a:pt x="2715139" y="2462795"/>
                </a:lnTo>
                <a:lnTo>
                  <a:pt x="2046607" y="2797060"/>
                </a:lnTo>
                <a:lnTo>
                  <a:pt x="1378076" y="2462795"/>
                </a:lnTo>
                <a:lnTo>
                  <a:pt x="1378076" y="1580333"/>
                </a:lnTo>
                <a:close/>
                <a:moveTo>
                  <a:pt x="668532" y="1246067"/>
                </a:moveTo>
                <a:lnTo>
                  <a:pt x="985412" y="1404507"/>
                </a:lnTo>
                <a:lnTo>
                  <a:pt x="963682" y="1440276"/>
                </a:lnTo>
                <a:cubicBezTo>
                  <a:pt x="869064" y="1614451"/>
                  <a:pt x="815319" y="1814052"/>
                  <a:pt x="815319" y="2026205"/>
                </a:cubicBezTo>
                <a:cubicBezTo>
                  <a:pt x="815319" y="2238358"/>
                  <a:pt x="869064" y="2437959"/>
                  <a:pt x="963682" y="2612134"/>
                </a:cubicBezTo>
                <a:lnTo>
                  <a:pt x="981086" y="2640783"/>
                </a:lnTo>
                <a:lnTo>
                  <a:pt x="668532" y="2797060"/>
                </a:lnTo>
                <a:lnTo>
                  <a:pt x="0" y="2462795"/>
                </a:lnTo>
                <a:lnTo>
                  <a:pt x="0" y="1580333"/>
                </a:lnTo>
                <a:close/>
                <a:moveTo>
                  <a:pt x="2062351" y="907821"/>
                </a:moveTo>
                <a:lnTo>
                  <a:pt x="2102135" y="908828"/>
                </a:lnTo>
                <a:cubicBezTo>
                  <a:pt x="2464458" y="927194"/>
                  <a:pt x="2781305" y="1117924"/>
                  <a:pt x="2972314" y="1400654"/>
                </a:cubicBezTo>
                <a:lnTo>
                  <a:pt x="2986118" y="1423376"/>
                </a:lnTo>
                <a:lnTo>
                  <a:pt x="2730883" y="1550993"/>
                </a:lnTo>
                <a:lnTo>
                  <a:pt x="2062351" y="1216727"/>
                </a:lnTo>
                <a:close/>
                <a:moveTo>
                  <a:pt x="2026768" y="907821"/>
                </a:moveTo>
                <a:lnTo>
                  <a:pt x="2026768" y="1216727"/>
                </a:lnTo>
                <a:lnTo>
                  <a:pt x="1358236" y="1550993"/>
                </a:lnTo>
                <a:lnTo>
                  <a:pt x="1103002" y="1423376"/>
                </a:lnTo>
                <a:lnTo>
                  <a:pt x="1116805" y="1400654"/>
                </a:lnTo>
                <a:cubicBezTo>
                  <a:pt x="1307815" y="1117924"/>
                  <a:pt x="1624662" y="927194"/>
                  <a:pt x="1986985" y="908828"/>
                </a:cubicBezTo>
                <a:close/>
                <a:moveTo>
                  <a:pt x="2730883" y="0"/>
                </a:moveTo>
                <a:lnTo>
                  <a:pt x="3399414" y="334266"/>
                </a:lnTo>
                <a:lnTo>
                  <a:pt x="3399414" y="1216727"/>
                </a:lnTo>
                <a:lnTo>
                  <a:pt x="3085103" y="1373883"/>
                </a:lnTo>
                <a:lnTo>
                  <a:pt x="3063866" y="1338925"/>
                </a:lnTo>
                <a:cubicBezTo>
                  <a:pt x="2854007" y="1028293"/>
                  <a:pt x="2505893" y="818742"/>
                  <a:pt x="2107816" y="798564"/>
                </a:cubicBezTo>
                <a:lnTo>
                  <a:pt x="2062351" y="797414"/>
                </a:lnTo>
                <a:lnTo>
                  <a:pt x="2062351" y="334266"/>
                </a:lnTo>
                <a:close/>
                <a:moveTo>
                  <a:pt x="1358236" y="0"/>
                </a:moveTo>
                <a:lnTo>
                  <a:pt x="2026768" y="334266"/>
                </a:lnTo>
                <a:lnTo>
                  <a:pt x="2026768" y="797414"/>
                </a:lnTo>
                <a:lnTo>
                  <a:pt x="1981303" y="798564"/>
                </a:lnTo>
                <a:cubicBezTo>
                  <a:pt x="1583227" y="818742"/>
                  <a:pt x="1235112" y="1028293"/>
                  <a:pt x="1025254" y="1338925"/>
                </a:cubicBezTo>
                <a:lnTo>
                  <a:pt x="1004016" y="1373883"/>
                </a:lnTo>
                <a:lnTo>
                  <a:pt x="689705" y="1216727"/>
                </a:lnTo>
                <a:lnTo>
                  <a:pt x="689705" y="3342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E345-3D04-45CB-841E-2A6B472CE65A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5ECC-1712-41B1-B89E-880E2E928AD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E345-3D04-45CB-841E-2A6B472CE65A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5ECC-1712-41B1-B89E-880E2E928AD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E345-3D04-45CB-841E-2A6B472CE65A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5ECC-1712-41B1-B89E-880E2E928AD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E345-3D04-45CB-841E-2A6B472CE65A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5ECC-1712-41B1-B89E-880E2E928AD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E345-3D04-45CB-841E-2A6B472CE65A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5ECC-1712-41B1-B89E-880E2E928AD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E345-3D04-45CB-841E-2A6B472CE65A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5ECC-1712-41B1-B89E-880E2E928AD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E345-3D04-45CB-841E-2A6B472CE65A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5ECC-1712-41B1-B89E-880E2E928AD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E345-3D04-45CB-841E-2A6B472CE65A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5ECC-1712-41B1-B89E-880E2E928AD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E345-3D04-45CB-841E-2A6B472CE65A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5ECC-1712-41B1-B89E-880E2E928AD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E345-3D04-45CB-841E-2A6B472CE65A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5ECC-1712-41B1-B89E-880E2E928AD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E345-3D04-45CB-841E-2A6B472CE65A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5ECC-1712-41B1-B89E-880E2E928AD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1E345-3D04-45CB-841E-2A6B472CE65A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75ECC-1712-41B1-B89E-880E2E928AD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40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25.png"/><Relationship Id="rId5" Type="http://schemas.openxmlformats.org/officeDocument/2006/relationships/image" Target="../media/image19.png"/><Relationship Id="rId4" Type="http://schemas.openxmlformats.org/officeDocument/2006/relationships/image" Target="../media/image20.jpeg"/><Relationship Id="rId9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43.svg"/><Relationship Id="rId4" Type="http://schemas.openxmlformats.org/officeDocument/2006/relationships/image" Target="../media/image42.png"/><Relationship Id="rId9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等腰三角形 24"/>
          <p:cNvSpPr/>
          <p:nvPr/>
        </p:nvSpPr>
        <p:spPr>
          <a:xfrm flipH="1" flipV="1">
            <a:off x="-767029" y="-29126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flipH="1" flipV="1">
            <a:off x="1413539" y="0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十字形 7"/>
          <p:cNvSpPr/>
          <p:nvPr/>
        </p:nvSpPr>
        <p:spPr>
          <a:xfrm>
            <a:off x="178904" y="183874"/>
            <a:ext cx="367748" cy="367748"/>
          </a:xfrm>
          <a:prstGeom prst="plus">
            <a:avLst>
              <a:gd name="adj" fmla="val 41216"/>
            </a:avLst>
          </a:prstGeom>
          <a:solidFill>
            <a:srgbClr val="263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300" y="16510"/>
            <a:ext cx="7219315" cy="685101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-749935" y="2017395"/>
            <a:ext cx="1670050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“</a:t>
            </a:r>
            <a:endParaRPr lang="zh-CN" altLang="en-US" sz="13800" b="1" dirty="0">
              <a:solidFill>
                <a:schemeClr val="tx1">
                  <a:lumMod val="85000"/>
                  <a:lumOff val="1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96100" y="3521075"/>
            <a:ext cx="1670050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b="1" dirty="0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”</a:t>
            </a:r>
            <a:endParaRPr lang="zh-CN" altLang="en-US" sz="13800" b="1" dirty="0">
              <a:ln w="3810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54345" y="2788222"/>
            <a:ext cx="81222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solidFill>
                  <a:srgbClr val="263C88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思源黑体 CN Medium" panose="020B0600000000000000" pitchFamily="34" charset="-122"/>
              </a:rPr>
              <a:t>EA VS ACTIVISION BLIZZARD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296035" y="2371090"/>
            <a:ext cx="59823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思源黑体 CN Medium" panose="020B0600000000000000" pitchFamily="34" charset="-122"/>
                <a:cs typeface="Arial" panose="020B0604020202020204" pitchFamily="34" charset="0"/>
                <a:sym typeface="思源黑体 CN Medium" panose="020B0600000000000000" pitchFamily="34" charset="-122"/>
              </a:rPr>
              <a:t>Stocks Comparison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906780" y="3388995"/>
            <a:ext cx="6809105" cy="105410"/>
            <a:chOff x="2101845" y="3387257"/>
            <a:chExt cx="7551038" cy="105497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413204" y="3520925"/>
            <a:ext cx="609732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Ziqi Gong / Tianyao Feng / Siying Yang / Xi Yang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3589252" y="3969020"/>
            <a:ext cx="1396536" cy="423369"/>
          </a:xfrm>
          <a:prstGeom prst="roundRect">
            <a:avLst>
              <a:gd name="adj" fmla="val 50000"/>
            </a:avLst>
          </a:prstGeom>
          <a:solidFill>
            <a:srgbClr val="FADE4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>
                    <a:lumMod val="95000"/>
                    <a:alpha val="52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Group 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9" grpId="0"/>
      <p:bldP spid="30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405" y="3576657"/>
            <a:ext cx="3105150" cy="310515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6569" y="3357561"/>
            <a:ext cx="3234078" cy="3234078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024" y="1233892"/>
            <a:ext cx="3176183" cy="3176183"/>
          </a:xfrm>
          <a:prstGeom prst="rect">
            <a:avLst/>
          </a:prstGeom>
        </p:spPr>
      </p:pic>
      <p:sp>
        <p:nvSpPr>
          <p:cNvPr id="23" name="Freeform 23"/>
          <p:cNvSpPr/>
          <p:nvPr/>
        </p:nvSpPr>
        <p:spPr bwMode="auto">
          <a:xfrm>
            <a:off x="6060281" y="6028076"/>
            <a:ext cx="0" cy="563563"/>
          </a:xfrm>
          <a:custGeom>
            <a:avLst/>
            <a:gdLst>
              <a:gd name="T0" fmla="*/ 0 h 355"/>
              <a:gd name="T1" fmla="*/ 355 h 355"/>
              <a:gd name="T2" fmla="*/ 0 h 355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55">
                <a:moveTo>
                  <a:pt x="0" y="0"/>
                </a:moveTo>
                <a:lnTo>
                  <a:pt x="0" y="355"/>
                </a:lnTo>
                <a:lnTo>
                  <a:pt x="0" y="0"/>
                </a:lnTo>
                <a:close/>
              </a:path>
            </a:pathLst>
          </a:custGeom>
          <a:solidFill>
            <a:srgbClr val="31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74" name="Pentagon 6_1"/>
          <p:cNvSpPr/>
          <p:nvPr/>
        </p:nvSpPr>
        <p:spPr>
          <a:xfrm>
            <a:off x="0" y="531656"/>
            <a:ext cx="154369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Oval 28"/>
          <p:cNvSpPr/>
          <p:nvPr/>
        </p:nvSpPr>
        <p:spPr>
          <a:xfrm>
            <a:off x="6962415" y="519365"/>
            <a:ext cx="161329" cy="146662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9306" y="1042585"/>
            <a:ext cx="3105151" cy="3105151"/>
          </a:xfrm>
          <a:prstGeom prst="rect">
            <a:avLst/>
          </a:prstGeom>
        </p:spPr>
      </p:pic>
      <p:sp>
        <p:nvSpPr>
          <p:cNvPr id="26" name="箭头: 右 25"/>
          <p:cNvSpPr/>
          <p:nvPr/>
        </p:nvSpPr>
        <p:spPr>
          <a:xfrm>
            <a:off x="3882722" y="2457522"/>
            <a:ext cx="1871068" cy="27527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04825" y="4962388"/>
            <a:ext cx="23213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  <a:latin typeface="Century Schoolbook" panose="02040604050505020304" pitchFamily="18" charset="0"/>
              </a:rPr>
              <a:t>Linear Regression</a:t>
            </a:r>
          </a:p>
          <a:p>
            <a:r>
              <a:rPr lang="zh-CN" altLang="en-US" sz="2000" b="1" dirty="0">
                <a:solidFill>
                  <a:srgbClr val="C00000"/>
                </a:solidFill>
                <a:latin typeface="Ink Free" panose="03080402000500000000" pitchFamily="66" charset="0"/>
              </a:rPr>
              <a:t>√</a:t>
            </a:r>
            <a:r>
              <a:rPr lang="en-US" altLang="zh-CN" sz="2000" b="1" dirty="0">
                <a:solidFill>
                  <a:srgbClr val="C00000"/>
                </a:solidFill>
                <a:latin typeface="Ink Free" panose="03080402000500000000" pitchFamily="66" charset="0"/>
              </a:rPr>
              <a:t>General Growing Trend</a:t>
            </a:r>
            <a:endParaRPr lang="zh-CN" altLang="en-US" sz="2000" b="1" dirty="0">
              <a:solidFill>
                <a:srgbClr val="C00000"/>
              </a:solidFill>
              <a:latin typeface="Ink Free" panose="03080402000500000000" pitchFamily="66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106964" y="1920631"/>
            <a:ext cx="225808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7030A0"/>
                </a:solidFill>
                <a:latin typeface="Century Schoolbook" panose="02040604050505020304" pitchFamily="18" charset="0"/>
              </a:rPr>
              <a:t>Regression of</a:t>
            </a:r>
          </a:p>
          <a:p>
            <a:r>
              <a:rPr lang="en-US" altLang="zh-CN" sz="2000" b="1" dirty="0">
                <a:solidFill>
                  <a:srgbClr val="7030A0"/>
                </a:solidFill>
                <a:latin typeface="Century Schoolbook" panose="02040604050505020304" pitchFamily="18" charset="0"/>
              </a:rPr>
              <a:t>4 Orders</a:t>
            </a:r>
          </a:p>
          <a:p>
            <a:r>
              <a:rPr lang="zh-CN" altLang="en-US" sz="2000" b="1" dirty="0">
                <a:solidFill>
                  <a:srgbClr val="C00000"/>
                </a:solidFill>
                <a:latin typeface="Ink Free" panose="03080402000500000000" pitchFamily="66" charset="0"/>
              </a:rPr>
              <a:t>√ </a:t>
            </a:r>
            <a:r>
              <a:rPr lang="en-US" altLang="zh-CN" sz="2000" b="1" dirty="0">
                <a:solidFill>
                  <a:srgbClr val="C00000"/>
                </a:solidFill>
                <a:latin typeface="Ink Free" panose="03080402000500000000" pitchFamily="66" charset="0"/>
              </a:rPr>
              <a:t>Better Fit</a:t>
            </a:r>
            <a:endParaRPr lang="zh-CN" altLang="en-US" sz="2000" b="1" dirty="0">
              <a:solidFill>
                <a:srgbClr val="C00000"/>
              </a:solidFill>
              <a:latin typeface="Ink Free" panose="03080402000500000000" pitchFamily="66" charset="0"/>
            </a:endParaRPr>
          </a:p>
        </p:txBody>
      </p:sp>
      <p:sp>
        <p:nvSpPr>
          <p:cNvPr id="29" name="箭头: 右 28"/>
          <p:cNvSpPr/>
          <p:nvPr/>
        </p:nvSpPr>
        <p:spPr>
          <a:xfrm>
            <a:off x="6187896" y="5093682"/>
            <a:ext cx="1871068" cy="27527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7030A0"/>
              </a:solidFill>
            </a:endParaRPr>
          </a:p>
        </p:txBody>
      </p:sp>
      <p:grpSp>
        <p:nvGrpSpPr>
          <p:cNvPr id="20" name="Group 7_1">
            <a:extLst>
              <a:ext uri="{FF2B5EF4-FFF2-40B4-BE49-F238E27FC236}">
                <a16:creationId xmlns:a16="http://schemas.microsoft.com/office/drawing/2014/main" id="{596B1B25-0818-1288-006D-066EF80BA535}"/>
              </a:ext>
            </a:extLst>
          </p:cNvPr>
          <p:cNvGrpSpPr/>
          <p:nvPr/>
        </p:nvGrpSpPr>
        <p:grpSpPr>
          <a:xfrm>
            <a:off x="218080" y="239268"/>
            <a:ext cx="9846034" cy="1468457"/>
            <a:chOff x="5223163" y="745220"/>
            <a:chExt cx="5393999" cy="1468457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94F3C62-0818-B33E-8739-996E1C13AD5A}"/>
                </a:ext>
              </a:extLst>
            </p:cNvPr>
            <p:cNvSpPr txBox="1"/>
            <p:nvPr/>
          </p:nvSpPr>
          <p:spPr>
            <a:xfrm>
              <a:off x="5223163" y="745220"/>
              <a:ext cx="53939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latin typeface="Constantia" panose="02030602050306030303" pitchFamily="18" charset="0"/>
                  <a:ea typeface="等线" panose="02010600030101010101" charset="-122"/>
                  <a:sym typeface="+mn-ea"/>
                </a:rPr>
                <a:t>Forecast Models in Python-Basic Regression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0E390CA-CA4A-F451-C6D7-189CE11962F2}"/>
                </a:ext>
              </a:extLst>
            </p:cNvPr>
            <p:cNvSpPr txBox="1"/>
            <p:nvPr/>
          </p:nvSpPr>
          <p:spPr>
            <a:xfrm>
              <a:off x="5223163" y="1259570"/>
              <a:ext cx="140961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PART</a:t>
              </a:r>
              <a:r>
                <a:rPr lang="zh-CN" altLang="en-US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  </a:t>
              </a:r>
              <a:r>
                <a:rPr lang="en-US" altLang="zh-CN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THREE</a:t>
              </a: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6662086" y="797842"/>
            <a:ext cx="5974713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accent5">
                    <a:lumMod val="50000"/>
                  </a:schemeClr>
                </a:solidFill>
                <a:ea typeface="思源黑体 CN Medium" panose="020B0600000000000000" pitchFamily="34" charset="-122"/>
                <a:sym typeface="+mn-ea"/>
              </a:rPr>
              <a:t>Regression for Close(2000-2019</a:t>
            </a:r>
            <a:r>
              <a:rPr lang="zh-CN" altLang="en-US" sz="2800" b="1" dirty="0">
                <a:solidFill>
                  <a:schemeClr val="accent5">
                    <a:lumMod val="50000"/>
                  </a:schemeClr>
                </a:solidFill>
                <a:ea typeface="思源黑体 CN Medium" panose="020B0600000000000000" pitchFamily="34" charset="-122"/>
                <a:sym typeface="+mn-ea"/>
              </a:rPr>
              <a:t>）</a:t>
            </a:r>
            <a:r>
              <a:rPr lang="en-US" altLang="zh-C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3"/>
          <p:cNvSpPr/>
          <p:nvPr/>
        </p:nvSpPr>
        <p:spPr bwMode="auto">
          <a:xfrm>
            <a:off x="6060281" y="6028076"/>
            <a:ext cx="0" cy="563563"/>
          </a:xfrm>
          <a:custGeom>
            <a:avLst/>
            <a:gdLst>
              <a:gd name="T0" fmla="*/ 0 h 355"/>
              <a:gd name="T1" fmla="*/ 355 h 355"/>
              <a:gd name="T2" fmla="*/ 0 h 355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55">
                <a:moveTo>
                  <a:pt x="0" y="0"/>
                </a:moveTo>
                <a:lnTo>
                  <a:pt x="0" y="355"/>
                </a:lnTo>
                <a:lnTo>
                  <a:pt x="0" y="0"/>
                </a:lnTo>
                <a:close/>
              </a:path>
            </a:pathLst>
          </a:custGeom>
          <a:solidFill>
            <a:srgbClr val="31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74" name="Pentagon 6_1"/>
          <p:cNvSpPr/>
          <p:nvPr/>
        </p:nvSpPr>
        <p:spPr>
          <a:xfrm>
            <a:off x="0" y="531656"/>
            <a:ext cx="154369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73" y="1296237"/>
            <a:ext cx="4971415" cy="2982595"/>
          </a:xfrm>
          <a:prstGeom prst="rect">
            <a:avLst/>
          </a:prstGeom>
          <a:ln w="19050">
            <a:gradFill>
              <a:gsLst>
                <a:gs pos="0">
                  <a:srgbClr val="56A0B9"/>
                </a:gs>
                <a:gs pos="100000">
                  <a:srgbClr val="5DBDC3"/>
                </a:gs>
              </a:gsLst>
              <a:lin ang="5400000" scaled="1"/>
            </a:gra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4825" y="3039110"/>
            <a:ext cx="5412740" cy="3452495"/>
          </a:xfrm>
          <a:prstGeom prst="rect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</p:pic>
      <p:grpSp>
        <p:nvGrpSpPr>
          <p:cNvPr id="8" name="Group 45"/>
          <p:cNvGrpSpPr/>
          <p:nvPr/>
        </p:nvGrpSpPr>
        <p:grpSpPr>
          <a:xfrm flipH="1">
            <a:off x="9256853" y="2120680"/>
            <a:ext cx="862961" cy="50044"/>
            <a:chOff x="5012716" y="1129776"/>
            <a:chExt cx="3148718" cy="103072"/>
          </a:xfrm>
        </p:grpSpPr>
        <p:sp>
          <p:nvSpPr>
            <p:cNvPr id="10" name="Rounded Rectangle 46"/>
            <p:cNvSpPr/>
            <p:nvPr/>
          </p:nvSpPr>
          <p:spPr>
            <a:xfrm>
              <a:off x="5012716" y="1129776"/>
              <a:ext cx="1623093" cy="10307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1" name="Rounded Rectangle 47"/>
            <p:cNvSpPr/>
            <p:nvPr/>
          </p:nvSpPr>
          <p:spPr>
            <a:xfrm>
              <a:off x="6910165" y="1129776"/>
              <a:ext cx="660462" cy="103072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2" name="Rounded Rectangle 48"/>
            <p:cNvSpPr/>
            <p:nvPr/>
          </p:nvSpPr>
          <p:spPr>
            <a:xfrm>
              <a:off x="7831205" y="1129776"/>
              <a:ext cx="330229" cy="10307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13" name="TextBox 44"/>
          <p:cNvSpPr txBox="1"/>
          <p:nvPr/>
        </p:nvSpPr>
        <p:spPr>
          <a:xfrm>
            <a:off x="7110070" y="785729"/>
            <a:ext cx="51900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23222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Open Sans Extrabold" charset="0"/>
                <a:sym typeface="思源黑体 CN Medium" panose="020B0600000000000000" pitchFamily="34" charset="-122"/>
              </a:rPr>
              <a:t> </a:t>
            </a:r>
            <a:r>
              <a:rPr lang="en-US" altLang="zh-CN" sz="2800" b="1" dirty="0">
                <a:solidFill>
                  <a:schemeClr val="accent5">
                    <a:lumMod val="50000"/>
                  </a:schemeClr>
                </a:solidFill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Linear 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Regression </a:t>
            </a:r>
          </a:p>
          <a:p>
            <a:pPr algn="ctr"/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for </a:t>
            </a:r>
            <a:r>
              <a:rPr lang="en-US" altLang="zh-CN" sz="2800" b="1" dirty="0">
                <a:solidFill>
                  <a:schemeClr val="accent5">
                    <a:lumMod val="50000"/>
                  </a:schemeClr>
                </a:solidFill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C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lose</a:t>
            </a:r>
          </a:p>
          <a:p>
            <a:pPr algn="ctr"/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(2018.12-2019.7)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71845" y="4534524"/>
            <a:ext cx="4806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entury Schoolbook" panose="02040604050505020304" pitchFamily="18" charset="0"/>
              </a:rPr>
              <a:t>ATVI: Close=</a:t>
            </a:r>
            <a:r>
              <a:rPr lang="en-US" altLang="zh-CN" sz="2400" b="1" dirty="0">
                <a:solidFill>
                  <a:srgbClr val="FF0000"/>
                </a:solidFill>
                <a:latin typeface="Century Schoolbook" panose="02040604050505020304" pitchFamily="18" charset="0"/>
              </a:rPr>
              <a:t>0.975</a:t>
            </a:r>
            <a:r>
              <a:rPr lang="en-US" altLang="zh-CN" sz="2400" dirty="0">
                <a:latin typeface="Century Schoolbook" panose="02040604050505020304" pitchFamily="18" charset="0"/>
              </a:rPr>
              <a:t>*Date+33.862</a:t>
            </a:r>
            <a:endParaRPr lang="zh-CN" altLang="en-US" sz="2400" dirty="0">
              <a:latin typeface="Century Schoolbook" panose="020406040505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096000" y="2232561"/>
            <a:ext cx="4689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entury Schoolbook" panose="02040604050505020304" pitchFamily="18" charset="0"/>
              </a:rPr>
              <a:t>EA: Close=</a:t>
            </a:r>
            <a:r>
              <a:rPr lang="en-US" altLang="zh-CN" sz="2400" b="1" dirty="0">
                <a:solidFill>
                  <a:srgbClr val="FF0000"/>
                </a:solidFill>
                <a:latin typeface="Century Schoolbook" panose="02040604050505020304" pitchFamily="18" charset="0"/>
              </a:rPr>
              <a:t>0.0546</a:t>
            </a:r>
            <a:r>
              <a:rPr lang="en-US" altLang="zh-CN" sz="2400" dirty="0">
                <a:latin typeface="Century Schoolbook" panose="02040604050505020304" pitchFamily="18" charset="0"/>
              </a:rPr>
              <a:t>*Date+88.492</a:t>
            </a:r>
            <a:endParaRPr lang="zh-CN" altLang="en-US" sz="2400" dirty="0">
              <a:latin typeface="Century Schoolbook" panose="02040604050505020304" pitchFamily="18" charset="0"/>
            </a:endParaRPr>
          </a:p>
        </p:txBody>
      </p:sp>
      <p:sp>
        <p:nvSpPr>
          <p:cNvPr id="3" name="箭头: 下 2"/>
          <p:cNvSpPr/>
          <p:nvPr/>
        </p:nvSpPr>
        <p:spPr>
          <a:xfrm rot="10078971">
            <a:off x="9576699" y="2666579"/>
            <a:ext cx="256779" cy="142057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下 17"/>
          <p:cNvSpPr/>
          <p:nvPr/>
        </p:nvSpPr>
        <p:spPr>
          <a:xfrm rot="238145">
            <a:off x="4581561" y="3044993"/>
            <a:ext cx="256779" cy="142057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Group 7_1">
            <a:extLst>
              <a:ext uri="{FF2B5EF4-FFF2-40B4-BE49-F238E27FC236}">
                <a16:creationId xmlns:a16="http://schemas.microsoft.com/office/drawing/2014/main" id="{47175C64-8F48-8D12-993E-33BE922B011E}"/>
              </a:ext>
            </a:extLst>
          </p:cNvPr>
          <p:cNvGrpSpPr/>
          <p:nvPr/>
        </p:nvGrpSpPr>
        <p:grpSpPr>
          <a:xfrm>
            <a:off x="218080" y="239268"/>
            <a:ext cx="9846034" cy="1468457"/>
            <a:chOff x="5223163" y="745220"/>
            <a:chExt cx="5393999" cy="1468457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A66D7BE-F697-CF30-B85D-525D2423F0C9}"/>
                </a:ext>
              </a:extLst>
            </p:cNvPr>
            <p:cNvSpPr txBox="1"/>
            <p:nvPr/>
          </p:nvSpPr>
          <p:spPr>
            <a:xfrm>
              <a:off x="5223163" y="745220"/>
              <a:ext cx="53939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latin typeface="Constantia" panose="02030602050306030303" pitchFamily="18" charset="0"/>
                  <a:ea typeface="等线" panose="02010600030101010101" charset="-122"/>
                  <a:sym typeface="+mn-ea"/>
                </a:rPr>
                <a:t>Forecast Models in Python-Basic Regression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A45D436-80FF-2763-3E23-EFB3D9037730}"/>
                </a:ext>
              </a:extLst>
            </p:cNvPr>
            <p:cNvSpPr txBox="1"/>
            <p:nvPr/>
          </p:nvSpPr>
          <p:spPr>
            <a:xfrm>
              <a:off x="5223163" y="1259570"/>
              <a:ext cx="140961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PART</a:t>
              </a:r>
              <a:r>
                <a:rPr lang="zh-CN" altLang="en-US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  </a:t>
              </a:r>
              <a:r>
                <a:rPr lang="en-US" altLang="zh-CN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THREE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93585" y="1347470"/>
            <a:ext cx="5165090" cy="516509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616" y="1337183"/>
            <a:ext cx="5045075" cy="5045075"/>
          </a:xfrm>
          <a:prstGeom prst="rect">
            <a:avLst/>
          </a:prstGeom>
        </p:spPr>
      </p:pic>
      <p:sp>
        <p:nvSpPr>
          <p:cNvPr id="23" name="Freeform 23"/>
          <p:cNvSpPr/>
          <p:nvPr/>
        </p:nvSpPr>
        <p:spPr bwMode="auto">
          <a:xfrm>
            <a:off x="6060281" y="6028076"/>
            <a:ext cx="0" cy="563563"/>
          </a:xfrm>
          <a:custGeom>
            <a:avLst/>
            <a:gdLst>
              <a:gd name="T0" fmla="*/ 0 h 355"/>
              <a:gd name="T1" fmla="*/ 355 h 355"/>
              <a:gd name="T2" fmla="*/ 0 h 355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55">
                <a:moveTo>
                  <a:pt x="0" y="0"/>
                </a:moveTo>
                <a:lnTo>
                  <a:pt x="0" y="355"/>
                </a:lnTo>
                <a:lnTo>
                  <a:pt x="0" y="0"/>
                </a:lnTo>
                <a:close/>
              </a:path>
            </a:pathLst>
          </a:custGeom>
          <a:solidFill>
            <a:srgbClr val="31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74" name="Pentagon 6_1"/>
          <p:cNvSpPr/>
          <p:nvPr/>
        </p:nvSpPr>
        <p:spPr>
          <a:xfrm>
            <a:off x="0" y="531656"/>
            <a:ext cx="154369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5817870" y="1013460"/>
            <a:ext cx="6517938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Regression for Close( most recent month)</a:t>
            </a:r>
          </a:p>
        </p:txBody>
      </p:sp>
      <p:sp>
        <p:nvSpPr>
          <p:cNvPr id="42" name="Oval 28"/>
          <p:cNvSpPr/>
          <p:nvPr/>
        </p:nvSpPr>
        <p:spPr>
          <a:xfrm>
            <a:off x="5656855" y="1170240"/>
            <a:ext cx="161329" cy="146662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pic>
        <p:nvPicPr>
          <p:cNvPr id="22" name="内容占位符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074" y="1634610"/>
            <a:ext cx="4450220" cy="4450220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5067596" y="2543181"/>
            <a:ext cx="2312374" cy="1987181"/>
            <a:chOff x="8084" y="2820"/>
            <a:chExt cx="4367" cy="3717"/>
          </a:xfrm>
        </p:grpSpPr>
        <p:sp>
          <p:nvSpPr>
            <p:cNvPr id="25" name="Right Arrow 2"/>
            <p:cNvSpPr/>
            <p:nvPr/>
          </p:nvSpPr>
          <p:spPr>
            <a:xfrm>
              <a:off x="9437" y="3119"/>
              <a:ext cx="2706" cy="1221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grpSp>
          <p:nvGrpSpPr>
            <p:cNvPr id="26" name="Group 48"/>
            <p:cNvGrpSpPr/>
            <p:nvPr/>
          </p:nvGrpSpPr>
          <p:grpSpPr>
            <a:xfrm>
              <a:off x="8146" y="2820"/>
              <a:ext cx="1819" cy="1819"/>
              <a:chOff x="5172652" y="1790700"/>
              <a:chExt cx="1155309" cy="1155306"/>
            </a:xfrm>
          </p:grpSpPr>
          <p:sp>
            <p:nvSpPr>
              <p:cNvPr id="33" name="Oval 1"/>
              <p:cNvSpPr/>
              <p:nvPr/>
            </p:nvSpPr>
            <p:spPr>
              <a:xfrm>
                <a:off x="5172652" y="1790700"/>
                <a:ext cx="1155309" cy="115530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思源黑体 CN Medium" panose="020B0600000000000000" pitchFamily="34" charset="-122"/>
                </a:endParaRPr>
              </a:p>
            </p:txBody>
          </p:sp>
          <p:sp>
            <p:nvSpPr>
              <p:cNvPr id="34" name="Oval 3"/>
              <p:cNvSpPr/>
              <p:nvPr/>
            </p:nvSpPr>
            <p:spPr>
              <a:xfrm>
                <a:off x="5269926" y="1887973"/>
                <a:ext cx="960761" cy="9607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思源黑体 CN Medium" panose="020B0600000000000000" pitchFamily="34" charset="-122"/>
                </a:endParaRPr>
              </a:p>
            </p:txBody>
          </p:sp>
        </p:grpSp>
        <p:sp>
          <p:nvSpPr>
            <p:cNvPr id="27" name="Right Arrow 7"/>
            <p:cNvSpPr/>
            <p:nvPr/>
          </p:nvSpPr>
          <p:spPr>
            <a:xfrm flipH="1">
              <a:off x="8084" y="5017"/>
              <a:ext cx="2706" cy="1221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grpSp>
          <p:nvGrpSpPr>
            <p:cNvPr id="28" name="Group 49"/>
            <p:cNvGrpSpPr/>
            <p:nvPr/>
          </p:nvGrpSpPr>
          <p:grpSpPr>
            <a:xfrm>
              <a:off x="10487" y="4718"/>
              <a:ext cx="1819" cy="1819"/>
              <a:chOff x="6659067" y="2995824"/>
              <a:chExt cx="1155309" cy="1155306"/>
            </a:xfrm>
          </p:grpSpPr>
          <p:sp>
            <p:nvSpPr>
              <p:cNvPr id="31" name="Oval 6"/>
              <p:cNvSpPr/>
              <p:nvPr/>
            </p:nvSpPr>
            <p:spPr>
              <a:xfrm flipH="1">
                <a:off x="6659067" y="2995824"/>
                <a:ext cx="1155309" cy="115530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思源黑体 CN Medium" panose="020B0600000000000000" pitchFamily="34" charset="-122"/>
                </a:endParaRPr>
              </a:p>
            </p:txBody>
          </p:sp>
          <p:sp>
            <p:nvSpPr>
              <p:cNvPr id="32" name="Oval 8"/>
              <p:cNvSpPr/>
              <p:nvPr/>
            </p:nvSpPr>
            <p:spPr>
              <a:xfrm flipH="1">
                <a:off x="6756341" y="3093095"/>
                <a:ext cx="960761" cy="9607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思源黑体 CN Medium" panose="020B0600000000000000" pitchFamily="34" charset="-122"/>
                </a:endParaRPr>
              </a:p>
            </p:txBody>
          </p:sp>
        </p:grpSp>
        <p:sp>
          <p:nvSpPr>
            <p:cNvPr id="29" name="Inhaltsplatzhalter 4"/>
            <p:cNvSpPr txBox="1"/>
            <p:nvPr/>
          </p:nvSpPr>
          <p:spPr>
            <a:xfrm>
              <a:off x="8359" y="3327"/>
              <a:ext cx="1394" cy="80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3050" indent="-27305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20" indent="-27305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70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370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240" indent="-17907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965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165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73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493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Aft>
                  <a:spcPts val="1200"/>
                </a:spcAft>
                <a:buNone/>
              </a:pPr>
              <a:r>
                <a:rPr lang="en-US" altLang="zh-CN" sz="2800" b="1" dirty="0">
                  <a:solidFill>
                    <a:schemeClr val="accent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思源黑体 CN Medium" panose="020B0600000000000000" pitchFamily="34" charset="-122"/>
                </a:rPr>
                <a:t>EA</a:t>
              </a:r>
              <a:endParaRPr lang="en-US" sz="2800" b="1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sp>
          <p:nvSpPr>
            <p:cNvPr id="30" name="Inhaltsplatzhalter 4"/>
            <p:cNvSpPr txBox="1"/>
            <p:nvPr/>
          </p:nvSpPr>
          <p:spPr>
            <a:xfrm>
              <a:off x="10311" y="5224"/>
              <a:ext cx="2140" cy="80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3050" indent="-27305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20" indent="-27305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70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370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240" indent="-17907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965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165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73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493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Aft>
                  <a:spcPts val="1200"/>
                </a:spcAft>
                <a:buNone/>
              </a:pPr>
              <a:r>
                <a:rPr lang="en-US" altLang="zh-CN" sz="2800" b="1" dirty="0">
                  <a:solidFill>
                    <a:schemeClr val="accent2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思源黑体 CN Medium" panose="020B0600000000000000" pitchFamily="34" charset="-122"/>
                </a:rPr>
                <a:t>ATVI</a:t>
              </a:r>
              <a:endParaRPr lang="en-US" sz="2800" b="1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grpSp>
        <p:nvGrpSpPr>
          <p:cNvPr id="38" name="Group 7_1">
            <a:extLst>
              <a:ext uri="{FF2B5EF4-FFF2-40B4-BE49-F238E27FC236}">
                <a16:creationId xmlns:a16="http://schemas.microsoft.com/office/drawing/2014/main" id="{98624738-6531-D056-09AF-BEFB36569E75}"/>
              </a:ext>
            </a:extLst>
          </p:cNvPr>
          <p:cNvGrpSpPr/>
          <p:nvPr/>
        </p:nvGrpSpPr>
        <p:grpSpPr>
          <a:xfrm>
            <a:off x="218080" y="239268"/>
            <a:ext cx="9846034" cy="1468457"/>
            <a:chOff x="5223163" y="745220"/>
            <a:chExt cx="5393999" cy="1468457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B02F6532-24B3-2660-9024-A009001380D3}"/>
                </a:ext>
              </a:extLst>
            </p:cNvPr>
            <p:cNvSpPr txBox="1"/>
            <p:nvPr/>
          </p:nvSpPr>
          <p:spPr>
            <a:xfrm>
              <a:off x="5223163" y="745220"/>
              <a:ext cx="53939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latin typeface="Constantia" panose="02030602050306030303" pitchFamily="18" charset="0"/>
                  <a:ea typeface="等线" panose="02010600030101010101" charset="-122"/>
                  <a:sym typeface="+mn-ea"/>
                </a:rPr>
                <a:t>Forecast Models in Python-Basic Regression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64E2197B-6513-8641-649C-60BEBC752E50}"/>
                </a:ext>
              </a:extLst>
            </p:cNvPr>
            <p:cNvSpPr txBox="1"/>
            <p:nvPr/>
          </p:nvSpPr>
          <p:spPr>
            <a:xfrm>
              <a:off x="5223163" y="1259570"/>
              <a:ext cx="140961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PART</a:t>
              </a:r>
              <a:r>
                <a:rPr lang="zh-CN" altLang="en-US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  </a:t>
              </a:r>
              <a:r>
                <a:rPr lang="en-US" altLang="zh-CN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THREE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7"/>
          <p:cNvSpPr/>
          <p:nvPr/>
        </p:nvSpPr>
        <p:spPr bwMode="auto">
          <a:xfrm>
            <a:off x="6052344" y="2211726"/>
            <a:ext cx="25400" cy="606425"/>
          </a:xfrm>
          <a:custGeom>
            <a:avLst/>
            <a:gdLst>
              <a:gd name="T0" fmla="*/ 6 w 12"/>
              <a:gd name="T1" fmla="*/ 276 h 276"/>
              <a:gd name="T2" fmla="*/ 0 w 12"/>
              <a:gd name="T3" fmla="*/ 268 h 276"/>
              <a:gd name="T4" fmla="*/ 0 w 12"/>
              <a:gd name="T5" fmla="*/ 9 h 276"/>
              <a:gd name="T6" fmla="*/ 6 w 12"/>
              <a:gd name="T7" fmla="*/ 0 h 276"/>
              <a:gd name="T8" fmla="*/ 12 w 12"/>
              <a:gd name="T9" fmla="*/ 9 h 276"/>
              <a:gd name="T10" fmla="*/ 12 w 12"/>
              <a:gd name="T11" fmla="*/ 268 h 276"/>
              <a:gd name="T12" fmla="*/ 6 w 12"/>
              <a:gd name="T13" fmla="*/ 276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276">
                <a:moveTo>
                  <a:pt x="6" y="276"/>
                </a:moveTo>
                <a:cubicBezTo>
                  <a:pt x="3" y="276"/>
                  <a:pt x="0" y="273"/>
                  <a:pt x="0" y="268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3" y="0"/>
                  <a:pt x="6" y="0"/>
                </a:cubicBezTo>
                <a:cubicBezTo>
                  <a:pt x="10" y="0"/>
                  <a:pt x="12" y="4"/>
                  <a:pt x="12" y="9"/>
                </a:cubicBezTo>
                <a:cubicBezTo>
                  <a:pt x="12" y="268"/>
                  <a:pt x="12" y="268"/>
                  <a:pt x="12" y="268"/>
                </a:cubicBezTo>
                <a:cubicBezTo>
                  <a:pt x="12" y="273"/>
                  <a:pt x="10" y="276"/>
                  <a:pt x="6" y="2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6060281" y="2233951"/>
            <a:ext cx="0" cy="563563"/>
          </a:xfrm>
          <a:custGeom>
            <a:avLst/>
            <a:gdLst>
              <a:gd name="T0" fmla="*/ 0 h 355"/>
              <a:gd name="T1" fmla="*/ 355 h 355"/>
              <a:gd name="T2" fmla="*/ 0 h 355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55">
                <a:moveTo>
                  <a:pt x="0" y="0"/>
                </a:moveTo>
                <a:lnTo>
                  <a:pt x="0" y="355"/>
                </a:lnTo>
                <a:lnTo>
                  <a:pt x="0" y="0"/>
                </a:lnTo>
                <a:close/>
              </a:path>
            </a:pathLst>
          </a:custGeom>
          <a:solidFill>
            <a:srgbClr val="E6A7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8" name="Freeform 8"/>
          <p:cNvSpPr/>
          <p:nvPr/>
        </p:nvSpPr>
        <p:spPr bwMode="auto">
          <a:xfrm>
            <a:off x="6060281" y="2787989"/>
            <a:ext cx="0" cy="633413"/>
          </a:xfrm>
          <a:custGeom>
            <a:avLst/>
            <a:gdLst>
              <a:gd name="T0" fmla="*/ 0 h 399"/>
              <a:gd name="T1" fmla="*/ 399 h 399"/>
              <a:gd name="T2" fmla="*/ 0 h 399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99">
                <a:moveTo>
                  <a:pt x="0" y="0"/>
                </a:moveTo>
                <a:lnTo>
                  <a:pt x="0" y="399"/>
                </a:lnTo>
                <a:lnTo>
                  <a:pt x="0" y="0"/>
                </a:lnTo>
                <a:close/>
              </a:path>
            </a:pathLst>
          </a:custGeom>
          <a:solidFill>
            <a:srgbClr val="FA66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0" name="Freeform 10"/>
          <p:cNvSpPr/>
          <p:nvPr/>
        </p:nvSpPr>
        <p:spPr bwMode="auto">
          <a:xfrm>
            <a:off x="6052344" y="2765764"/>
            <a:ext cx="25400" cy="681038"/>
          </a:xfrm>
          <a:custGeom>
            <a:avLst/>
            <a:gdLst>
              <a:gd name="T0" fmla="*/ 6 w 12"/>
              <a:gd name="T1" fmla="*/ 309 h 309"/>
              <a:gd name="T2" fmla="*/ 0 w 12"/>
              <a:gd name="T3" fmla="*/ 299 h 309"/>
              <a:gd name="T4" fmla="*/ 0 w 12"/>
              <a:gd name="T5" fmla="*/ 10 h 309"/>
              <a:gd name="T6" fmla="*/ 6 w 12"/>
              <a:gd name="T7" fmla="*/ 0 h 309"/>
              <a:gd name="T8" fmla="*/ 12 w 12"/>
              <a:gd name="T9" fmla="*/ 10 h 309"/>
              <a:gd name="T10" fmla="*/ 12 w 12"/>
              <a:gd name="T11" fmla="*/ 299 h 309"/>
              <a:gd name="T12" fmla="*/ 6 w 12"/>
              <a:gd name="T13" fmla="*/ 309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09">
                <a:moveTo>
                  <a:pt x="6" y="309"/>
                </a:moveTo>
                <a:cubicBezTo>
                  <a:pt x="3" y="309"/>
                  <a:pt x="0" y="304"/>
                  <a:pt x="0" y="299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3" y="0"/>
                  <a:pt x="6" y="0"/>
                </a:cubicBezTo>
                <a:cubicBezTo>
                  <a:pt x="10" y="0"/>
                  <a:pt x="12" y="4"/>
                  <a:pt x="12" y="10"/>
                </a:cubicBezTo>
                <a:cubicBezTo>
                  <a:pt x="12" y="299"/>
                  <a:pt x="12" y="299"/>
                  <a:pt x="12" y="299"/>
                </a:cubicBezTo>
                <a:cubicBezTo>
                  <a:pt x="12" y="304"/>
                  <a:pt x="10" y="309"/>
                  <a:pt x="6" y="30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1" name="Freeform 11"/>
          <p:cNvSpPr/>
          <p:nvPr/>
        </p:nvSpPr>
        <p:spPr bwMode="auto">
          <a:xfrm>
            <a:off x="6060281" y="3448389"/>
            <a:ext cx="0" cy="546100"/>
          </a:xfrm>
          <a:custGeom>
            <a:avLst/>
            <a:gdLst>
              <a:gd name="T0" fmla="*/ 0 h 344"/>
              <a:gd name="T1" fmla="*/ 344 h 344"/>
              <a:gd name="T2" fmla="*/ 0 h 344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44">
                <a:moveTo>
                  <a:pt x="0" y="0"/>
                </a:moveTo>
                <a:lnTo>
                  <a:pt x="0" y="344"/>
                </a:lnTo>
                <a:lnTo>
                  <a:pt x="0" y="0"/>
                </a:lnTo>
                <a:close/>
              </a:path>
            </a:pathLst>
          </a:custGeom>
          <a:solidFill>
            <a:srgbClr val="DF53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3" name="Freeform 13"/>
          <p:cNvSpPr/>
          <p:nvPr/>
        </p:nvSpPr>
        <p:spPr bwMode="auto">
          <a:xfrm>
            <a:off x="6052344" y="3426164"/>
            <a:ext cx="25400" cy="585788"/>
          </a:xfrm>
          <a:custGeom>
            <a:avLst/>
            <a:gdLst>
              <a:gd name="T0" fmla="*/ 6 w 12"/>
              <a:gd name="T1" fmla="*/ 266 h 266"/>
              <a:gd name="T2" fmla="*/ 0 w 12"/>
              <a:gd name="T3" fmla="*/ 258 h 266"/>
              <a:gd name="T4" fmla="*/ 0 w 12"/>
              <a:gd name="T5" fmla="*/ 8 h 266"/>
              <a:gd name="T6" fmla="*/ 6 w 12"/>
              <a:gd name="T7" fmla="*/ 0 h 266"/>
              <a:gd name="T8" fmla="*/ 12 w 12"/>
              <a:gd name="T9" fmla="*/ 8 h 266"/>
              <a:gd name="T10" fmla="*/ 12 w 12"/>
              <a:gd name="T11" fmla="*/ 258 h 266"/>
              <a:gd name="T12" fmla="*/ 6 w 12"/>
              <a:gd name="T13" fmla="*/ 266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266">
                <a:moveTo>
                  <a:pt x="6" y="266"/>
                </a:moveTo>
                <a:cubicBezTo>
                  <a:pt x="3" y="266"/>
                  <a:pt x="0" y="263"/>
                  <a:pt x="0" y="25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6" y="0"/>
                </a:cubicBezTo>
                <a:cubicBezTo>
                  <a:pt x="10" y="0"/>
                  <a:pt x="12" y="4"/>
                  <a:pt x="12" y="8"/>
                </a:cubicBezTo>
                <a:cubicBezTo>
                  <a:pt x="12" y="258"/>
                  <a:pt x="12" y="258"/>
                  <a:pt x="12" y="258"/>
                </a:cubicBezTo>
                <a:cubicBezTo>
                  <a:pt x="12" y="263"/>
                  <a:pt x="10" y="266"/>
                  <a:pt x="6" y="26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4" name="Freeform 14"/>
          <p:cNvSpPr/>
          <p:nvPr/>
        </p:nvSpPr>
        <p:spPr bwMode="auto">
          <a:xfrm>
            <a:off x="6060281" y="4011951"/>
            <a:ext cx="0" cy="687388"/>
          </a:xfrm>
          <a:custGeom>
            <a:avLst/>
            <a:gdLst>
              <a:gd name="T0" fmla="*/ 0 h 433"/>
              <a:gd name="T1" fmla="*/ 433 h 433"/>
              <a:gd name="T2" fmla="*/ 0 h 433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433">
                <a:moveTo>
                  <a:pt x="0" y="0"/>
                </a:moveTo>
                <a:lnTo>
                  <a:pt x="0" y="433"/>
                </a:lnTo>
                <a:lnTo>
                  <a:pt x="0" y="0"/>
                </a:lnTo>
                <a:close/>
              </a:path>
            </a:pathLst>
          </a:custGeom>
          <a:solidFill>
            <a:srgbClr val="DF53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6" name="Freeform 16"/>
          <p:cNvSpPr/>
          <p:nvPr/>
        </p:nvSpPr>
        <p:spPr bwMode="auto">
          <a:xfrm>
            <a:off x="6052344" y="3981789"/>
            <a:ext cx="25400" cy="742950"/>
          </a:xfrm>
          <a:custGeom>
            <a:avLst/>
            <a:gdLst>
              <a:gd name="T0" fmla="*/ 6 w 12"/>
              <a:gd name="T1" fmla="*/ 338 h 338"/>
              <a:gd name="T2" fmla="*/ 0 w 12"/>
              <a:gd name="T3" fmla="*/ 328 h 338"/>
              <a:gd name="T4" fmla="*/ 0 w 12"/>
              <a:gd name="T5" fmla="*/ 11 h 338"/>
              <a:gd name="T6" fmla="*/ 6 w 12"/>
              <a:gd name="T7" fmla="*/ 0 h 338"/>
              <a:gd name="T8" fmla="*/ 12 w 12"/>
              <a:gd name="T9" fmla="*/ 11 h 338"/>
              <a:gd name="T10" fmla="*/ 12 w 12"/>
              <a:gd name="T11" fmla="*/ 328 h 338"/>
              <a:gd name="T12" fmla="*/ 6 w 12"/>
              <a:gd name="T13" fmla="*/ 338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38">
                <a:moveTo>
                  <a:pt x="6" y="338"/>
                </a:moveTo>
                <a:cubicBezTo>
                  <a:pt x="3" y="338"/>
                  <a:pt x="0" y="334"/>
                  <a:pt x="0" y="32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3" y="0"/>
                  <a:pt x="6" y="0"/>
                </a:cubicBezTo>
                <a:cubicBezTo>
                  <a:pt x="10" y="0"/>
                  <a:pt x="12" y="5"/>
                  <a:pt x="12" y="11"/>
                </a:cubicBezTo>
                <a:cubicBezTo>
                  <a:pt x="12" y="328"/>
                  <a:pt x="12" y="328"/>
                  <a:pt x="12" y="328"/>
                </a:cubicBezTo>
                <a:cubicBezTo>
                  <a:pt x="12" y="334"/>
                  <a:pt x="10" y="338"/>
                  <a:pt x="6" y="33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7" name="Freeform 17"/>
          <p:cNvSpPr/>
          <p:nvPr/>
        </p:nvSpPr>
        <p:spPr bwMode="auto">
          <a:xfrm>
            <a:off x="6060281" y="4707276"/>
            <a:ext cx="0" cy="608013"/>
          </a:xfrm>
          <a:custGeom>
            <a:avLst/>
            <a:gdLst>
              <a:gd name="T0" fmla="*/ 0 h 383"/>
              <a:gd name="T1" fmla="*/ 383 h 383"/>
              <a:gd name="T2" fmla="*/ 0 h 383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83">
                <a:moveTo>
                  <a:pt x="0" y="0"/>
                </a:moveTo>
                <a:lnTo>
                  <a:pt x="0" y="383"/>
                </a:lnTo>
                <a:lnTo>
                  <a:pt x="0" y="0"/>
                </a:lnTo>
                <a:close/>
              </a:path>
            </a:pathLst>
          </a:custGeom>
          <a:solidFill>
            <a:srgbClr val="84B6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9" name="Freeform 19"/>
          <p:cNvSpPr/>
          <p:nvPr/>
        </p:nvSpPr>
        <p:spPr bwMode="auto">
          <a:xfrm>
            <a:off x="6052344" y="4677114"/>
            <a:ext cx="25400" cy="666750"/>
          </a:xfrm>
          <a:custGeom>
            <a:avLst/>
            <a:gdLst>
              <a:gd name="T0" fmla="*/ 6 w 12"/>
              <a:gd name="T1" fmla="*/ 303 h 303"/>
              <a:gd name="T2" fmla="*/ 0 w 12"/>
              <a:gd name="T3" fmla="*/ 293 h 303"/>
              <a:gd name="T4" fmla="*/ 0 w 12"/>
              <a:gd name="T5" fmla="*/ 10 h 303"/>
              <a:gd name="T6" fmla="*/ 6 w 12"/>
              <a:gd name="T7" fmla="*/ 0 h 303"/>
              <a:gd name="T8" fmla="*/ 12 w 12"/>
              <a:gd name="T9" fmla="*/ 10 h 303"/>
              <a:gd name="T10" fmla="*/ 12 w 12"/>
              <a:gd name="T11" fmla="*/ 293 h 303"/>
              <a:gd name="T12" fmla="*/ 6 w 12"/>
              <a:gd name="T13" fmla="*/ 303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03">
                <a:moveTo>
                  <a:pt x="6" y="303"/>
                </a:moveTo>
                <a:cubicBezTo>
                  <a:pt x="3" y="303"/>
                  <a:pt x="0" y="298"/>
                  <a:pt x="0" y="293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3" y="0"/>
                  <a:pt x="6" y="0"/>
                </a:cubicBezTo>
                <a:cubicBezTo>
                  <a:pt x="10" y="0"/>
                  <a:pt x="12" y="4"/>
                  <a:pt x="12" y="10"/>
                </a:cubicBezTo>
                <a:cubicBezTo>
                  <a:pt x="12" y="293"/>
                  <a:pt x="12" y="293"/>
                  <a:pt x="12" y="293"/>
                </a:cubicBezTo>
                <a:cubicBezTo>
                  <a:pt x="12" y="298"/>
                  <a:pt x="10" y="303"/>
                  <a:pt x="6" y="30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20" name="Freeform 20"/>
          <p:cNvSpPr/>
          <p:nvPr/>
        </p:nvSpPr>
        <p:spPr bwMode="auto">
          <a:xfrm>
            <a:off x="6060281" y="5342276"/>
            <a:ext cx="0" cy="660400"/>
          </a:xfrm>
          <a:custGeom>
            <a:avLst/>
            <a:gdLst>
              <a:gd name="T0" fmla="*/ 0 h 416"/>
              <a:gd name="T1" fmla="*/ 416 h 416"/>
              <a:gd name="T2" fmla="*/ 0 h 416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416">
                <a:moveTo>
                  <a:pt x="0" y="0"/>
                </a:moveTo>
                <a:lnTo>
                  <a:pt x="0" y="416"/>
                </a:lnTo>
                <a:lnTo>
                  <a:pt x="0" y="0"/>
                </a:lnTo>
                <a:close/>
              </a:path>
            </a:pathLst>
          </a:custGeom>
          <a:solidFill>
            <a:srgbClr val="2480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22" name="Freeform 22"/>
          <p:cNvSpPr/>
          <p:nvPr/>
        </p:nvSpPr>
        <p:spPr bwMode="auto">
          <a:xfrm>
            <a:off x="6052344" y="5310526"/>
            <a:ext cx="25400" cy="717550"/>
          </a:xfrm>
          <a:custGeom>
            <a:avLst/>
            <a:gdLst>
              <a:gd name="T0" fmla="*/ 6 w 12"/>
              <a:gd name="T1" fmla="*/ 326 h 326"/>
              <a:gd name="T2" fmla="*/ 0 w 12"/>
              <a:gd name="T3" fmla="*/ 316 h 326"/>
              <a:gd name="T4" fmla="*/ 0 w 12"/>
              <a:gd name="T5" fmla="*/ 10 h 326"/>
              <a:gd name="T6" fmla="*/ 6 w 12"/>
              <a:gd name="T7" fmla="*/ 0 h 326"/>
              <a:gd name="T8" fmla="*/ 12 w 12"/>
              <a:gd name="T9" fmla="*/ 10 h 326"/>
              <a:gd name="T10" fmla="*/ 12 w 12"/>
              <a:gd name="T11" fmla="*/ 316 h 326"/>
              <a:gd name="T12" fmla="*/ 6 w 12"/>
              <a:gd name="T13" fmla="*/ 326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26">
                <a:moveTo>
                  <a:pt x="6" y="326"/>
                </a:moveTo>
                <a:cubicBezTo>
                  <a:pt x="3" y="326"/>
                  <a:pt x="0" y="322"/>
                  <a:pt x="0" y="31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3" y="0"/>
                  <a:pt x="6" y="0"/>
                </a:cubicBezTo>
                <a:cubicBezTo>
                  <a:pt x="10" y="0"/>
                  <a:pt x="12" y="5"/>
                  <a:pt x="12" y="10"/>
                </a:cubicBezTo>
                <a:cubicBezTo>
                  <a:pt x="12" y="316"/>
                  <a:pt x="12" y="316"/>
                  <a:pt x="12" y="316"/>
                </a:cubicBezTo>
                <a:cubicBezTo>
                  <a:pt x="12" y="322"/>
                  <a:pt x="10" y="326"/>
                  <a:pt x="6" y="32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23" name="Freeform 23"/>
          <p:cNvSpPr/>
          <p:nvPr/>
        </p:nvSpPr>
        <p:spPr bwMode="auto">
          <a:xfrm>
            <a:off x="6060281" y="6028076"/>
            <a:ext cx="0" cy="563563"/>
          </a:xfrm>
          <a:custGeom>
            <a:avLst/>
            <a:gdLst>
              <a:gd name="T0" fmla="*/ 0 h 355"/>
              <a:gd name="T1" fmla="*/ 355 h 355"/>
              <a:gd name="T2" fmla="*/ 0 h 355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55">
                <a:moveTo>
                  <a:pt x="0" y="0"/>
                </a:moveTo>
                <a:lnTo>
                  <a:pt x="0" y="355"/>
                </a:lnTo>
                <a:lnTo>
                  <a:pt x="0" y="0"/>
                </a:lnTo>
                <a:close/>
              </a:path>
            </a:pathLst>
          </a:custGeom>
          <a:solidFill>
            <a:srgbClr val="31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74" name="Pentagon 6_1"/>
          <p:cNvSpPr/>
          <p:nvPr/>
        </p:nvSpPr>
        <p:spPr>
          <a:xfrm>
            <a:off x="0" y="531656"/>
            <a:ext cx="154369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Freeform 14"/>
          <p:cNvSpPr>
            <a:spLocks noEditPoints="1"/>
          </p:cNvSpPr>
          <p:nvPr/>
        </p:nvSpPr>
        <p:spPr bwMode="auto">
          <a:xfrm>
            <a:off x="4713301" y="1214204"/>
            <a:ext cx="291005" cy="291952"/>
          </a:xfrm>
          <a:custGeom>
            <a:avLst/>
            <a:gdLst>
              <a:gd name="T0" fmla="*/ 128 w 257"/>
              <a:gd name="T1" fmla="*/ 0 h 258"/>
              <a:gd name="T2" fmla="*/ 0 w 257"/>
              <a:gd name="T3" fmla="*/ 129 h 258"/>
              <a:gd name="T4" fmla="*/ 128 w 257"/>
              <a:gd name="T5" fmla="*/ 258 h 258"/>
              <a:gd name="T6" fmla="*/ 257 w 257"/>
              <a:gd name="T7" fmla="*/ 129 h 258"/>
              <a:gd name="T8" fmla="*/ 128 w 257"/>
              <a:gd name="T9" fmla="*/ 0 h 258"/>
              <a:gd name="T10" fmla="*/ 183 w 257"/>
              <a:gd name="T11" fmla="*/ 132 h 258"/>
              <a:gd name="T12" fmla="*/ 167 w 257"/>
              <a:gd name="T13" fmla="*/ 147 h 258"/>
              <a:gd name="T14" fmla="*/ 109 w 257"/>
              <a:gd name="T15" fmla="*/ 205 h 258"/>
              <a:gd name="T16" fmla="*/ 104 w 257"/>
              <a:gd name="T17" fmla="*/ 205 h 258"/>
              <a:gd name="T18" fmla="*/ 88 w 257"/>
              <a:gd name="T19" fmla="*/ 190 h 258"/>
              <a:gd name="T20" fmla="*/ 88 w 257"/>
              <a:gd name="T21" fmla="*/ 184 h 258"/>
              <a:gd name="T22" fmla="*/ 143 w 257"/>
              <a:gd name="T23" fmla="*/ 129 h 258"/>
              <a:gd name="T24" fmla="*/ 88 w 257"/>
              <a:gd name="T25" fmla="*/ 73 h 258"/>
              <a:gd name="T26" fmla="*/ 88 w 257"/>
              <a:gd name="T27" fmla="*/ 68 h 258"/>
              <a:gd name="T28" fmla="*/ 104 w 257"/>
              <a:gd name="T29" fmla="*/ 52 h 258"/>
              <a:gd name="T30" fmla="*/ 109 w 257"/>
              <a:gd name="T31" fmla="*/ 52 h 258"/>
              <a:gd name="T32" fmla="*/ 167 w 257"/>
              <a:gd name="T33" fmla="*/ 110 h 258"/>
              <a:gd name="T34" fmla="*/ 183 w 257"/>
              <a:gd name="T35" fmla="*/ 126 h 258"/>
              <a:gd name="T36" fmla="*/ 183 w 257"/>
              <a:gd name="T37" fmla="*/ 132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57" h="258">
                <a:moveTo>
                  <a:pt x="128" y="0"/>
                </a:moveTo>
                <a:cubicBezTo>
                  <a:pt x="57" y="0"/>
                  <a:pt x="0" y="58"/>
                  <a:pt x="0" y="129"/>
                </a:cubicBezTo>
                <a:cubicBezTo>
                  <a:pt x="0" y="200"/>
                  <a:pt x="57" y="258"/>
                  <a:pt x="128" y="258"/>
                </a:cubicBezTo>
                <a:cubicBezTo>
                  <a:pt x="200" y="258"/>
                  <a:pt x="257" y="200"/>
                  <a:pt x="257" y="129"/>
                </a:cubicBezTo>
                <a:cubicBezTo>
                  <a:pt x="257" y="58"/>
                  <a:pt x="200" y="0"/>
                  <a:pt x="128" y="0"/>
                </a:cubicBezTo>
                <a:close/>
                <a:moveTo>
                  <a:pt x="183" y="132"/>
                </a:moveTo>
                <a:cubicBezTo>
                  <a:pt x="167" y="147"/>
                  <a:pt x="167" y="147"/>
                  <a:pt x="167" y="147"/>
                </a:cubicBezTo>
                <a:cubicBezTo>
                  <a:pt x="109" y="205"/>
                  <a:pt x="109" y="205"/>
                  <a:pt x="109" y="205"/>
                </a:cubicBezTo>
                <a:cubicBezTo>
                  <a:pt x="108" y="207"/>
                  <a:pt x="105" y="207"/>
                  <a:pt x="104" y="205"/>
                </a:cubicBezTo>
                <a:cubicBezTo>
                  <a:pt x="88" y="190"/>
                  <a:pt x="88" y="190"/>
                  <a:pt x="88" y="190"/>
                </a:cubicBezTo>
                <a:cubicBezTo>
                  <a:pt x="86" y="188"/>
                  <a:pt x="86" y="185"/>
                  <a:pt x="88" y="184"/>
                </a:cubicBezTo>
                <a:cubicBezTo>
                  <a:pt x="143" y="129"/>
                  <a:pt x="143" y="129"/>
                  <a:pt x="143" y="129"/>
                </a:cubicBezTo>
                <a:cubicBezTo>
                  <a:pt x="88" y="73"/>
                  <a:pt x="88" y="73"/>
                  <a:pt x="88" y="73"/>
                </a:cubicBezTo>
                <a:cubicBezTo>
                  <a:pt x="86" y="72"/>
                  <a:pt x="86" y="69"/>
                  <a:pt x="88" y="68"/>
                </a:cubicBezTo>
                <a:cubicBezTo>
                  <a:pt x="104" y="52"/>
                  <a:pt x="104" y="52"/>
                  <a:pt x="104" y="52"/>
                </a:cubicBezTo>
                <a:cubicBezTo>
                  <a:pt x="105" y="50"/>
                  <a:pt x="108" y="50"/>
                  <a:pt x="109" y="52"/>
                </a:cubicBezTo>
                <a:cubicBezTo>
                  <a:pt x="167" y="110"/>
                  <a:pt x="167" y="110"/>
                  <a:pt x="167" y="110"/>
                </a:cubicBezTo>
                <a:cubicBezTo>
                  <a:pt x="183" y="126"/>
                  <a:pt x="183" y="126"/>
                  <a:pt x="183" y="126"/>
                </a:cubicBezTo>
                <a:cubicBezTo>
                  <a:pt x="185" y="127"/>
                  <a:pt x="185" y="130"/>
                  <a:pt x="183" y="1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45" name="Inhaltsplatzhalter 4"/>
          <p:cNvSpPr txBox="1"/>
          <p:nvPr/>
        </p:nvSpPr>
        <p:spPr>
          <a:xfrm flipH="1">
            <a:off x="5190490" y="1175385"/>
            <a:ext cx="4873625" cy="36893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Moving Average Method</a:t>
            </a:r>
            <a:r>
              <a:rPr lang="en-US" sz="1600" dirty="0">
                <a:solidFill>
                  <a:srgbClr val="23222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 </a:t>
            </a:r>
          </a:p>
        </p:txBody>
      </p:sp>
      <p:graphicFrame>
        <p:nvGraphicFramePr>
          <p:cNvPr id="206" name="图表 205"/>
          <p:cNvGraphicFramePr/>
          <p:nvPr/>
        </p:nvGraphicFramePr>
        <p:xfrm>
          <a:off x="-113475" y="1423144"/>
          <a:ext cx="6874335" cy="5183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940" y="2002155"/>
            <a:ext cx="4305300" cy="1524000"/>
          </a:xfrm>
          <a:prstGeom prst="rect">
            <a:avLst/>
          </a:prstGeom>
        </p:spPr>
      </p:pic>
      <p:pic>
        <p:nvPicPr>
          <p:cNvPr id="4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6830" y="1875155"/>
            <a:ext cx="4565015" cy="2462530"/>
          </a:xfrm>
          <a:prstGeom prst="rect">
            <a:avLst/>
          </a:prstGeom>
        </p:spPr>
      </p:pic>
      <p:pic>
        <p:nvPicPr>
          <p:cNvPr id="6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6830" y="4234815"/>
            <a:ext cx="4565650" cy="2458720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10482649" y="3375088"/>
            <a:ext cx="415925" cy="550863"/>
            <a:chOff x="5422900" y="5006975"/>
            <a:chExt cx="415925" cy="550863"/>
          </a:xfrm>
          <a:solidFill>
            <a:schemeClr val="accent5"/>
          </a:solidFill>
        </p:grpSpPr>
        <p:sp>
          <p:nvSpPr>
            <p:cNvPr id="31" name="Freeform 438"/>
            <p:cNvSpPr/>
            <p:nvPr/>
          </p:nvSpPr>
          <p:spPr bwMode="auto">
            <a:xfrm>
              <a:off x="5632450" y="5006975"/>
              <a:ext cx="22225" cy="111125"/>
            </a:xfrm>
            <a:custGeom>
              <a:avLst/>
              <a:gdLst>
                <a:gd name="T0" fmla="*/ 71 w 140"/>
                <a:gd name="T1" fmla="*/ 0 h 700"/>
                <a:gd name="T2" fmla="*/ 89 w 140"/>
                <a:gd name="T3" fmla="*/ 3 h 700"/>
                <a:gd name="T4" fmla="*/ 106 w 140"/>
                <a:gd name="T5" fmla="*/ 10 h 700"/>
                <a:gd name="T6" fmla="*/ 120 w 140"/>
                <a:gd name="T7" fmla="*/ 21 h 700"/>
                <a:gd name="T8" fmla="*/ 131 w 140"/>
                <a:gd name="T9" fmla="*/ 35 h 700"/>
                <a:gd name="T10" fmla="*/ 138 w 140"/>
                <a:gd name="T11" fmla="*/ 52 h 700"/>
                <a:gd name="T12" fmla="*/ 140 w 140"/>
                <a:gd name="T13" fmla="*/ 70 h 700"/>
                <a:gd name="T14" fmla="*/ 140 w 140"/>
                <a:gd name="T15" fmla="*/ 629 h 700"/>
                <a:gd name="T16" fmla="*/ 138 w 140"/>
                <a:gd name="T17" fmla="*/ 647 h 700"/>
                <a:gd name="T18" fmla="*/ 131 w 140"/>
                <a:gd name="T19" fmla="*/ 664 h 700"/>
                <a:gd name="T20" fmla="*/ 120 w 140"/>
                <a:gd name="T21" fmla="*/ 679 h 700"/>
                <a:gd name="T22" fmla="*/ 106 w 140"/>
                <a:gd name="T23" fmla="*/ 689 h 700"/>
                <a:gd name="T24" fmla="*/ 89 w 140"/>
                <a:gd name="T25" fmla="*/ 697 h 700"/>
                <a:gd name="T26" fmla="*/ 71 w 140"/>
                <a:gd name="T27" fmla="*/ 700 h 700"/>
                <a:gd name="T28" fmla="*/ 52 w 140"/>
                <a:gd name="T29" fmla="*/ 697 h 700"/>
                <a:gd name="T30" fmla="*/ 35 w 140"/>
                <a:gd name="T31" fmla="*/ 690 h 700"/>
                <a:gd name="T32" fmla="*/ 21 w 140"/>
                <a:gd name="T33" fmla="*/ 679 h 700"/>
                <a:gd name="T34" fmla="*/ 9 w 140"/>
                <a:gd name="T35" fmla="*/ 665 h 700"/>
                <a:gd name="T36" fmla="*/ 3 w 140"/>
                <a:gd name="T37" fmla="*/ 648 h 700"/>
                <a:gd name="T38" fmla="*/ 0 w 140"/>
                <a:gd name="T39" fmla="*/ 629 h 700"/>
                <a:gd name="T40" fmla="*/ 0 w 140"/>
                <a:gd name="T41" fmla="*/ 70 h 700"/>
                <a:gd name="T42" fmla="*/ 3 w 140"/>
                <a:gd name="T43" fmla="*/ 52 h 700"/>
                <a:gd name="T44" fmla="*/ 9 w 140"/>
                <a:gd name="T45" fmla="*/ 35 h 700"/>
                <a:gd name="T46" fmla="*/ 21 w 140"/>
                <a:gd name="T47" fmla="*/ 21 h 700"/>
                <a:gd name="T48" fmla="*/ 35 w 140"/>
                <a:gd name="T49" fmla="*/ 10 h 700"/>
                <a:gd name="T50" fmla="*/ 52 w 140"/>
                <a:gd name="T51" fmla="*/ 3 h 700"/>
                <a:gd name="T52" fmla="*/ 71 w 140"/>
                <a:gd name="T53" fmla="*/ 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0" h="700">
                  <a:moveTo>
                    <a:pt x="71" y="0"/>
                  </a:moveTo>
                  <a:lnTo>
                    <a:pt x="89" y="3"/>
                  </a:lnTo>
                  <a:lnTo>
                    <a:pt x="106" y="10"/>
                  </a:lnTo>
                  <a:lnTo>
                    <a:pt x="120" y="21"/>
                  </a:lnTo>
                  <a:lnTo>
                    <a:pt x="131" y="35"/>
                  </a:lnTo>
                  <a:lnTo>
                    <a:pt x="138" y="52"/>
                  </a:lnTo>
                  <a:lnTo>
                    <a:pt x="140" y="70"/>
                  </a:lnTo>
                  <a:lnTo>
                    <a:pt x="140" y="629"/>
                  </a:lnTo>
                  <a:lnTo>
                    <a:pt x="138" y="647"/>
                  </a:lnTo>
                  <a:lnTo>
                    <a:pt x="131" y="664"/>
                  </a:lnTo>
                  <a:lnTo>
                    <a:pt x="120" y="679"/>
                  </a:lnTo>
                  <a:lnTo>
                    <a:pt x="106" y="689"/>
                  </a:lnTo>
                  <a:lnTo>
                    <a:pt x="89" y="697"/>
                  </a:lnTo>
                  <a:lnTo>
                    <a:pt x="71" y="700"/>
                  </a:lnTo>
                  <a:lnTo>
                    <a:pt x="52" y="697"/>
                  </a:lnTo>
                  <a:lnTo>
                    <a:pt x="35" y="690"/>
                  </a:lnTo>
                  <a:lnTo>
                    <a:pt x="21" y="679"/>
                  </a:lnTo>
                  <a:lnTo>
                    <a:pt x="9" y="665"/>
                  </a:lnTo>
                  <a:lnTo>
                    <a:pt x="3" y="648"/>
                  </a:lnTo>
                  <a:lnTo>
                    <a:pt x="0" y="629"/>
                  </a:lnTo>
                  <a:lnTo>
                    <a:pt x="0" y="70"/>
                  </a:lnTo>
                  <a:lnTo>
                    <a:pt x="3" y="52"/>
                  </a:lnTo>
                  <a:lnTo>
                    <a:pt x="9" y="35"/>
                  </a:lnTo>
                  <a:lnTo>
                    <a:pt x="21" y="21"/>
                  </a:lnTo>
                  <a:lnTo>
                    <a:pt x="35" y="10"/>
                  </a:lnTo>
                  <a:lnTo>
                    <a:pt x="52" y="3"/>
                  </a:lnTo>
                  <a:lnTo>
                    <a:pt x="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sp>
          <p:nvSpPr>
            <p:cNvPr id="32" name="Freeform 439"/>
            <p:cNvSpPr/>
            <p:nvPr/>
          </p:nvSpPr>
          <p:spPr bwMode="auto">
            <a:xfrm>
              <a:off x="5486400" y="5057775"/>
              <a:ext cx="84138" cy="84137"/>
            </a:xfrm>
            <a:custGeom>
              <a:avLst/>
              <a:gdLst>
                <a:gd name="T0" fmla="*/ 70 w 535"/>
                <a:gd name="T1" fmla="*/ 0 h 535"/>
                <a:gd name="T2" fmla="*/ 88 w 535"/>
                <a:gd name="T3" fmla="*/ 2 h 535"/>
                <a:gd name="T4" fmla="*/ 105 w 535"/>
                <a:gd name="T5" fmla="*/ 8 h 535"/>
                <a:gd name="T6" fmla="*/ 120 w 535"/>
                <a:gd name="T7" fmla="*/ 20 h 535"/>
                <a:gd name="T8" fmla="*/ 514 w 535"/>
                <a:gd name="T9" fmla="*/ 416 h 535"/>
                <a:gd name="T10" fmla="*/ 526 w 535"/>
                <a:gd name="T11" fmla="*/ 431 h 535"/>
                <a:gd name="T12" fmla="*/ 533 w 535"/>
                <a:gd name="T13" fmla="*/ 447 h 535"/>
                <a:gd name="T14" fmla="*/ 535 w 535"/>
                <a:gd name="T15" fmla="*/ 464 h 535"/>
                <a:gd name="T16" fmla="*/ 533 w 535"/>
                <a:gd name="T17" fmla="*/ 482 h 535"/>
                <a:gd name="T18" fmla="*/ 526 w 535"/>
                <a:gd name="T19" fmla="*/ 499 h 535"/>
                <a:gd name="T20" fmla="*/ 514 w 535"/>
                <a:gd name="T21" fmla="*/ 514 h 535"/>
                <a:gd name="T22" fmla="*/ 499 w 535"/>
                <a:gd name="T23" fmla="*/ 526 h 535"/>
                <a:gd name="T24" fmla="*/ 482 w 535"/>
                <a:gd name="T25" fmla="*/ 533 h 535"/>
                <a:gd name="T26" fmla="*/ 465 w 535"/>
                <a:gd name="T27" fmla="*/ 535 h 535"/>
                <a:gd name="T28" fmla="*/ 447 w 535"/>
                <a:gd name="T29" fmla="*/ 533 h 535"/>
                <a:gd name="T30" fmla="*/ 430 w 535"/>
                <a:gd name="T31" fmla="*/ 526 h 535"/>
                <a:gd name="T32" fmla="*/ 416 w 535"/>
                <a:gd name="T33" fmla="*/ 514 h 535"/>
                <a:gd name="T34" fmla="*/ 20 w 535"/>
                <a:gd name="T35" fmla="*/ 119 h 535"/>
                <a:gd name="T36" fmla="*/ 10 w 535"/>
                <a:gd name="T37" fmla="*/ 105 h 535"/>
                <a:gd name="T38" fmla="*/ 2 w 535"/>
                <a:gd name="T39" fmla="*/ 88 h 535"/>
                <a:gd name="T40" fmla="*/ 0 w 535"/>
                <a:gd name="T41" fmla="*/ 70 h 535"/>
                <a:gd name="T42" fmla="*/ 2 w 535"/>
                <a:gd name="T43" fmla="*/ 52 h 535"/>
                <a:gd name="T44" fmla="*/ 10 w 535"/>
                <a:gd name="T45" fmla="*/ 36 h 535"/>
                <a:gd name="T46" fmla="*/ 20 w 535"/>
                <a:gd name="T47" fmla="*/ 20 h 535"/>
                <a:gd name="T48" fmla="*/ 36 w 535"/>
                <a:gd name="T49" fmla="*/ 8 h 535"/>
                <a:gd name="T50" fmla="*/ 53 w 535"/>
                <a:gd name="T51" fmla="*/ 2 h 535"/>
                <a:gd name="T52" fmla="*/ 70 w 535"/>
                <a:gd name="T53" fmla="*/ 0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5" h="535">
                  <a:moveTo>
                    <a:pt x="70" y="0"/>
                  </a:moveTo>
                  <a:lnTo>
                    <a:pt x="88" y="2"/>
                  </a:lnTo>
                  <a:lnTo>
                    <a:pt x="105" y="8"/>
                  </a:lnTo>
                  <a:lnTo>
                    <a:pt x="120" y="20"/>
                  </a:lnTo>
                  <a:lnTo>
                    <a:pt x="514" y="416"/>
                  </a:lnTo>
                  <a:lnTo>
                    <a:pt x="526" y="431"/>
                  </a:lnTo>
                  <a:lnTo>
                    <a:pt x="533" y="447"/>
                  </a:lnTo>
                  <a:lnTo>
                    <a:pt x="535" y="464"/>
                  </a:lnTo>
                  <a:lnTo>
                    <a:pt x="533" y="482"/>
                  </a:lnTo>
                  <a:lnTo>
                    <a:pt x="526" y="499"/>
                  </a:lnTo>
                  <a:lnTo>
                    <a:pt x="514" y="514"/>
                  </a:lnTo>
                  <a:lnTo>
                    <a:pt x="499" y="526"/>
                  </a:lnTo>
                  <a:lnTo>
                    <a:pt x="482" y="533"/>
                  </a:lnTo>
                  <a:lnTo>
                    <a:pt x="465" y="535"/>
                  </a:lnTo>
                  <a:lnTo>
                    <a:pt x="447" y="533"/>
                  </a:lnTo>
                  <a:lnTo>
                    <a:pt x="430" y="526"/>
                  </a:lnTo>
                  <a:lnTo>
                    <a:pt x="416" y="514"/>
                  </a:lnTo>
                  <a:lnTo>
                    <a:pt x="20" y="119"/>
                  </a:lnTo>
                  <a:lnTo>
                    <a:pt x="10" y="105"/>
                  </a:lnTo>
                  <a:lnTo>
                    <a:pt x="2" y="88"/>
                  </a:lnTo>
                  <a:lnTo>
                    <a:pt x="0" y="70"/>
                  </a:lnTo>
                  <a:lnTo>
                    <a:pt x="2" y="52"/>
                  </a:lnTo>
                  <a:lnTo>
                    <a:pt x="10" y="36"/>
                  </a:lnTo>
                  <a:lnTo>
                    <a:pt x="20" y="20"/>
                  </a:lnTo>
                  <a:lnTo>
                    <a:pt x="36" y="8"/>
                  </a:lnTo>
                  <a:lnTo>
                    <a:pt x="53" y="2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sp>
          <p:nvSpPr>
            <p:cNvPr id="33" name="Freeform 440"/>
            <p:cNvSpPr/>
            <p:nvPr/>
          </p:nvSpPr>
          <p:spPr bwMode="auto">
            <a:xfrm>
              <a:off x="5727700" y="5205413"/>
              <a:ext cx="111125" cy="22225"/>
            </a:xfrm>
            <a:custGeom>
              <a:avLst/>
              <a:gdLst>
                <a:gd name="T0" fmla="*/ 71 w 699"/>
                <a:gd name="T1" fmla="*/ 0 h 141"/>
                <a:gd name="T2" fmla="*/ 629 w 699"/>
                <a:gd name="T3" fmla="*/ 0 h 141"/>
                <a:gd name="T4" fmla="*/ 647 w 699"/>
                <a:gd name="T5" fmla="*/ 2 h 141"/>
                <a:gd name="T6" fmla="*/ 664 w 699"/>
                <a:gd name="T7" fmla="*/ 10 h 141"/>
                <a:gd name="T8" fmla="*/ 679 w 699"/>
                <a:gd name="T9" fmla="*/ 20 h 141"/>
                <a:gd name="T10" fmla="*/ 689 w 699"/>
                <a:gd name="T11" fmla="*/ 35 h 141"/>
                <a:gd name="T12" fmla="*/ 697 w 699"/>
                <a:gd name="T13" fmla="*/ 52 h 141"/>
                <a:gd name="T14" fmla="*/ 699 w 699"/>
                <a:gd name="T15" fmla="*/ 70 h 141"/>
                <a:gd name="T16" fmla="*/ 697 w 699"/>
                <a:gd name="T17" fmla="*/ 89 h 141"/>
                <a:gd name="T18" fmla="*/ 689 w 699"/>
                <a:gd name="T19" fmla="*/ 106 h 141"/>
                <a:gd name="T20" fmla="*/ 679 w 699"/>
                <a:gd name="T21" fmla="*/ 120 h 141"/>
                <a:gd name="T22" fmla="*/ 664 w 699"/>
                <a:gd name="T23" fmla="*/ 131 h 141"/>
                <a:gd name="T24" fmla="*/ 647 w 699"/>
                <a:gd name="T25" fmla="*/ 138 h 141"/>
                <a:gd name="T26" fmla="*/ 629 w 699"/>
                <a:gd name="T27" fmla="*/ 141 h 141"/>
                <a:gd name="T28" fmla="*/ 71 w 699"/>
                <a:gd name="T29" fmla="*/ 141 h 141"/>
                <a:gd name="T30" fmla="*/ 52 w 699"/>
                <a:gd name="T31" fmla="*/ 138 h 141"/>
                <a:gd name="T32" fmla="*/ 35 w 699"/>
                <a:gd name="T33" fmla="*/ 131 h 141"/>
                <a:gd name="T34" fmla="*/ 21 w 699"/>
                <a:gd name="T35" fmla="*/ 120 h 141"/>
                <a:gd name="T36" fmla="*/ 10 w 699"/>
                <a:gd name="T37" fmla="*/ 106 h 141"/>
                <a:gd name="T38" fmla="*/ 3 w 699"/>
                <a:gd name="T39" fmla="*/ 89 h 141"/>
                <a:gd name="T40" fmla="*/ 0 w 699"/>
                <a:gd name="T41" fmla="*/ 70 h 141"/>
                <a:gd name="T42" fmla="*/ 3 w 699"/>
                <a:gd name="T43" fmla="*/ 52 h 141"/>
                <a:gd name="T44" fmla="*/ 10 w 699"/>
                <a:gd name="T45" fmla="*/ 35 h 141"/>
                <a:gd name="T46" fmla="*/ 21 w 699"/>
                <a:gd name="T47" fmla="*/ 20 h 141"/>
                <a:gd name="T48" fmla="*/ 35 w 699"/>
                <a:gd name="T49" fmla="*/ 10 h 141"/>
                <a:gd name="T50" fmla="*/ 52 w 699"/>
                <a:gd name="T51" fmla="*/ 2 h 141"/>
                <a:gd name="T52" fmla="*/ 71 w 699"/>
                <a:gd name="T5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9" h="141">
                  <a:moveTo>
                    <a:pt x="71" y="0"/>
                  </a:moveTo>
                  <a:lnTo>
                    <a:pt x="629" y="0"/>
                  </a:lnTo>
                  <a:lnTo>
                    <a:pt x="647" y="2"/>
                  </a:lnTo>
                  <a:lnTo>
                    <a:pt x="664" y="10"/>
                  </a:lnTo>
                  <a:lnTo>
                    <a:pt x="679" y="20"/>
                  </a:lnTo>
                  <a:lnTo>
                    <a:pt x="689" y="35"/>
                  </a:lnTo>
                  <a:lnTo>
                    <a:pt x="697" y="52"/>
                  </a:lnTo>
                  <a:lnTo>
                    <a:pt x="699" y="70"/>
                  </a:lnTo>
                  <a:lnTo>
                    <a:pt x="697" y="89"/>
                  </a:lnTo>
                  <a:lnTo>
                    <a:pt x="689" y="106"/>
                  </a:lnTo>
                  <a:lnTo>
                    <a:pt x="679" y="120"/>
                  </a:lnTo>
                  <a:lnTo>
                    <a:pt x="664" y="131"/>
                  </a:lnTo>
                  <a:lnTo>
                    <a:pt x="647" y="138"/>
                  </a:lnTo>
                  <a:lnTo>
                    <a:pt x="629" y="141"/>
                  </a:lnTo>
                  <a:lnTo>
                    <a:pt x="71" y="141"/>
                  </a:lnTo>
                  <a:lnTo>
                    <a:pt x="52" y="138"/>
                  </a:lnTo>
                  <a:lnTo>
                    <a:pt x="35" y="131"/>
                  </a:lnTo>
                  <a:lnTo>
                    <a:pt x="21" y="120"/>
                  </a:lnTo>
                  <a:lnTo>
                    <a:pt x="10" y="106"/>
                  </a:lnTo>
                  <a:lnTo>
                    <a:pt x="3" y="89"/>
                  </a:lnTo>
                  <a:lnTo>
                    <a:pt x="0" y="70"/>
                  </a:lnTo>
                  <a:lnTo>
                    <a:pt x="3" y="52"/>
                  </a:lnTo>
                  <a:lnTo>
                    <a:pt x="10" y="35"/>
                  </a:lnTo>
                  <a:lnTo>
                    <a:pt x="21" y="20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sp>
          <p:nvSpPr>
            <p:cNvPr id="34" name="Freeform 441"/>
            <p:cNvSpPr/>
            <p:nvPr/>
          </p:nvSpPr>
          <p:spPr bwMode="auto">
            <a:xfrm>
              <a:off x="5448300" y="5205413"/>
              <a:ext cx="111125" cy="22225"/>
            </a:xfrm>
            <a:custGeom>
              <a:avLst/>
              <a:gdLst>
                <a:gd name="T0" fmla="*/ 70 w 698"/>
                <a:gd name="T1" fmla="*/ 0 h 141"/>
                <a:gd name="T2" fmla="*/ 628 w 698"/>
                <a:gd name="T3" fmla="*/ 0 h 141"/>
                <a:gd name="T4" fmla="*/ 647 w 698"/>
                <a:gd name="T5" fmla="*/ 2 h 141"/>
                <a:gd name="T6" fmla="*/ 664 w 698"/>
                <a:gd name="T7" fmla="*/ 10 h 141"/>
                <a:gd name="T8" fmla="*/ 678 w 698"/>
                <a:gd name="T9" fmla="*/ 20 h 141"/>
                <a:gd name="T10" fmla="*/ 689 w 698"/>
                <a:gd name="T11" fmla="*/ 35 h 141"/>
                <a:gd name="T12" fmla="*/ 696 w 698"/>
                <a:gd name="T13" fmla="*/ 52 h 141"/>
                <a:gd name="T14" fmla="*/ 698 w 698"/>
                <a:gd name="T15" fmla="*/ 70 h 141"/>
                <a:gd name="T16" fmla="*/ 696 w 698"/>
                <a:gd name="T17" fmla="*/ 89 h 141"/>
                <a:gd name="T18" fmla="*/ 689 w 698"/>
                <a:gd name="T19" fmla="*/ 106 h 141"/>
                <a:gd name="T20" fmla="*/ 678 w 698"/>
                <a:gd name="T21" fmla="*/ 120 h 141"/>
                <a:gd name="T22" fmla="*/ 664 w 698"/>
                <a:gd name="T23" fmla="*/ 131 h 141"/>
                <a:gd name="T24" fmla="*/ 647 w 698"/>
                <a:gd name="T25" fmla="*/ 138 h 141"/>
                <a:gd name="T26" fmla="*/ 628 w 698"/>
                <a:gd name="T27" fmla="*/ 141 h 141"/>
                <a:gd name="T28" fmla="*/ 70 w 698"/>
                <a:gd name="T29" fmla="*/ 141 h 141"/>
                <a:gd name="T30" fmla="*/ 51 w 698"/>
                <a:gd name="T31" fmla="*/ 138 h 141"/>
                <a:gd name="T32" fmla="*/ 35 w 698"/>
                <a:gd name="T33" fmla="*/ 131 h 141"/>
                <a:gd name="T34" fmla="*/ 21 w 698"/>
                <a:gd name="T35" fmla="*/ 120 h 141"/>
                <a:gd name="T36" fmla="*/ 10 w 698"/>
                <a:gd name="T37" fmla="*/ 106 h 141"/>
                <a:gd name="T38" fmla="*/ 3 w 698"/>
                <a:gd name="T39" fmla="*/ 89 h 141"/>
                <a:gd name="T40" fmla="*/ 0 w 698"/>
                <a:gd name="T41" fmla="*/ 70 h 141"/>
                <a:gd name="T42" fmla="*/ 3 w 698"/>
                <a:gd name="T43" fmla="*/ 52 h 141"/>
                <a:gd name="T44" fmla="*/ 10 w 698"/>
                <a:gd name="T45" fmla="*/ 35 h 141"/>
                <a:gd name="T46" fmla="*/ 21 w 698"/>
                <a:gd name="T47" fmla="*/ 21 h 141"/>
                <a:gd name="T48" fmla="*/ 35 w 698"/>
                <a:gd name="T49" fmla="*/ 10 h 141"/>
                <a:gd name="T50" fmla="*/ 52 w 698"/>
                <a:gd name="T51" fmla="*/ 2 h 141"/>
                <a:gd name="T52" fmla="*/ 70 w 698"/>
                <a:gd name="T5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8" h="141">
                  <a:moveTo>
                    <a:pt x="70" y="0"/>
                  </a:moveTo>
                  <a:lnTo>
                    <a:pt x="628" y="0"/>
                  </a:lnTo>
                  <a:lnTo>
                    <a:pt x="647" y="2"/>
                  </a:lnTo>
                  <a:lnTo>
                    <a:pt x="664" y="10"/>
                  </a:lnTo>
                  <a:lnTo>
                    <a:pt x="678" y="20"/>
                  </a:lnTo>
                  <a:lnTo>
                    <a:pt x="689" y="35"/>
                  </a:lnTo>
                  <a:lnTo>
                    <a:pt x="696" y="52"/>
                  </a:lnTo>
                  <a:lnTo>
                    <a:pt x="698" y="70"/>
                  </a:lnTo>
                  <a:lnTo>
                    <a:pt x="696" y="89"/>
                  </a:lnTo>
                  <a:lnTo>
                    <a:pt x="689" y="106"/>
                  </a:lnTo>
                  <a:lnTo>
                    <a:pt x="678" y="120"/>
                  </a:lnTo>
                  <a:lnTo>
                    <a:pt x="664" y="131"/>
                  </a:lnTo>
                  <a:lnTo>
                    <a:pt x="647" y="138"/>
                  </a:lnTo>
                  <a:lnTo>
                    <a:pt x="628" y="141"/>
                  </a:lnTo>
                  <a:lnTo>
                    <a:pt x="70" y="141"/>
                  </a:lnTo>
                  <a:lnTo>
                    <a:pt x="51" y="138"/>
                  </a:lnTo>
                  <a:lnTo>
                    <a:pt x="35" y="131"/>
                  </a:lnTo>
                  <a:lnTo>
                    <a:pt x="21" y="120"/>
                  </a:lnTo>
                  <a:lnTo>
                    <a:pt x="10" y="106"/>
                  </a:lnTo>
                  <a:lnTo>
                    <a:pt x="3" y="89"/>
                  </a:lnTo>
                  <a:lnTo>
                    <a:pt x="0" y="70"/>
                  </a:lnTo>
                  <a:lnTo>
                    <a:pt x="3" y="52"/>
                  </a:lnTo>
                  <a:lnTo>
                    <a:pt x="10" y="35"/>
                  </a:lnTo>
                  <a:lnTo>
                    <a:pt x="21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sp>
          <p:nvSpPr>
            <p:cNvPr id="35" name="Freeform 442"/>
            <p:cNvSpPr/>
            <p:nvPr/>
          </p:nvSpPr>
          <p:spPr bwMode="auto">
            <a:xfrm>
              <a:off x="5707063" y="5064125"/>
              <a:ext cx="84138" cy="84137"/>
            </a:xfrm>
            <a:custGeom>
              <a:avLst/>
              <a:gdLst>
                <a:gd name="T0" fmla="*/ 465 w 535"/>
                <a:gd name="T1" fmla="*/ 0 h 535"/>
                <a:gd name="T2" fmla="*/ 483 w 535"/>
                <a:gd name="T3" fmla="*/ 2 h 535"/>
                <a:gd name="T4" fmla="*/ 500 w 535"/>
                <a:gd name="T5" fmla="*/ 10 h 535"/>
                <a:gd name="T6" fmla="*/ 515 w 535"/>
                <a:gd name="T7" fmla="*/ 21 h 535"/>
                <a:gd name="T8" fmla="*/ 526 w 535"/>
                <a:gd name="T9" fmla="*/ 36 h 535"/>
                <a:gd name="T10" fmla="*/ 533 w 535"/>
                <a:gd name="T11" fmla="*/ 53 h 535"/>
                <a:gd name="T12" fmla="*/ 535 w 535"/>
                <a:gd name="T13" fmla="*/ 70 h 535"/>
                <a:gd name="T14" fmla="*/ 533 w 535"/>
                <a:gd name="T15" fmla="*/ 88 h 535"/>
                <a:gd name="T16" fmla="*/ 526 w 535"/>
                <a:gd name="T17" fmla="*/ 105 h 535"/>
                <a:gd name="T18" fmla="*/ 515 w 535"/>
                <a:gd name="T19" fmla="*/ 120 h 535"/>
                <a:gd name="T20" fmla="*/ 121 w 535"/>
                <a:gd name="T21" fmla="*/ 515 h 535"/>
                <a:gd name="T22" fmla="*/ 105 w 535"/>
                <a:gd name="T23" fmla="*/ 526 h 535"/>
                <a:gd name="T24" fmla="*/ 88 w 535"/>
                <a:gd name="T25" fmla="*/ 533 h 535"/>
                <a:gd name="T26" fmla="*/ 71 w 535"/>
                <a:gd name="T27" fmla="*/ 535 h 535"/>
                <a:gd name="T28" fmla="*/ 53 w 535"/>
                <a:gd name="T29" fmla="*/ 533 h 535"/>
                <a:gd name="T30" fmla="*/ 36 w 535"/>
                <a:gd name="T31" fmla="*/ 526 h 535"/>
                <a:gd name="T32" fmla="*/ 21 w 535"/>
                <a:gd name="T33" fmla="*/ 515 h 535"/>
                <a:gd name="T34" fmla="*/ 10 w 535"/>
                <a:gd name="T35" fmla="*/ 499 h 535"/>
                <a:gd name="T36" fmla="*/ 2 w 535"/>
                <a:gd name="T37" fmla="*/ 483 h 535"/>
                <a:gd name="T38" fmla="*/ 0 w 535"/>
                <a:gd name="T39" fmla="*/ 466 h 535"/>
                <a:gd name="T40" fmla="*/ 2 w 535"/>
                <a:gd name="T41" fmla="*/ 448 h 535"/>
                <a:gd name="T42" fmla="*/ 10 w 535"/>
                <a:gd name="T43" fmla="*/ 431 h 535"/>
                <a:gd name="T44" fmla="*/ 21 w 535"/>
                <a:gd name="T45" fmla="*/ 416 h 535"/>
                <a:gd name="T46" fmla="*/ 415 w 535"/>
                <a:gd name="T47" fmla="*/ 21 h 535"/>
                <a:gd name="T48" fmla="*/ 430 w 535"/>
                <a:gd name="T49" fmla="*/ 10 h 535"/>
                <a:gd name="T50" fmla="*/ 447 w 535"/>
                <a:gd name="T51" fmla="*/ 2 h 535"/>
                <a:gd name="T52" fmla="*/ 465 w 535"/>
                <a:gd name="T53" fmla="*/ 0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5" h="535">
                  <a:moveTo>
                    <a:pt x="465" y="0"/>
                  </a:moveTo>
                  <a:lnTo>
                    <a:pt x="483" y="2"/>
                  </a:lnTo>
                  <a:lnTo>
                    <a:pt x="500" y="10"/>
                  </a:lnTo>
                  <a:lnTo>
                    <a:pt x="515" y="21"/>
                  </a:lnTo>
                  <a:lnTo>
                    <a:pt x="526" y="36"/>
                  </a:lnTo>
                  <a:lnTo>
                    <a:pt x="533" y="53"/>
                  </a:lnTo>
                  <a:lnTo>
                    <a:pt x="535" y="70"/>
                  </a:lnTo>
                  <a:lnTo>
                    <a:pt x="533" y="88"/>
                  </a:lnTo>
                  <a:lnTo>
                    <a:pt x="526" y="105"/>
                  </a:lnTo>
                  <a:lnTo>
                    <a:pt x="515" y="120"/>
                  </a:lnTo>
                  <a:lnTo>
                    <a:pt x="121" y="515"/>
                  </a:lnTo>
                  <a:lnTo>
                    <a:pt x="105" y="526"/>
                  </a:lnTo>
                  <a:lnTo>
                    <a:pt x="88" y="533"/>
                  </a:lnTo>
                  <a:lnTo>
                    <a:pt x="71" y="535"/>
                  </a:lnTo>
                  <a:lnTo>
                    <a:pt x="53" y="533"/>
                  </a:lnTo>
                  <a:lnTo>
                    <a:pt x="36" y="526"/>
                  </a:lnTo>
                  <a:lnTo>
                    <a:pt x="21" y="515"/>
                  </a:lnTo>
                  <a:lnTo>
                    <a:pt x="10" y="499"/>
                  </a:lnTo>
                  <a:lnTo>
                    <a:pt x="2" y="483"/>
                  </a:lnTo>
                  <a:lnTo>
                    <a:pt x="0" y="466"/>
                  </a:lnTo>
                  <a:lnTo>
                    <a:pt x="2" y="448"/>
                  </a:lnTo>
                  <a:lnTo>
                    <a:pt x="10" y="431"/>
                  </a:lnTo>
                  <a:lnTo>
                    <a:pt x="21" y="416"/>
                  </a:lnTo>
                  <a:lnTo>
                    <a:pt x="415" y="21"/>
                  </a:lnTo>
                  <a:lnTo>
                    <a:pt x="430" y="10"/>
                  </a:lnTo>
                  <a:lnTo>
                    <a:pt x="447" y="2"/>
                  </a:lnTo>
                  <a:lnTo>
                    <a:pt x="4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sp>
          <p:nvSpPr>
            <p:cNvPr id="36" name="Freeform 443"/>
            <p:cNvSpPr>
              <a:spLocks noEditPoints="1"/>
            </p:cNvSpPr>
            <p:nvPr/>
          </p:nvSpPr>
          <p:spPr bwMode="auto">
            <a:xfrm>
              <a:off x="5422900" y="5157788"/>
              <a:ext cx="414338" cy="400050"/>
            </a:xfrm>
            <a:custGeom>
              <a:avLst/>
              <a:gdLst>
                <a:gd name="T0" fmla="*/ 550 w 2606"/>
                <a:gd name="T1" fmla="*/ 1124 h 2518"/>
                <a:gd name="T2" fmla="*/ 1266 w 2606"/>
                <a:gd name="T3" fmla="*/ 142 h 2518"/>
                <a:gd name="T4" fmla="*/ 1235 w 2606"/>
                <a:gd name="T5" fmla="*/ 645 h 2518"/>
                <a:gd name="T6" fmla="*/ 1171 w 2606"/>
                <a:gd name="T7" fmla="*/ 820 h 2518"/>
                <a:gd name="T8" fmla="*/ 1064 w 2606"/>
                <a:gd name="T9" fmla="*/ 953 h 2518"/>
                <a:gd name="T10" fmla="*/ 942 w 2606"/>
                <a:gd name="T11" fmla="*/ 1049 h 2518"/>
                <a:gd name="T12" fmla="*/ 826 w 2606"/>
                <a:gd name="T13" fmla="*/ 1112 h 2518"/>
                <a:gd name="T14" fmla="*/ 743 w 2606"/>
                <a:gd name="T15" fmla="*/ 1144 h 2518"/>
                <a:gd name="T16" fmla="*/ 703 w 2606"/>
                <a:gd name="T17" fmla="*/ 1155 h 2518"/>
                <a:gd name="T18" fmla="*/ 702 w 2606"/>
                <a:gd name="T19" fmla="*/ 2220 h 2518"/>
                <a:gd name="T20" fmla="*/ 783 w 2606"/>
                <a:gd name="T21" fmla="*/ 2331 h 2518"/>
                <a:gd name="T22" fmla="*/ 916 w 2606"/>
                <a:gd name="T23" fmla="*/ 2376 h 2518"/>
                <a:gd name="T24" fmla="*/ 2150 w 2606"/>
                <a:gd name="T25" fmla="*/ 2358 h 2518"/>
                <a:gd name="T26" fmla="*/ 2265 w 2606"/>
                <a:gd name="T27" fmla="*/ 2281 h 2518"/>
                <a:gd name="T28" fmla="*/ 2318 w 2606"/>
                <a:gd name="T29" fmla="*/ 2141 h 2518"/>
                <a:gd name="T30" fmla="*/ 2453 w 2606"/>
                <a:gd name="T31" fmla="*/ 1126 h 2518"/>
                <a:gd name="T32" fmla="*/ 2372 w 2606"/>
                <a:gd name="T33" fmla="*/ 1017 h 2518"/>
                <a:gd name="T34" fmla="*/ 2239 w 2606"/>
                <a:gd name="T35" fmla="*/ 975 h 2518"/>
                <a:gd name="T36" fmla="*/ 1566 w 2606"/>
                <a:gd name="T37" fmla="*/ 955 h 2518"/>
                <a:gd name="T38" fmla="*/ 1546 w 2606"/>
                <a:gd name="T39" fmla="*/ 438 h 2518"/>
                <a:gd name="T40" fmla="*/ 1523 w 2606"/>
                <a:gd name="T41" fmla="*/ 280 h 2518"/>
                <a:gd name="T42" fmla="*/ 1453 w 2606"/>
                <a:gd name="T43" fmla="*/ 182 h 2518"/>
                <a:gd name="T44" fmla="*/ 1345 w 2606"/>
                <a:gd name="T45" fmla="*/ 142 h 2518"/>
                <a:gd name="T46" fmla="*/ 1393 w 2606"/>
                <a:gd name="T47" fmla="*/ 8 h 2518"/>
                <a:gd name="T48" fmla="*/ 1537 w 2606"/>
                <a:gd name="T49" fmla="*/ 69 h 2518"/>
                <a:gd name="T50" fmla="*/ 1640 w 2606"/>
                <a:gd name="T51" fmla="*/ 197 h 2518"/>
                <a:gd name="T52" fmla="*/ 1685 w 2606"/>
                <a:gd name="T53" fmla="*/ 383 h 2518"/>
                <a:gd name="T54" fmla="*/ 2289 w 2606"/>
                <a:gd name="T55" fmla="*/ 839 h 2518"/>
                <a:gd name="T56" fmla="*/ 2464 w 2606"/>
                <a:gd name="T57" fmla="*/ 913 h 2518"/>
                <a:gd name="T58" fmla="*/ 2577 w 2606"/>
                <a:gd name="T59" fmla="*/ 1060 h 2518"/>
                <a:gd name="T60" fmla="*/ 2605 w 2606"/>
                <a:gd name="T61" fmla="*/ 1208 h 2518"/>
                <a:gd name="T62" fmla="*/ 2434 w 2606"/>
                <a:gd name="T63" fmla="*/ 2257 h 2518"/>
                <a:gd name="T64" fmla="*/ 2338 w 2606"/>
                <a:gd name="T65" fmla="*/ 2409 h 2518"/>
                <a:gd name="T66" fmla="*/ 2179 w 2606"/>
                <a:gd name="T67" fmla="*/ 2496 h 2518"/>
                <a:gd name="T68" fmla="*/ 916 w 2606"/>
                <a:gd name="T69" fmla="*/ 2518 h 2518"/>
                <a:gd name="T70" fmla="*/ 738 w 2606"/>
                <a:gd name="T71" fmla="*/ 2471 h 2518"/>
                <a:gd name="T72" fmla="*/ 628 w 2606"/>
                <a:gd name="T73" fmla="*/ 2454 h 2518"/>
                <a:gd name="T74" fmla="*/ 138 w 2606"/>
                <a:gd name="T75" fmla="*/ 2476 h 2518"/>
                <a:gd name="T76" fmla="*/ 41 w 2606"/>
                <a:gd name="T77" fmla="*/ 2436 h 2518"/>
                <a:gd name="T78" fmla="*/ 0 w 2606"/>
                <a:gd name="T79" fmla="*/ 2339 h 2518"/>
                <a:gd name="T80" fmla="*/ 24 w 2606"/>
                <a:gd name="T81" fmla="*/ 1045 h 2518"/>
                <a:gd name="T82" fmla="*/ 111 w 2606"/>
                <a:gd name="T83" fmla="*/ 987 h 2518"/>
                <a:gd name="T84" fmla="*/ 609 w 2606"/>
                <a:gd name="T85" fmla="*/ 996 h 2518"/>
                <a:gd name="T86" fmla="*/ 678 w 2606"/>
                <a:gd name="T87" fmla="*/ 1017 h 2518"/>
                <a:gd name="T88" fmla="*/ 722 w 2606"/>
                <a:gd name="T89" fmla="*/ 1003 h 2518"/>
                <a:gd name="T90" fmla="*/ 814 w 2606"/>
                <a:gd name="T91" fmla="*/ 961 h 2518"/>
                <a:gd name="T92" fmla="*/ 926 w 2606"/>
                <a:gd name="T93" fmla="*/ 887 h 2518"/>
                <a:gd name="T94" fmla="*/ 1029 w 2606"/>
                <a:gd name="T95" fmla="*/ 779 h 2518"/>
                <a:gd name="T96" fmla="*/ 1095 w 2606"/>
                <a:gd name="T97" fmla="*/ 630 h 2518"/>
                <a:gd name="T98" fmla="*/ 1106 w 2606"/>
                <a:gd name="T99" fmla="*/ 71 h 2518"/>
                <a:gd name="T100" fmla="*/ 1153 w 2606"/>
                <a:gd name="T101" fmla="*/ 21 h 2518"/>
                <a:gd name="T102" fmla="*/ 1206 w 2606"/>
                <a:gd name="T103" fmla="*/ 9 h 2518"/>
                <a:gd name="T104" fmla="*/ 1322 w 2606"/>
                <a:gd name="T105" fmla="*/ 0 h 2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606" h="2518">
                  <a:moveTo>
                    <a:pt x="141" y="1124"/>
                  </a:moveTo>
                  <a:lnTo>
                    <a:pt x="141" y="2337"/>
                  </a:lnTo>
                  <a:lnTo>
                    <a:pt x="550" y="2337"/>
                  </a:lnTo>
                  <a:lnTo>
                    <a:pt x="550" y="1124"/>
                  </a:lnTo>
                  <a:lnTo>
                    <a:pt x="141" y="1124"/>
                  </a:lnTo>
                  <a:close/>
                  <a:moveTo>
                    <a:pt x="1318" y="139"/>
                  </a:moveTo>
                  <a:lnTo>
                    <a:pt x="1291" y="141"/>
                  </a:lnTo>
                  <a:lnTo>
                    <a:pt x="1266" y="142"/>
                  </a:lnTo>
                  <a:lnTo>
                    <a:pt x="1245" y="145"/>
                  </a:lnTo>
                  <a:lnTo>
                    <a:pt x="1245" y="541"/>
                  </a:lnTo>
                  <a:lnTo>
                    <a:pt x="1242" y="594"/>
                  </a:lnTo>
                  <a:lnTo>
                    <a:pt x="1235" y="645"/>
                  </a:lnTo>
                  <a:lnTo>
                    <a:pt x="1225" y="693"/>
                  </a:lnTo>
                  <a:lnTo>
                    <a:pt x="1210" y="738"/>
                  </a:lnTo>
                  <a:lnTo>
                    <a:pt x="1192" y="779"/>
                  </a:lnTo>
                  <a:lnTo>
                    <a:pt x="1171" y="820"/>
                  </a:lnTo>
                  <a:lnTo>
                    <a:pt x="1147" y="857"/>
                  </a:lnTo>
                  <a:lnTo>
                    <a:pt x="1121" y="892"/>
                  </a:lnTo>
                  <a:lnTo>
                    <a:pt x="1094" y="923"/>
                  </a:lnTo>
                  <a:lnTo>
                    <a:pt x="1064" y="953"/>
                  </a:lnTo>
                  <a:lnTo>
                    <a:pt x="1035" y="980"/>
                  </a:lnTo>
                  <a:lnTo>
                    <a:pt x="1004" y="1006"/>
                  </a:lnTo>
                  <a:lnTo>
                    <a:pt x="973" y="1028"/>
                  </a:lnTo>
                  <a:lnTo>
                    <a:pt x="942" y="1049"/>
                  </a:lnTo>
                  <a:lnTo>
                    <a:pt x="911" y="1067"/>
                  </a:lnTo>
                  <a:lnTo>
                    <a:pt x="881" y="1084"/>
                  </a:lnTo>
                  <a:lnTo>
                    <a:pt x="853" y="1099"/>
                  </a:lnTo>
                  <a:lnTo>
                    <a:pt x="826" y="1112"/>
                  </a:lnTo>
                  <a:lnTo>
                    <a:pt x="801" y="1122"/>
                  </a:lnTo>
                  <a:lnTo>
                    <a:pt x="779" y="1132"/>
                  </a:lnTo>
                  <a:lnTo>
                    <a:pt x="760" y="1139"/>
                  </a:lnTo>
                  <a:lnTo>
                    <a:pt x="743" y="1144"/>
                  </a:lnTo>
                  <a:lnTo>
                    <a:pt x="729" y="1149"/>
                  </a:lnTo>
                  <a:lnTo>
                    <a:pt x="721" y="1152"/>
                  </a:lnTo>
                  <a:lnTo>
                    <a:pt x="715" y="1153"/>
                  </a:lnTo>
                  <a:lnTo>
                    <a:pt x="703" y="1155"/>
                  </a:lnTo>
                  <a:lnTo>
                    <a:pt x="690" y="1155"/>
                  </a:lnTo>
                  <a:lnTo>
                    <a:pt x="690" y="2149"/>
                  </a:lnTo>
                  <a:lnTo>
                    <a:pt x="693" y="2186"/>
                  </a:lnTo>
                  <a:lnTo>
                    <a:pt x="702" y="2220"/>
                  </a:lnTo>
                  <a:lnTo>
                    <a:pt x="715" y="2253"/>
                  </a:lnTo>
                  <a:lnTo>
                    <a:pt x="733" y="2283"/>
                  </a:lnTo>
                  <a:lnTo>
                    <a:pt x="757" y="2309"/>
                  </a:lnTo>
                  <a:lnTo>
                    <a:pt x="783" y="2331"/>
                  </a:lnTo>
                  <a:lnTo>
                    <a:pt x="813" y="2350"/>
                  </a:lnTo>
                  <a:lnTo>
                    <a:pt x="844" y="2364"/>
                  </a:lnTo>
                  <a:lnTo>
                    <a:pt x="879" y="2373"/>
                  </a:lnTo>
                  <a:lnTo>
                    <a:pt x="916" y="2376"/>
                  </a:lnTo>
                  <a:lnTo>
                    <a:pt x="2022" y="2376"/>
                  </a:lnTo>
                  <a:lnTo>
                    <a:pt x="2068" y="2374"/>
                  </a:lnTo>
                  <a:lnTo>
                    <a:pt x="2111" y="2367"/>
                  </a:lnTo>
                  <a:lnTo>
                    <a:pt x="2150" y="2358"/>
                  </a:lnTo>
                  <a:lnTo>
                    <a:pt x="2185" y="2344"/>
                  </a:lnTo>
                  <a:lnTo>
                    <a:pt x="2215" y="2327"/>
                  </a:lnTo>
                  <a:lnTo>
                    <a:pt x="2242" y="2305"/>
                  </a:lnTo>
                  <a:lnTo>
                    <a:pt x="2265" y="2281"/>
                  </a:lnTo>
                  <a:lnTo>
                    <a:pt x="2284" y="2251"/>
                  </a:lnTo>
                  <a:lnTo>
                    <a:pt x="2299" y="2218"/>
                  </a:lnTo>
                  <a:lnTo>
                    <a:pt x="2310" y="2181"/>
                  </a:lnTo>
                  <a:lnTo>
                    <a:pt x="2318" y="2141"/>
                  </a:lnTo>
                  <a:lnTo>
                    <a:pt x="2318" y="2139"/>
                  </a:lnTo>
                  <a:lnTo>
                    <a:pt x="2466" y="1196"/>
                  </a:lnTo>
                  <a:lnTo>
                    <a:pt x="2461" y="1160"/>
                  </a:lnTo>
                  <a:lnTo>
                    <a:pt x="2453" y="1126"/>
                  </a:lnTo>
                  <a:lnTo>
                    <a:pt x="2439" y="1095"/>
                  </a:lnTo>
                  <a:lnTo>
                    <a:pt x="2420" y="1066"/>
                  </a:lnTo>
                  <a:lnTo>
                    <a:pt x="2398" y="1040"/>
                  </a:lnTo>
                  <a:lnTo>
                    <a:pt x="2372" y="1017"/>
                  </a:lnTo>
                  <a:lnTo>
                    <a:pt x="2342" y="1001"/>
                  </a:lnTo>
                  <a:lnTo>
                    <a:pt x="2310" y="987"/>
                  </a:lnTo>
                  <a:lnTo>
                    <a:pt x="2275" y="978"/>
                  </a:lnTo>
                  <a:lnTo>
                    <a:pt x="2239" y="975"/>
                  </a:lnTo>
                  <a:lnTo>
                    <a:pt x="1616" y="975"/>
                  </a:lnTo>
                  <a:lnTo>
                    <a:pt x="1598" y="973"/>
                  </a:lnTo>
                  <a:lnTo>
                    <a:pt x="1581" y="966"/>
                  </a:lnTo>
                  <a:lnTo>
                    <a:pt x="1566" y="955"/>
                  </a:lnTo>
                  <a:lnTo>
                    <a:pt x="1556" y="941"/>
                  </a:lnTo>
                  <a:lnTo>
                    <a:pt x="1548" y="924"/>
                  </a:lnTo>
                  <a:lnTo>
                    <a:pt x="1546" y="905"/>
                  </a:lnTo>
                  <a:lnTo>
                    <a:pt x="1546" y="438"/>
                  </a:lnTo>
                  <a:lnTo>
                    <a:pt x="1545" y="392"/>
                  </a:lnTo>
                  <a:lnTo>
                    <a:pt x="1541" y="351"/>
                  </a:lnTo>
                  <a:lnTo>
                    <a:pt x="1533" y="314"/>
                  </a:lnTo>
                  <a:lnTo>
                    <a:pt x="1523" y="280"/>
                  </a:lnTo>
                  <a:lnTo>
                    <a:pt x="1510" y="249"/>
                  </a:lnTo>
                  <a:lnTo>
                    <a:pt x="1494" y="223"/>
                  </a:lnTo>
                  <a:lnTo>
                    <a:pt x="1475" y="201"/>
                  </a:lnTo>
                  <a:lnTo>
                    <a:pt x="1453" y="182"/>
                  </a:lnTo>
                  <a:lnTo>
                    <a:pt x="1428" y="166"/>
                  </a:lnTo>
                  <a:lnTo>
                    <a:pt x="1401" y="154"/>
                  </a:lnTo>
                  <a:lnTo>
                    <a:pt x="1374" y="147"/>
                  </a:lnTo>
                  <a:lnTo>
                    <a:pt x="1345" y="142"/>
                  </a:lnTo>
                  <a:lnTo>
                    <a:pt x="1318" y="139"/>
                  </a:lnTo>
                  <a:close/>
                  <a:moveTo>
                    <a:pt x="1322" y="0"/>
                  </a:moveTo>
                  <a:lnTo>
                    <a:pt x="1357" y="3"/>
                  </a:lnTo>
                  <a:lnTo>
                    <a:pt x="1393" y="8"/>
                  </a:lnTo>
                  <a:lnTo>
                    <a:pt x="1430" y="17"/>
                  </a:lnTo>
                  <a:lnTo>
                    <a:pt x="1466" y="29"/>
                  </a:lnTo>
                  <a:lnTo>
                    <a:pt x="1502" y="46"/>
                  </a:lnTo>
                  <a:lnTo>
                    <a:pt x="1537" y="69"/>
                  </a:lnTo>
                  <a:lnTo>
                    <a:pt x="1568" y="95"/>
                  </a:lnTo>
                  <a:lnTo>
                    <a:pt x="1596" y="125"/>
                  </a:lnTo>
                  <a:lnTo>
                    <a:pt x="1620" y="158"/>
                  </a:lnTo>
                  <a:lnTo>
                    <a:pt x="1640" y="197"/>
                  </a:lnTo>
                  <a:lnTo>
                    <a:pt x="1657" y="237"/>
                  </a:lnTo>
                  <a:lnTo>
                    <a:pt x="1670" y="282"/>
                  </a:lnTo>
                  <a:lnTo>
                    <a:pt x="1679" y="331"/>
                  </a:lnTo>
                  <a:lnTo>
                    <a:pt x="1685" y="383"/>
                  </a:lnTo>
                  <a:lnTo>
                    <a:pt x="1687" y="438"/>
                  </a:lnTo>
                  <a:lnTo>
                    <a:pt x="1687" y="836"/>
                  </a:lnTo>
                  <a:lnTo>
                    <a:pt x="2239" y="836"/>
                  </a:lnTo>
                  <a:lnTo>
                    <a:pt x="2289" y="839"/>
                  </a:lnTo>
                  <a:lnTo>
                    <a:pt x="2337" y="849"/>
                  </a:lnTo>
                  <a:lnTo>
                    <a:pt x="2382" y="865"/>
                  </a:lnTo>
                  <a:lnTo>
                    <a:pt x="2424" y="886"/>
                  </a:lnTo>
                  <a:lnTo>
                    <a:pt x="2464" y="913"/>
                  </a:lnTo>
                  <a:lnTo>
                    <a:pt x="2498" y="943"/>
                  </a:lnTo>
                  <a:lnTo>
                    <a:pt x="2529" y="978"/>
                  </a:lnTo>
                  <a:lnTo>
                    <a:pt x="2555" y="1017"/>
                  </a:lnTo>
                  <a:lnTo>
                    <a:pt x="2577" y="1060"/>
                  </a:lnTo>
                  <a:lnTo>
                    <a:pt x="2592" y="1105"/>
                  </a:lnTo>
                  <a:lnTo>
                    <a:pt x="2602" y="1153"/>
                  </a:lnTo>
                  <a:lnTo>
                    <a:pt x="2606" y="1203"/>
                  </a:lnTo>
                  <a:lnTo>
                    <a:pt x="2605" y="1208"/>
                  </a:lnTo>
                  <a:lnTo>
                    <a:pt x="2605" y="1213"/>
                  </a:lnTo>
                  <a:lnTo>
                    <a:pt x="2456" y="2160"/>
                  </a:lnTo>
                  <a:lnTo>
                    <a:pt x="2448" y="2211"/>
                  </a:lnTo>
                  <a:lnTo>
                    <a:pt x="2434" y="2257"/>
                  </a:lnTo>
                  <a:lnTo>
                    <a:pt x="2416" y="2301"/>
                  </a:lnTo>
                  <a:lnTo>
                    <a:pt x="2395" y="2341"/>
                  </a:lnTo>
                  <a:lnTo>
                    <a:pt x="2368" y="2377"/>
                  </a:lnTo>
                  <a:lnTo>
                    <a:pt x="2338" y="2409"/>
                  </a:lnTo>
                  <a:lnTo>
                    <a:pt x="2304" y="2437"/>
                  </a:lnTo>
                  <a:lnTo>
                    <a:pt x="2266" y="2462"/>
                  </a:lnTo>
                  <a:lnTo>
                    <a:pt x="2225" y="2482"/>
                  </a:lnTo>
                  <a:lnTo>
                    <a:pt x="2179" y="2496"/>
                  </a:lnTo>
                  <a:lnTo>
                    <a:pt x="2130" y="2508"/>
                  </a:lnTo>
                  <a:lnTo>
                    <a:pt x="2078" y="2514"/>
                  </a:lnTo>
                  <a:lnTo>
                    <a:pt x="2022" y="2518"/>
                  </a:lnTo>
                  <a:lnTo>
                    <a:pt x="916" y="2518"/>
                  </a:lnTo>
                  <a:lnTo>
                    <a:pt x="869" y="2514"/>
                  </a:lnTo>
                  <a:lnTo>
                    <a:pt x="822" y="2505"/>
                  </a:lnTo>
                  <a:lnTo>
                    <a:pt x="779" y="2490"/>
                  </a:lnTo>
                  <a:lnTo>
                    <a:pt x="738" y="2471"/>
                  </a:lnTo>
                  <a:lnTo>
                    <a:pt x="700" y="2446"/>
                  </a:lnTo>
                  <a:lnTo>
                    <a:pt x="666" y="2417"/>
                  </a:lnTo>
                  <a:lnTo>
                    <a:pt x="648" y="2437"/>
                  </a:lnTo>
                  <a:lnTo>
                    <a:pt x="628" y="2454"/>
                  </a:lnTo>
                  <a:lnTo>
                    <a:pt x="604" y="2466"/>
                  </a:lnTo>
                  <a:lnTo>
                    <a:pt x="579" y="2474"/>
                  </a:lnTo>
                  <a:lnTo>
                    <a:pt x="552" y="2476"/>
                  </a:lnTo>
                  <a:lnTo>
                    <a:pt x="138" y="2476"/>
                  </a:lnTo>
                  <a:lnTo>
                    <a:pt x="111" y="2474"/>
                  </a:lnTo>
                  <a:lnTo>
                    <a:pt x="84" y="2466"/>
                  </a:lnTo>
                  <a:lnTo>
                    <a:pt x="61" y="2453"/>
                  </a:lnTo>
                  <a:lnTo>
                    <a:pt x="41" y="2436"/>
                  </a:lnTo>
                  <a:lnTo>
                    <a:pt x="24" y="2416"/>
                  </a:lnTo>
                  <a:lnTo>
                    <a:pt x="12" y="2393"/>
                  </a:lnTo>
                  <a:lnTo>
                    <a:pt x="3" y="2366"/>
                  </a:lnTo>
                  <a:lnTo>
                    <a:pt x="0" y="2339"/>
                  </a:lnTo>
                  <a:lnTo>
                    <a:pt x="0" y="1123"/>
                  </a:lnTo>
                  <a:lnTo>
                    <a:pt x="3" y="1095"/>
                  </a:lnTo>
                  <a:lnTo>
                    <a:pt x="12" y="1069"/>
                  </a:lnTo>
                  <a:lnTo>
                    <a:pt x="24" y="1045"/>
                  </a:lnTo>
                  <a:lnTo>
                    <a:pt x="41" y="1025"/>
                  </a:lnTo>
                  <a:lnTo>
                    <a:pt x="61" y="1008"/>
                  </a:lnTo>
                  <a:lnTo>
                    <a:pt x="84" y="995"/>
                  </a:lnTo>
                  <a:lnTo>
                    <a:pt x="111" y="987"/>
                  </a:lnTo>
                  <a:lnTo>
                    <a:pt x="138" y="984"/>
                  </a:lnTo>
                  <a:lnTo>
                    <a:pt x="552" y="984"/>
                  </a:lnTo>
                  <a:lnTo>
                    <a:pt x="581" y="987"/>
                  </a:lnTo>
                  <a:lnTo>
                    <a:pt x="609" y="996"/>
                  </a:lnTo>
                  <a:lnTo>
                    <a:pt x="634" y="1011"/>
                  </a:lnTo>
                  <a:lnTo>
                    <a:pt x="655" y="1030"/>
                  </a:lnTo>
                  <a:lnTo>
                    <a:pt x="666" y="1023"/>
                  </a:lnTo>
                  <a:lnTo>
                    <a:pt x="678" y="1017"/>
                  </a:lnTo>
                  <a:lnTo>
                    <a:pt x="683" y="1016"/>
                  </a:lnTo>
                  <a:lnTo>
                    <a:pt x="692" y="1013"/>
                  </a:lnTo>
                  <a:lnTo>
                    <a:pt x="705" y="1009"/>
                  </a:lnTo>
                  <a:lnTo>
                    <a:pt x="722" y="1003"/>
                  </a:lnTo>
                  <a:lnTo>
                    <a:pt x="741" y="995"/>
                  </a:lnTo>
                  <a:lnTo>
                    <a:pt x="763" y="986"/>
                  </a:lnTo>
                  <a:lnTo>
                    <a:pt x="787" y="974"/>
                  </a:lnTo>
                  <a:lnTo>
                    <a:pt x="814" y="961"/>
                  </a:lnTo>
                  <a:lnTo>
                    <a:pt x="841" y="946"/>
                  </a:lnTo>
                  <a:lnTo>
                    <a:pt x="869" y="929"/>
                  </a:lnTo>
                  <a:lnTo>
                    <a:pt x="897" y="910"/>
                  </a:lnTo>
                  <a:lnTo>
                    <a:pt x="926" y="887"/>
                  </a:lnTo>
                  <a:lnTo>
                    <a:pt x="953" y="864"/>
                  </a:lnTo>
                  <a:lnTo>
                    <a:pt x="981" y="839"/>
                  </a:lnTo>
                  <a:lnTo>
                    <a:pt x="1006" y="810"/>
                  </a:lnTo>
                  <a:lnTo>
                    <a:pt x="1029" y="779"/>
                  </a:lnTo>
                  <a:lnTo>
                    <a:pt x="1050" y="746"/>
                  </a:lnTo>
                  <a:lnTo>
                    <a:pt x="1068" y="710"/>
                  </a:lnTo>
                  <a:lnTo>
                    <a:pt x="1083" y="672"/>
                  </a:lnTo>
                  <a:lnTo>
                    <a:pt x="1095" y="630"/>
                  </a:lnTo>
                  <a:lnTo>
                    <a:pt x="1102" y="587"/>
                  </a:lnTo>
                  <a:lnTo>
                    <a:pt x="1104" y="540"/>
                  </a:lnTo>
                  <a:lnTo>
                    <a:pt x="1104" y="88"/>
                  </a:lnTo>
                  <a:lnTo>
                    <a:pt x="1106" y="71"/>
                  </a:lnTo>
                  <a:lnTo>
                    <a:pt x="1113" y="54"/>
                  </a:lnTo>
                  <a:lnTo>
                    <a:pt x="1123" y="40"/>
                  </a:lnTo>
                  <a:lnTo>
                    <a:pt x="1137" y="29"/>
                  </a:lnTo>
                  <a:lnTo>
                    <a:pt x="1153" y="21"/>
                  </a:lnTo>
                  <a:lnTo>
                    <a:pt x="1158" y="20"/>
                  </a:lnTo>
                  <a:lnTo>
                    <a:pt x="1169" y="17"/>
                  </a:lnTo>
                  <a:lnTo>
                    <a:pt x="1185" y="14"/>
                  </a:lnTo>
                  <a:lnTo>
                    <a:pt x="1206" y="9"/>
                  </a:lnTo>
                  <a:lnTo>
                    <a:pt x="1230" y="5"/>
                  </a:lnTo>
                  <a:lnTo>
                    <a:pt x="1259" y="2"/>
                  </a:lnTo>
                  <a:lnTo>
                    <a:pt x="1289" y="1"/>
                  </a:lnTo>
                  <a:lnTo>
                    <a:pt x="13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9" name="流程图: 联系 8"/>
          <p:cNvSpPr/>
          <p:nvPr/>
        </p:nvSpPr>
        <p:spPr>
          <a:xfrm>
            <a:off x="6644640" y="3375025"/>
            <a:ext cx="646430" cy="5461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联系 14"/>
          <p:cNvSpPr/>
          <p:nvPr/>
        </p:nvSpPr>
        <p:spPr>
          <a:xfrm>
            <a:off x="6760845" y="5694045"/>
            <a:ext cx="646430" cy="5461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0" name="Group 7_1">
            <a:extLst>
              <a:ext uri="{FF2B5EF4-FFF2-40B4-BE49-F238E27FC236}">
                <a16:creationId xmlns:a16="http://schemas.microsoft.com/office/drawing/2014/main" id="{A93EBBF7-46E0-E506-6D74-66E2F8EC77E7}"/>
              </a:ext>
            </a:extLst>
          </p:cNvPr>
          <p:cNvGrpSpPr/>
          <p:nvPr/>
        </p:nvGrpSpPr>
        <p:grpSpPr>
          <a:xfrm>
            <a:off x="218079" y="239268"/>
            <a:ext cx="10733765" cy="1468457"/>
            <a:chOff x="5223163" y="745220"/>
            <a:chExt cx="5393999" cy="1468457"/>
          </a:xfrm>
        </p:grpSpPr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2A04D49E-B410-54BA-94E8-46D6B5F780D4}"/>
                </a:ext>
              </a:extLst>
            </p:cNvPr>
            <p:cNvSpPr txBox="1"/>
            <p:nvPr/>
          </p:nvSpPr>
          <p:spPr>
            <a:xfrm>
              <a:off x="5223163" y="745220"/>
              <a:ext cx="539399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latin typeface="Constantia" panose="02030602050306030303" pitchFamily="18" charset="0"/>
                  <a:ea typeface="等线" panose="02010600030101010101" charset="-122"/>
                  <a:sym typeface="+mn-ea"/>
                </a:rPr>
                <a:t>Forecast Models in Python-Advanced Prediction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412A105A-821B-1847-CAE1-22B7F196BA4A}"/>
                </a:ext>
              </a:extLst>
            </p:cNvPr>
            <p:cNvSpPr txBox="1"/>
            <p:nvPr/>
          </p:nvSpPr>
          <p:spPr>
            <a:xfrm>
              <a:off x="5223163" y="1259570"/>
              <a:ext cx="140961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PART</a:t>
              </a:r>
              <a:r>
                <a:rPr lang="zh-CN" altLang="en-US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  </a:t>
              </a:r>
              <a:r>
                <a:rPr lang="en-US" altLang="zh-CN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THREE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ldLvl="0" animBg="1"/>
      <p:bldGraphic spid="206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3"/>
          <p:cNvSpPr/>
          <p:nvPr/>
        </p:nvSpPr>
        <p:spPr bwMode="auto">
          <a:xfrm>
            <a:off x="6060281" y="6028076"/>
            <a:ext cx="0" cy="563563"/>
          </a:xfrm>
          <a:custGeom>
            <a:avLst/>
            <a:gdLst>
              <a:gd name="T0" fmla="*/ 0 h 355"/>
              <a:gd name="T1" fmla="*/ 355 h 355"/>
              <a:gd name="T2" fmla="*/ 0 h 355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55">
                <a:moveTo>
                  <a:pt x="0" y="0"/>
                </a:moveTo>
                <a:lnTo>
                  <a:pt x="0" y="355"/>
                </a:lnTo>
                <a:lnTo>
                  <a:pt x="0" y="0"/>
                </a:lnTo>
                <a:close/>
              </a:path>
            </a:pathLst>
          </a:custGeom>
          <a:solidFill>
            <a:srgbClr val="31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74" name="Pentagon 6_1"/>
          <p:cNvSpPr/>
          <p:nvPr/>
        </p:nvSpPr>
        <p:spPr>
          <a:xfrm>
            <a:off x="0" y="531656"/>
            <a:ext cx="154369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C:\Users\CY\Pictures\DS_Project\8f6e2c616938b805eab9cbaac0d685e.png8f6e2c616938b805eab9cbaac0d685e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43685" y="1406843"/>
            <a:ext cx="4942205" cy="3706495"/>
          </a:xfrm>
          <a:prstGeom prst="rect">
            <a:avLst/>
          </a:prstGeom>
          <a:ln w="19050">
            <a:gradFill>
              <a:gsLst>
                <a:gs pos="0">
                  <a:srgbClr val="56A0B9"/>
                </a:gs>
                <a:gs pos="100000">
                  <a:srgbClr val="5DBDC3"/>
                </a:gs>
              </a:gsLst>
              <a:lin ang="5400000" scaled="1"/>
            </a:gradFill>
          </a:ln>
        </p:spPr>
      </p:pic>
      <p:pic>
        <p:nvPicPr>
          <p:cNvPr id="7" name="图片 6" descr="C:\Users\CY\Pictures\DS_Project\818964699214825466f030344dd0d7a.png818964699214825466f030344dd0d7a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060440" y="2716213"/>
            <a:ext cx="5093970" cy="3820160"/>
          </a:xfrm>
          <a:prstGeom prst="rect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</p:pic>
      <p:grpSp>
        <p:nvGrpSpPr>
          <p:cNvPr id="8" name="Group 45"/>
          <p:cNvGrpSpPr/>
          <p:nvPr/>
        </p:nvGrpSpPr>
        <p:grpSpPr>
          <a:xfrm flipH="1">
            <a:off x="8409128" y="2170684"/>
            <a:ext cx="862961" cy="50044"/>
            <a:chOff x="5012716" y="1129776"/>
            <a:chExt cx="3148718" cy="103072"/>
          </a:xfrm>
        </p:grpSpPr>
        <p:sp>
          <p:nvSpPr>
            <p:cNvPr id="10" name="Rounded Rectangle 46"/>
            <p:cNvSpPr/>
            <p:nvPr/>
          </p:nvSpPr>
          <p:spPr>
            <a:xfrm>
              <a:off x="5012716" y="1129776"/>
              <a:ext cx="1623093" cy="10307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1" name="Rounded Rectangle 47"/>
            <p:cNvSpPr/>
            <p:nvPr/>
          </p:nvSpPr>
          <p:spPr>
            <a:xfrm>
              <a:off x="6910165" y="1129776"/>
              <a:ext cx="660462" cy="103072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2" name="Rounded Rectangle 48"/>
            <p:cNvSpPr/>
            <p:nvPr/>
          </p:nvSpPr>
          <p:spPr>
            <a:xfrm>
              <a:off x="7831205" y="1129776"/>
              <a:ext cx="330229" cy="10307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13" name="TextBox 44"/>
          <p:cNvSpPr txBox="1"/>
          <p:nvPr/>
        </p:nvSpPr>
        <p:spPr>
          <a:xfrm>
            <a:off x="7994041" y="1233304"/>
            <a:ext cx="17960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23222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Open Sans Extrabold" charset="0"/>
                <a:sym typeface="思源黑体 CN Medium" panose="020B0600000000000000" pitchFamily="34" charset="-122"/>
              </a:rPr>
              <a:t> </a:t>
            </a:r>
            <a:r>
              <a:rPr lang="en-US" sz="2800" b="1" dirty="0">
                <a:solidFill>
                  <a:schemeClr val="accent1"/>
                </a:solidFill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Multiple </a:t>
            </a:r>
          </a:p>
          <a:p>
            <a:pPr algn="ctr"/>
            <a:r>
              <a:rPr lang="en-US" sz="2800" b="1" dirty="0">
                <a:solidFill>
                  <a:schemeClr val="accent1"/>
                </a:solidFill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Regression</a:t>
            </a:r>
          </a:p>
        </p:txBody>
      </p:sp>
      <p:grpSp>
        <p:nvGrpSpPr>
          <p:cNvPr id="20" name="Group 7_1">
            <a:extLst>
              <a:ext uri="{FF2B5EF4-FFF2-40B4-BE49-F238E27FC236}">
                <a16:creationId xmlns:a16="http://schemas.microsoft.com/office/drawing/2014/main" id="{F091EBFC-CA4E-C530-5911-A827A918B2BC}"/>
              </a:ext>
            </a:extLst>
          </p:cNvPr>
          <p:cNvGrpSpPr/>
          <p:nvPr/>
        </p:nvGrpSpPr>
        <p:grpSpPr>
          <a:xfrm>
            <a:off x="218079" y="239268"/>
            <a:ext cx="10733765" cy="1468457"/>
            <a:chOff x="5223163" y="745220"/>
            <a:chExt cx="5393999" cy="1468457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30F61B7-7BF0-3FB2-78AA-AED8E26C2026}"/>
                </a:ext>
              </a:extLst>
            </p:cNvPr>
            <p:cNvSpPr txBox="1"/>
            <p:nvPr/>
          </p:nvSpPr>
          <p:spPr>
            <a:xfrm>
              <a:off x="5223163" y="745220"/>
              <a:ext cx="539399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latin typeface="Constantia" panose="02030602050306030303" pitchFamily="18" charset="0"/>
                  <a:ea typeface="等线" panose="02010600030101010101" charset="-122"/>
                  <a:sym typeface="+mn-ea"/>
                </a:rPr>
                <a:t>Forecast Models in Python-Advanced Prediction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856855D-BCBD-8F36-28E8-3C52F584D62C}"/>
                </a:ext>
              </a:extLst>
            </p:cNvPr>
            <p:cNvSpPr txBox="1"/>
            <p:nvPr/>
          </p:nvSpPr>
          <p:spPr>
            <a:xfrm>
              <a:off x="5223163" y="1259570"/>
              <a:ext cx="140961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PART</a:t>
              </a:r>
              <a:r>
                <a:rPr lang="zh-CN" altLang="en-US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  </a:t>
              </a:r>
              <a:r>
                <a:rPr lang="en-US" altLang="zh-CN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THREE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_1">
            <a:extLst>
              <a:ext uri="{FF2B5EF4-FFF2-40B4-BE49-F238E27FC236}">
                <a16:creationId xmlns:a16="http://schemas.microsoft.com/office/drawing/2014/main" id="{3606C94A-FDAB-7AFD-55FD-60BEA24000D4}"/>
              </a:ext>
            </a:extLst>
          </p:cNvPr>
          <p:cNvSpPr/>
          <p:nvPr/>
        </p:nvSpPr>
        <p:spPr>
          <a:xfrm>
            <a:off x="0" y="531656"/>
            <a:ext cx="154369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31" y="1468144"/>
            <a:ext cx="5228948" cy="392171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080" y="2514660"/>
            <a:ext cx="5472096" cy="4104072"/>
          </a:xfrm>
          <a:prstGeom prst="rect">
            <a:avLst/>
          </a:prstGeom>
        </p:spPr>
      </p:pic>
      <p:grpSp>
        <p:nvGrpSpPr>
          <p:cNvPr id="8" name="Group 45">
            <a:extLst>
              <a:ext uri="{FF2B5EF4-FFF2-40B4-BE49-F238E27FC236}">
                <a16:creationId xmlns:a16="http://schemas.microsoft.com/office/drawing/2014/main" id="{B8072B76-F4A0-70EF-0D1D-44A1D17A52D2}"/>
              </a:ext>
            </a:extLst>
          </p:cNvPr>
          <p:cNvGrpSpPr/>
          <p:nvPr/>
        </p:nvGrpSpPr>
        <p:grpSpPr>
          <a:xfrm flipH="1">
            <a:off x="8637728" y="1903984"/>
            <a:ext cx="862961" cy="50044"/>
            <a:chOff x="5012716" y="1129776"/>
            <a:chExt cx="3148718" cy="103072"/>
          </a:xfrm>
        </p:grpSpPr>
        <p:sp>
          <p:nvSpPr>
            <p:cNvPr id="9" name="Rounded Rectangle 46">
              <a:extLst>
                <a:ext uri="{FF2B5EF4-FFF2-40B4-BE49-F238E27FC236}">
                  <a16:creationId xmlns:a16="http://schemas.microsoft.com/office/drawing/2014/main" id="{0CFA6F75-308B-D43B-38F7-1695591A2562}"/>
                </a:ext>
              </a:extLst>
            </p:cNvPr>
            <p:cNvSpPr/>
            <p:nvPr/>
          </p:nvSpPr>
          <p:spPr>
            <a:xfrm>
              <a:off x="5012716" y="1129776"/>
              <a:ext cx="1623093" cy="10307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0" name="Rounded Rectangle 47">
              <a:extLst>
                <a:ext uri="{FF2B5EF4-FFF2-40B4-BE49-F238E27FC236}">
                  <a16:creationId xmlns:a16="http://schemas.microsoft.com/office/drawing/2014/main" id="{E70D8C5A-C9BD-16CC-7489-A36E8A9AA65D}"/>
                </a:ext>
              </a:extLst>
            </p:cNvPr>
            <p:cNvSpPr/>
            <p:nvPr/>
          </p:nvSpPr>
          <p:spPr>
            <a:xfrm>
              <a:off x="6910165" y="1129776"/>
              <a:ext cx="660462" cy="103072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1" name="Rounded Rectangle 48">
              <a:extLst>
                <a:ext uri="{FF2B5EF4-FFF2-40B4-BE49-F238E27FC236}">
                  <a16:creationId xmlns:a16="http://schemas.microsoft.com/office/drawing/2014/main" id="{8756BB20-0413-0F71-00B2-442CE8701021}"/>
                </a:ext>
              </a:extLst>
            </p:cNvPr>
            <p:cNvSpPr/>
            <p:nvPr/>
          </p:nvSpPr>
          <p:spPr>
            <a:xfrm>
              <a:off x="7831205" y="1129776"/>
              <a:ext cx="330229" cy="10307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12" name="TextBox 44">
            <a:extLst>
              <a:ext uri="{FF2B5EF4-FFF2-40B4-BE49-F238E27FC236}">
                <a16:creationId xmlns:a16="http://schemas.microsoft.com/office/drawing/2014/main" id="{5BF01768-6AFB-3C75-CCFB-6047BD8EC2EA}"/>
              </a:ext>
            </a:extLst>
          </p:cNvPr>
          <p:cNvSpPr txBox="1"/>
          <p:nvPr/>
        </p:nvSpPr>
        <p:spPr>
          <a:xfrm>
            <a:off x="8108668" y="966604"/>
            <a:ext cx="20239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23222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Open Sans Extrabold" charset="0"/>
                <a:sym typeface="思源黑体 CN Medium" panose="020B0600000000000000" pitchFamily="34" charset="-122"/>
              </a:rPr>
              <a:t> </a:t>
            </a:r>
            <a:r>
              <a:rPr lang="en-US" altLang="zh-CN" sz="2800" b="1" dirty="0">
                <a:solidFill>
                  <a:schemeClr val="accent1"/>
                </a:solidFill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Polynomial</a:t>
            </a:r>
            <a:r>
              <a:rPr lang="en-US" sz="2800" b="1" dirty="0">
                <a:solidFill>
                  <a:schemeClr val="accent1"/>
                </a:solidFill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 </a:t>
            </a:r>
          </a:p>
          <a:p>
            <a:pPr algn="ctr"/>
            <a:r>
              <a:rPr lang="en-US" sz="2800" b="1" dirty="0">
                <a:solidFill>
                  <a:schemeClr val="accent1"/>
                </a:solidFill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Regression</a:t>
            </a:r>
          </a:p>
        </p:txBody>
      </p:sp>
      <p:grpSp>
        <p:nvGrpSpPr>
          <p:cNvPr id="13" name="Group 7_1">
            <a:extLst>
              <a:ext uri="{FF2B5EF4-FFF2-40B4-BE49-F238E27FC236}">
                <a16:creationId xmlns:a16="http://schemas.microsoft.com/office/drawing/2014/main" id="{DBB9B108-C446-2B96-EA5A-25BF8948E464}"/>
              </a:ext>
            </a:extLst>
          </p:cNvPr>
          <p:cNvGrpSpPr/>
          <p:nvPr/>
        </p:nvGrpSpPr>
        <p:grpSpPr>
          <a:xfrm>
            <a:off x="218079" y="239268"/>
            <a:ext cx="10733765" cy="1468457"/>
            <a:chOff x="5223163" y="745220"/>
            <a:chExt cx="5393999" cy="1468457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1D7DF57-FC0F-0294-F89A-816294898DF9}"/>
                </a:ext>
              </a:extLst>
            </p:cNvPr>
            <p:cNvSpPr txBox="1"/>
            <p:nvPr/>
          </p:nvSpPr>
          <p:spPr>
            <a:xfrm>
              <a:off x="5223163" y="745220"/>
              <a:ext cx="539399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latin typeface="Constantia" panose="02030602050306030303" pitchFamily="18" charset="0"/>
                  <a:ea typeface="等线" panose="02010600030101010101" charset="-122"/>
                  <a:sym typeface="+mn-ea"/>
                </a:rPr>
                <a:t>Forecast Models in Python-Advanced Prediction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42C28D3-6800-EF5D-B8DA-06B8D8809C7F}"/>
                </a:ext>
              </a:extLst>
            </p:cNvPr>
            <p:cNvSpPr txBox="1"/>
            <p:nvPr/>
          </p:nvSpPr>
          <p:spPr>
            <a:xfrm>
              <a:off x="5223163" y="1259570"/>
              <a:ext cx="140961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PART</a:t>
              </a:r>
              <a:r>
                <a:rPr lang="zh-CN" altLang="en-US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  </a:t>
              </a:r>
              <a:r>
                <a:rPr lang="en-US" altLang="zh-CN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THREE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7"/>
          <p:cNvSpPr/>
          <p:nvPr/>
        </p:nvSpPr>
        <p:spPr bwMode="auto">
          <a:xfrm>
            <a:off x="6052344" y="2211726"/>
            <a:ext cx="25400" cy="606425"/>
          </a:xfrm>
          <a:custGeom>
            <a:avLst/>
            <a:gdLst>
              <a:gd name="T0" fmla="*/ 6 w 12"/>
              <a:gd name="T1" fmla="*/ 276 h 276"/>
              <a:gd name="T2" fmla="*/ 0 w 12"/>
              <a:gd name="T3" fmla="*/ 268 h 276"/>
              <a:gd name="T4" fmla="*/ 0 w 12"/>
              <a:gd name="T5" fmla="*/ 9 h 276"/>
              <a:gd name="T6" fmla="*/ 6 w 12"/>
              <a:gd name="T7" fmla="*/ 0 h 276"/>
              <a:gd name="T8" fmla="*/ 12 w 12"/>
              <a:gd name="T9" fmla="*/ 9 h 276"/>
              <a:gd name="T10" fmla="*/ 12 w 12"/>
              <a:gd name="T11" fmla="*/ 268 h 276"/>
              <a:gd name="T12" fmla="*/ 6 w 12"/>
              <a:gd name="T13" fmla="*/ 276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276">
                <a:moveTo>
                  <a:pt x="6" y="276"/>
                </a:moveTo>
                <a:cubicBezTo>
                  <a:pt x="3" y="276"/>
                  <a:pt x="0" y="273"/>
                  <a:pt x="0" y="268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3" y="0"/>
                  <a:pt x="6" y="0"/>
                </a:cubicBezTo>
                <a:cubicBezTo>
                  <a:pt x="10" y="0"/>
                  <a:pt x="12" y="4"/>
                  <a:pt x="12" y="9"/>
                </a:cubicBezTo>
                <a:cubicBezTo>
                  <a:pt x="12" y="268"/>
                  <a:pt x="12" y="268"/>
                  <a:pt x="12" y="268"/>
                </a:cubicBezTo>
                <a:cubicBezTo>
                  <a:pt x="12" y="273"/>
                  <a:pt x="10" y="276"/>
                  <a:pt x="6" y="2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6060281" y="2233951"/>
            <a:ext cx="0" cy="563563"/>
          </a:xfrm>
          <a:custGeom>
            <a:avLst/>
            <a:gdLst>
              <a:gd name="T0" fmla="*/ 0 h 355"/>
              <a:gd name="T1" fmla="*/ 355 h 355"/>
              <a:gd name="T2" fmla="*/ 0 h 355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55">
                <a:moveTo>
                  <a:pt x="0" y="0"/>
                </a:moveTo>
                <a:lnTo>
                  <a:pt x="0" y="355"/>
                </a:lnTo>
                <a:lnTo>
                  <a:pt x="0" y="0"/>
                </a:lnTo>
                <a:close/>
              </a:path>
            </a:pathLst>
          </a:custGeom>
          <a:solidFill>
            <a:srgbClr val="E6A7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8" name="Freeform 8"/>
          <p:cNvSpPr/>
          <p:nvPr/>
        </p:nvSpPr>
        <p:spPr bwMode="auto">
          <a:xfrm>
            <a:off x="6060281" y="2787989"/>
            <a:ext cx="0" cy="633413"/>
          </a:xfrm>
          <a:custGeom>
            <a:avLst/>
            <a:gdLst>
              <a:gd name="T0" fmla="*/ 0 h 399"/>
              <a:gd name="T1" fmla="*/ 399 h 399"/>
              <a:gd name="T2" fmla="*/ 0 h 399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99">
                <a:moveTo>
                  <a:pt x="0" y="0"/>
                </a:moveTo>
                <a:lnTo>
                  <a:pt x="0" y="399"/>
                </a:lnTo>
                <a:lnTo>
                  <a:pt x="0" y="0"/>
                </a:lnTo>
                <a:close/>
              </a:path>
            </a:pathLst>
          </a:custGeom>
          <a:solidFill>
            <a:srgbClr val="FA66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0" name="Freeform 10"/>
          <p:cNvSpPr/>
          <p:nvPr/>
        </p:nvSpPr>
        <p:spPr bwMode="auto">
          <a:xfrm>
            <a:off x="6052344" y="2765764"/>
            <a:ext cx="25400" cy="681038"/>
          </a:xfrm>
          <a:custGeom>
            <a:avLst/>
            <a:gdLst>
              <a:gd name="T0" fmla="*/ 6 w 12"/>
              <a:gd name="T1" fmla="*/ 309 h 309"/>
              <a:gd name="T2" fmla="*/ 0 w 12"/>
              <a:gd name="T3" fmla="*/ 299 h 309"/>
              <a:gd name="T4" fmla="*/ 0 w 12"/>
              <a:gd name="T5" fmla="*/ 10 h 309"/>
              <a:gd name="T6" fmla="*/ 6 w 12"/>
              <a:gd name="T7" fmla="*/ 0 h 309"/>
              <a:gd name="T8" fmla="*/ 12 w 12"/>
              <a:gd name="T9" fmla="*/ 10 h 309"/>
              <a:gd name="T10" fmla="*/ 12 w 12"/>
              <a:gd name="T11" fmla="*/ 299 h 309"/>
              <a:gd name="T12" fmla="*/ 6 w 12"/>
              <a:gd name="T13" fmla="*/ 309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09">
                <a:moveTo>
                  <a:pt x="6" y="309"/>
                </a:moveTo>
                <a:cubicBezTo>
                  <a:pt x="3" y="309"/>
                  <a:pt x="0" y="304"/>
                  <a:pt x="0" y="299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3" y="0"/>
                  <a:pt x="6" y="0"/>
                </a:cubicBezTo>
                <a:cubicBezTo>
                  <a:pt x="10" y="0"/>
                  <a:pt x="12" y="4"/>
                  <a:pt x="12" y="10"/>
                </a:cubicBezTo>
                <a:cubicBezTo>
                  <a:pt x="12" y="299"/>
                  <a:pt x="12" y="299"/>
                  <a:pt x="12" y="299"/>
                </a:cubicBezTo>
                <a:cubicBezTo>
                  <a:pt x="12" y="304"/>
                  <a:pt x="10" y="309"/>
                  <a:pt x="6" y="30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1" name="Freeform 11"/>
          <p:cNvSpPr/>
          <p:nvPr/>
        </p:nvSpPr>
        <p:spPr bwMode="auto">
          <a:xfrm>
            <a:off x="6060281" y="3448389"/>
            <a:ext cx="0" cy="546100"/>
          </a:xfrm>
          <a:custGeom>
            <a:avLst/>
            <a:gdLst>
              <a:gd name="T0" fmla="*/ 0 h 344"/>
              <a:gd name="T1" fmla="*/ 344 h 344"/>
              <a:gd name="T2" fmla="*/ 0 h 344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44">
                <a:moveTo>
                  <a:pt x="0" y="0"/>
                </a:moveTo>
                <a:lnTo>
                  <a:pt x="0" y="344"/>
                </a:lnTo>
                <a:lnTo>
                  <a:pt x="0" y="0"/>
                </a:lnTo>
                <a:close/>
              </a:path>
            </a:pathLst>
          </a:custGeom>
          <a:solidFill>
            <a:srgbClr val="DF53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3" name="Freeform 13"/>
          <p:cNvSpPr/>
          <p:nvPr/>
        </p:nvSpPr>
        <p:spPr bwMode="auto">
          <a:xfrm>
            <a:off x="6052344" y="3426164"/>
            <a:ext cx="25400" cy="585788"/>
          </a:xfrm>
          <a:custGeom>
            <a:avLst/>
            <a:gdLst>
              <a:gd name="T0" fmla="*/ 6 w 12"/>
              <a:gd name="T1" fmla="*/ 266 h 266"/>
              <a:gd name="T2" fmla="*/ 0 w 12"/>
              <a:gd name="T3" fmla="*/ 258 h 266"/>
              <a:gd name="T4" fmla="*/ 0 w 12"/>
              <a:gd name="T5" fmla="*/ 8 h 266"/>
              <a:gd name="T6" fmla="*/ 6 w 12"/>
              <a:gd name="T7" fmla="*/ 0 h 266"/>
              <a:gd name="T8" fmla="*/ 12 w 12"/>
              <a:gd name="T9" fmla="*/ 8 h 266"/>
              <a:gd name="T10" fmla="*/ 12 w 12"/>
              <a:gd name="T11" fmla="*/ 258 h 266"/>
              <a:gd name="T12" fmla="*/ 6 w 12"/>
              <a:gd name="T13" fmla="*/ 266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266">
                <a:moveTo>
                  <a:pt x="6" y="266"/>
                </a:moveTo>
                <a:cubicBezTo>
                  <a:pt x="3" y="266"/>
                  <a:pt x="0" y="263"/>
                  <a:pt x="0" y="25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6" y="0"/>
                </a:cubicBezTo>
                <a:cubicBezTo>
                  <a:pt x="10" y="0"/>
                  <a:pt x="12" y="4"/>
                  <a:pt x="12" y="8"/>
                </a:cubicBezTo>
                <a:cubicBezTo>
                  <a:pt x="12" y="258"/>
                  <a:pt x="12" y="258"/>
                  <a:pt x="12" y="258"/>
                </a:cubicBezTo>
                <a:cubicBezTo>
                  <a:pt x="12" y="263"/>
                  <a:pt x="10" y="266"/>
                  <a:pt x="6" y="26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4" name="Freeform 14"/>
          <p:cNvSpPr/>
          <p:nvPr/>
        </p:nvSpPr>
        <p:spPr bwMode="auto">
          <a:xfrm>
            <a:off x="6060281" y="4011951"/>
            <a:ext cx="0" cy="687388"/>
          </a:xfrm>
          <a:custGeom>
            <a:avLst/>
            <a:gdLst>
              <a:gd name="T0" fmla="*/ 0 h 433"/>
              <a:gd name="T1" fmla="*/ 433 h 433"/>
              <a:gd name="T2" fmla="*/ 0 h 433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433">
                <a:moveTo>
                  <a:pt x="0" y="0"/>
                </a:moveTo>
                <a:lnTo>
                  <a:pt x="0" y="433"/>
                </a:lnTo>
                <a:lnTo>
                  <a:pt x="0" y="0"/>
                </a:lnTo>
                <a:close/>
              </a:path>
            </a:pathLst>
          </a:custGeom>
          <a:solidFill>
            <a:srgbClr val="DF53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6" name="Freeform 16"/>
          <p:cNvSpPr/>
          <p:nvPr/>
        </p:nvSpPr>
        <p:spPr bwMode="auto">
          <a:xfrm>
            <a:off x="6052344" y="3981789"/>
            <a:ext cx="25400" cy="742950"/>
          </a:xfrm>
          <a:custGeom>
            <a:avLst/>
            <a:gdLst>
              <a:gd name="T0" fmla="*/ 6 w 12"/>
              <a:gd name="T1" fmla="*/ 338 h 338"/>
              <a:gd name="T2" fmla="*/ 0 w 12"/>
              <a:gd name="T3" fmla="*/ 328 h 338"/>
              <a:gd name="T4" fmla="*/ 0 w 12"/>
              <a:gd name="T5" fmla="*/ 11 h 338"/>
              <a:gd name="T6" fmla="*/ 6 w 12"/>
              <a:gd name="T7" fmla="*/ 0 h 338"/>
              <a:gd name="T8" fmla="*/ 12 w 12"/>
              <a:gd name="T9" fmla="*/ 11 h 338"/>
              <a:gd name="T10" fmla="*/ 12 w 12"/>
              <a:gd name="T11" fmla="*/ 328 h 338"/>
              <a:gd name="T12" fmla="*/ 6 w 12"/>
              <a:gd name="T13" fmla="*/ 338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38">
                <a:moveTo>
                  <a:pt x="6" y="338"/>
                </a:moveTo>
                <a:cubicBezTo>
                  <a:pt x="3" y="338"/>
                  <a:pt x="0" y="334"/>
                  <a:pt x="0" y="32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3" y="0"/>
                  <a:pt x="6" y="0"/>
                </a:cubicBezTo>
                <a:cubicBezTo>
                  <a:pt x="10" y="0"/>
                  <a:pt x="12" y="5"/>
                  <a:pt x="12" y="11"/>
                </a:cubicBezTo>
                <a:cubicBezTo>
                  <a:pt x="12" y="328"/>
                  <a:pt x="12" y="328"/>
                  <a:pt x="12" y="328"/>
                </a:cubicBezTo>
                <a:cubicBezTo>
                  <a:pt x="12" y="334"/>
                  <a:pt x="10" y="338"/>
                  <a:pt x="6" y="33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7" name="Freeform 17"/>
          <p:cNvSpPr/>
          <p:nvPr/>
        </p:nvSpPr>
        <p:spPr bwMode="auto">
          <a:xfrm>
            <a:off x="6060281" y="4707276"/>
            <a:ext cx="0" cy="608013"/>
          </a:xfrm>
          <a:custGeom>
            <a:avLst/>
            <a:gdLst>
              <a:gd name="T0" fmla="*/ 0 h 383"/>
              <a:gd name="T1" fmla="*/ 383 h 383"/>
              <a:gd name="T2" fmla="*/ 0 h 383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83">
                <a:moveTo>
                  <a:pt x="0" y="0"/>
                </a:moveTo>
                <a:lnTo>
                  <a:pt x="0" y="383"/>
                </a:lnTo>
                <a:lnTo>
                  <a:pt x="0" y="0"/>
                </a:lnTo>
                <a:close/>
              </a:path>
            </a:pathLst>
          </a:custGeom>
          <a:solidFill>
            <a:srgbClr val="84B6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9" name="Freeform 19"/>
          <p:cNvSpPr/>
          <p:nvPr/>
        </p:nvSpPr>
        <p:spPr bwMode="auto">
          <a:xfrm>
            <a:off x="6052344" y="4677114"/>
            <a:ext cx="25400" cy="666750"/>
          </a:xfrm>
          <a:custGeom>
            <a:avLst/>
            <a:gdLst>
              <a:gd name="T0" fmla="*/ 6 w 12"/>
              <a:gd name="T1" fmla="*/ 303 h 303"/>
              <a:gd name="T2" fmla="*/ 0 w 12"/>
              <a:gd name="T3" fmla="*/ 293 h 303"/>
              <a:gd name="T4" fmla="*/ 0 w 12"/>
              <a:gd name="T5" fmla="*/ 10 h 303"/>
              <a:gd name="T6" fmla="*/ 6 w 12"/>
              <a:gd name="T7" fmla="*/ 0 h 303"/>
              <a:gd name="T8" fmla="*/ 12 w 12"/>
              <a:gd name="T9" fmla="*/ 10 h 303"/>
              <a:gd name="T10" fmla="*/ 12 w 12"/>
              <a:gd name="T11" fmla="*/ 293 h 303"/>
              <a:gd name="T12" fmla="*/ 6 w 12"/>
              <a:gd name="T13" fmla="*/ 303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03">
                <a:moveTo>
                  <a:pt x="6" y="303"/>
                </a:moveTo>
                <a:cubicBezTo>
                  <a:pt x="3" y="303"/>
                  <a:pt x="0" y="298"/>
                  <a:pt x="0" y="293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3" y="0"/>
                  <a:pt x="6" y="0"/>
                </a:cubicBezTo>
                <a:cubicBezTo>
                  <a:pt x="10" y="0"/>
                  <a:pt x="12" y="4"/>
                  <a:pt x="12" y="10"/>
                </a:cubicBezTo>
                <a:cubicBezTo>
                  <a:pt x="12" y="293"/>
                  <a:pt x="12" y="293"/>
                  <a:pt x="12" y="293"/>
                </a:cubicBezTo>
                <a:cubicBezTo>
                  <a:pt x="12" y="298"/>
                  <a:pt x="10" y="303"/>
                  <a:pt x="6" y="30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20" name="Freeform 20"/>
          <p:cNvSpPr/>
          <p:nvPr/>
        </p:nvSpPr>
        <p:spPr bwMode="auto">
          <a:xfrm>
            <a:off x="6060281" y="5342276"/>
            <a:ext cx="0" cy="660400"/>
          </a:xfrm>
          <a:custGeom>
            <a:avLst/>
            <a:gdLst>
              <a:gd name="T0" fmla="*/ 0 h 416"/>
              <a:gd name="T1" fmla="*/ 416 h 416"/>
              <a:gd name="T2" fmla="*/ 0 h 416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416">
                <a:moveTo>
                  <a:pt x="0" y="0"/>
                </a:moveTo>
                <a:lnTo>
                  <a:pt x="0" y="416"/>
                </a:lnTo>
                <a:lnTo>
                  <a:pt x="0" y="0"/>
                </a:lnTo>
                <a:close/>
              </a:path>
            </a:pathLst>
          </a:custGeom>
          <a:solidFill>
            <a:srgbClr val="2480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22" name="Freeform 22"/>
          <p:cNvSpPr/>
          <p:nvPr/>
        </p:nvSpPr>
        <p:spPr bwMode="auto">
          <a:xfrm>
            <a:off x="6052344" y="5310526"/>
            <a:ext cx="25400" cy="717550"/>
          </a:xfrm>
          <a:custGeom>
            <a:avLst/>
            <a:gdLst>
              <a:gd name="T0" fmla="*/ 6 w 12"/>
              <a:gd name="T1" fmla="*/ 326 h 326"/>
              <a:gd name="T2" fmla="*/ 0 w 12"/>
              <a:gd name="T3" fmla="*/ 316 h 326"/>
              <a:gd name="T4" fmla="*/ 0 w 12"/>
              <a:gd name="T5" fmla="*/ 10 h 326"/>
              <a:gd name="T6" fmla="*/ 6 w 12"/>
              <a:gd name="T7" fmla="*/ 0 h 326"/>
              <a:gd name="T8" fmla="*/ 12 w 12"/>
              <a:gd name="T9" fmla="*/ 10 h 326"/>
              <a:gd name="T10" fmla="*/ 12 w 12"/>
              <a:gd name="T11" fmla="*/ 316 h 326"/>
              <a:gd name="T12" fmla="*/ 6 w 12"/>
              <a:gd name="T13" fmla="*/ 326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26">
                <a:moveTo>
                  <a:pt x="6" y="326"/>
                </a:moveTo>
                <a:cubicBezTo>
                  <a:pt x="3" y="326"/>
                  <a:pt x="0" y="322"/>
                  <a:pt x="0" y="31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3" y="0"/>
                  <a:pt x="6" y="0"/>
                </a:cubicBezTo>
                <a:cubicBezTo>
                  <a:pt x="10" y="0"/>
                  <a:pt x="12" y="5"/>
                  <a:pt x="12" y="10"/>
                </a:cubicBezTo>
                <a:cubicBezTo>
                  <a:pt x="12" y="316"/>
                  <a:pt x="12" y="316"/>
                  <a:pt x="12" y="316"/>
                </a:cubicBezTo>
                <a:cubicBezTo>
                  <a:pt x="12" y="322"/>
                  <a:pt x="10" y="326"/>
                  <a:pt x="6" y="32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23" name="Freeform 23"/>
          <p:cNvSpPr/>
          <p:nvPr/>
        </p:nvSpPr>
        <p:spPr bwMode="auto">
          <a:xfrm>
            <a:off x="6060281" y="6028076"/>
            <a:ext cx="0" cy="563563"/>
          </a:xfrm>
          <a:custGeom>
            <a:avLst/>
            <a:gdLst>
              <a:gd name="T0" fmla="*/ 0 h 355"/>
              <a:gd name="T1" fmla="*/ 355 h 355"/>
              <a:gd name="T2" fmla="*/ 0 h 355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55">
                <a:moveTo>
                  <a:pt x="0" y="0"/>
                </a:moveTo>
                <a:lnTo>
                  <a:pt x="0" y="355"/>
                </a:lnTo>
                <a:lnTo>
                  <a:pt x="0" y="0"/>
                </a:lnTo>
                <a:close/>
              </a:path>
            </a:pathLst>
          </a:custGeom>
          <a:solidFill>
            <a:srgbClr val="31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74" name="Pentagon 6_1"/>
          <p:cNvSpPr/>
          <p:nvPr/>
        </p:nvSpPr>
        <p:spPr>
          <a:xfrm>
            <a:off x="0" y="531656"/>
            <a:ext cx="154369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45" y="1795145"/>
            <a:ext cx="5499735" cy="41249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975" y="1390805"/>
            <a:ext cx="4219664" cy="2700922"/>
          </a:xfrm>
          <a:prstGeom prst="rect">
            <a:avLst/>
          </a:prstGeom>
        </p:spPr>
      </p:pic>
      <p:sp>
        <p:nvSpPr>
          <p:cNvPr id="25" name="Freeform 14"/>
          <p:cNvSpPr>
            <a:spLocks noEditPoints="1"/>
          </p:cNvSpPr>
          <p:nvPr/>
        </p:nvSpPr>
        <p:spPr bwMode="auto">
          <a:xfrm>
            <a:off x="4713301" y="1214204"/>
            <a:ext cx="291005" cy="291952"/>
          </a:xfrm>
          <a:custGeom>
            <a:avLst/>
            <a:gdLst>
              <a:gd name="T0" fmla="*/ 128 w 257"/>
              <a:gd name="T1" fmla="*/ 0 h 258"/>
              <a:gd name="T2" fmla="*/ 0 w 257"/>
              <a:gd name="T3" fmla="*/ 129 h 258"/>
              <a:gd name="T4" fmla="*/ 128 w 257"/>
              <a:gd name="T5" fmla="*/ 258 h 258"/>
              <a:gd name="T6" fmla="*/ 257 w 257"/>
              <a:gd name="T7" fmla="*/ 129 h 258"/>
              <a:gd name="T8" fmla="*/ 128 w 257"/>
              <a:gd name="T9" fmla="*/ 0 h 258"/>
              <a:gd name="T10" fmla="*/ 183 w 257"/>
              <a:gd name="T11" fmla="*/ 132 h 258"/>
              <a:gd name="T12" fmla="*/ 167 w 257"/>
              <a:gd name="T13" fmla="*/ 147 h 258"/>
              <a:gd name="T14" fmla="*/ 109 w 257"/>
              <a:gd name="T15" fmla="*/ 205 h 258"/>
              <a:gd name="T16" fmla="*/ 104 w 257"/>
              <a:gd name="T17" fmla="*/ 205 h 258"/>
              <a:gd name="T18" fmla="*/ 88 w 257"/>
              <a:gd name="T19" fmla="*/ 190 h 258"/>
              <a:gd name="T20" fmla="*/ 88 w 257"/>
              <a:gd name="T21" fmla="*/ 184 h 258"/>
              <a:gd name="T22" fmla="*/ 143 w 257"/>
              <a:gd name="T23" fmla="*/ 129 h 258"/>
              <a:gd name="T24" fmla="*/ 88 w 257"/>
              <a:gd name="T25" fmla="*/ 73 h 258"/>
              <a:gd name="T26" fmla="*/ 88 w 257"/>
              <a:gd name="T27" fmla="*/ 68 h 258"/>
              <a:gd name="T28" fmla="*/ 104 w 257"/>
              <a:gd name="T29" fmla="*/ 52 h 258"/>
              <a:gd name="T30" fmla="*/ 109 w 257"/>
              <a:gd name="T31" fmla="*/ 52 h 258"/>
              <a:gd name="T32" fmla="*/ 167 w 257"/>
              <a:gd name="T33" fmla="*/ 110 h 258"/>
              <a:gd name="T34" fmla="*/ 183 w 257"/>
              <a:gd name="T35" fmla="*/ 126 h 258"/>
              <a:gd name="T36" fmla="*/ 183 w 257"/>
              <a:gd name="T37" fmla="*/ 132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57" h="258">
                <a:moveTo>
                  <a:pt x="128" y="0"/>
                </a:moveTo>
                <a:cubicBezTo>
                  <a:pt x="57" y="0"/>
                  <a:pt x="0" y="58"/>
                  <a:pt x="0" y="129"/>
                </a:cubicBezTo>
                <a:cubicBezTo>
                  <a:pt x="0" y="200"/>
                  <a:pt x="57" y="258"/>
                  <a:pt x="128" y="258"/>
                </a:cubicBezTo>
                <a:cubicBezTo>
                  <a:pt x="200" y="258"/>
                  <a:pt x="257" y="200"/>
                  <a:pt x="257" y="129"/>
                </a:cubicBezTo>
                <a:cubicBezTo>
                  <a:pt x="257" y="58"/>
                  <a:pt x="200" y="0"/>
                  <a:pt x="128" y="0"/>
                </a:cubicBezTo>
                <a:close/>
                <a:moveTo>
                  <a:pt x="183" y="132"/>
                </a:moveTo>
                <a:cubicBezTo>
                  <a:pt x="167" y="147"/>
                  <a:pt x="167" y="147"/>
                  <a:pt x="167" y="147"/>
                </a:cubicBezTo>
                <a:cubicBezTo>
                  <a:pt x="109" y="205"/>
                  <a:pt x="109" y="205"/>
                  <a:pt x="109" y="205"/>
                </a:cubicBezTo>
                <a:cubicBezTo>
                  <a:pt x="108" y="207"/>
                  <a:pt x="105" y="207"/>
                  <a:pt x="104" y="205"/>
                </a:cubicBezTo>
                <a:cubicBezTo>
                  <a:pt x="88" y="190"/>
                  <a:pt x="88" y="190"/>
                  <a:pt x="88" y="190"/>
                </a:cubicBezTo>
                <a:cubicBezTo>
                  <a:pt x="86" y="188"/>
                  <a:pt x="86" y="185"/>
                  <a:pt x="88" y="184"/>
                </a:cubicBezTo>
                <a:cubicBezTo>
                  <a:pt x="143" y="129"/>
                  <a:pt x="143" y="129"/>
                  <a:pt x="143" y="129"/>
                </a:cubicBezTo>
                <a:cubicBezTo>
                  <a:pt x="88" y="73"/>
                  <a:pt x="88" y="73"/>
                  <a:pt x="88" y="73"/>
                </a:cubicBezTo>
                <a:cubicBezTo>
                  <a:pt x="86" y="72"/>
                  <a:pt x="86" y="69"/>
                  <a:pt x="88" y="68"/>
                </a:cubicBezTo>
                <a:cubicBezTo>
                  <a:pt x="104" y="52"/>
                  <a:pt x="104" y="52"/>
                  <a:pt x="104" y="52"/>
                </a:cubicBezTo>
                <a:cubicBezTo>
                  <a:pt x="105" y="50"/>
                  <a:pt x="108" y="50"/>
                  <a:pt x="109" y="52"/>
                </a:cubicBezTo>
                <a:cubicBezTo>
                  <a:pt x="167" y="110"/>
                  <a:pt x="167" y="110"/>
                  <a:pt x="167" y="110"/>
                </a:cubicBezTo>
                <a:cubicBezTo>
                  <a:pt x="183" y="126"/>
                  <a:pt x="183" y="126"/>
                  <a:pt x="183" y="126"/>
                </a:cubicBezTo>
                <a:cubicBezTo>
                  <a:pt x="185" y="127"/>
                  <a:pt x="185" y="130"/>
                  <a:pt x="183" y="1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26" name="Inhaltsplatzhalter 4"/>
          <p:cNvSpPr txBox="1"/>
          <p:nvPr/>
        </p:nvSpPr>
        <p:spPr>
          <a:xfrm flipH="1">
            <a:off x="5190490" y="1175385"/>
            <a:ext cx="4873625" cy="36893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AutoTS Prediction(EA)</a:t>
            </a:r>
            <a:r>
              <a:rPr lang="en-US" sz="1600" dirty="0">
                <a:solidFill>
                  <a:srgbClr val="23222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975" y="4155477"/>
            <a:ext cx="4077051" cy="2436162"/>
          </a:xfrm>
          <a:prstGeom prst="rect">
            <a:avLst/>
          </a:prstGeom>
        </p:spPr>
      </p:pic>
      <p:grpSp>
        <p:nvGrpSpPr>
          <p:cNvPr id="32" name="Group 7_1">
            <a:extLst>
              <a:ext uri="{FF2B5EF4-FFF2-40B4-BE49-F238E27FC236}">
                <a16:creationId xmlns:a16="http://schemas.microsoft.com/office/drawing/2014/main" id="{C872573B-4353-383D-A628-1B4476394383}"/>
              </a:ext>
            </a:extLst>
          </p:cNvPr>
          <p:cNvGrpSpPr/>
          <p:nvPr/>
        </p:nvGrpSpPr>
        <p:grpSpPr>
          <a:xfrm>
            <a:off x="218079" y="239268"/>
            <a:ext cx="10733765" cy="1468457"/>
            <a:chOff x="5223163" y="745220"/>
            <a:chExt cx="5393999" cy="1468457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1C39070-568E-CC33-77BE-BA1112A6798E}"/>
                </a:ext>
              </a:extLst>
            </p:cNvPr>
            <p:cNvSpPr txBox="1"/>
            <p:nvPr/>
          </p:nvSpPr>
          <p:spPr>
            <a:xfrm>
              <a:off x="5223163" y="745220"/>
              <a:ext cx="539399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latin typeface="Constantia" panose="02030602050306030303" pitchFamily="18" charset="0"/>
                  <a:ea typeface="等线" panose="02010600030101010101" charset="-122"/>
                  <a:sym typeface="+mn-ea"/>
                </a:rPr>
                <a:t>Forecast Models in Python-Advanced Prediction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C5CFFA96-D272-0FC9-7F06-C76EC1C65CAF}"/>
                </a:ext>
              </a:extLst>
            </p:cNvPr>
            <p:cNvSpPr txBox="1"/>
            <p:nvPr/>
          </p:nvSpPr>
          <p:spPr>
            <a:xfrm>
              <a:off x="5223163" y="1259570"/>
              <a:ext cx="140961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PART</a:t>
              </a:r>
              <a:r>
                <a:rPr lang="zh-CN" altLang="en-US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  </a:t>
              </a:r>
              <a:r>
                <a:rPr lang="en-US" altLang="zh-CN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THREE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7"/>
          <p:cNvSpPr/>
          <p:nvPr/>
        </p:nvSpPr>
        <p:spPr bwMode="auto">
          <a:xfrm>
            <a:off x="6052344" y="2211726"/>
            <a:ext cx="25400" cy="606425"/>
          </a:xfrm>
          <a:custGeom>
            <a:avLst/>
            <a:gdLst>
              <a:gd name="T0" fmla="*/ 6 w 12"/>
              <a:gd name="T1" fmla="*/ 276 h 276"/>
              <a:gd name="T2" fmla="*/ 0 w 12"/>
              <a:gd name="T3" fmla="*/ 268 h 276"/>
              <a:gd name="T4" fmla="*/ 0 w 12"/>
              <a:gd name="T5" fmla="*/ 9 h 276"/>
              <a:gd name="T6" fmla="*/ 6 w 12"/>
              <a:gd name="T7" fmla="*/ 0 h 276"/>
              <a:gd name="T8" fmla="*/ 12 w 12"/>
              <a:gd name="T9" fmla="*/ 9 h 276"/>
              <a:gd name="T10" fmla="*/ 12 w 12"/>
              <a:gd name="T11" fmla="*/ 268 h 276"/>
              <a:gd name="T12" fmla="*/ 6 w 12"/>
              <a:gd name="T13" fmla="*/ 276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276">
                <a:moveTo>
                  <a:pt x="6" y="276"/>
                </a:moveTo>
                <a:cubicBezTo>
                  <a:pt x="3" y="276"/>
                  <a:pt x="0" y="273"/>
                  <a:pt x="0" y="268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3" y="0"/>
                  <a:pt x="6" y="0"/>
                </a:cubicBezTo>
                <a:cubicBezTo>
                  <a:pt x="10" y="0"/>
                  <a:pt x="12" y="4"/>
                  <a:pt x="12" y="9"/>
                </a:cubicBezTo>
                <a:cubicBezTo>
                  <a:pt x="12" y="268"/>
                  <a:pt x="12" y="268"/>
                  <a:pt x="12" y="268"/>
                </a:cubicBezTo>
                <a:cubicBezTo>
                  <a:pt x="12" y="273"/>
                  <a:pt x="10" y="276"/>
                  <a:pt x="6" y="2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6060281" y="2233951"/>
            <a:ext cx="0" cy="563563"/>
          </a:xfrm>
          <a:custGeom>
            <a:avLst/>
            <a:gdLst>
              <a:gd name="T0" fmla="*/ 0 h 355"/>
              <a:gd name="T1" fmla="*/ 355 h 355"/>
              <a:gd name="T2" fmla="*/ 0 h 355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55">
                <a:moveTo>
                  <a:pt x="0" y="0"/>
                </a:moveTo>
                <a:lnTo>
                  <a:pt x="0" y="355"/>
                </a:lnTo>
                <a:lnTo>
                  <a:pt x="0" y="0"/>
                </a:lnTo>
                <a:close/>
              </a:path>
            </a:pathLst>
          </a:custGeom>
          <a:solidFill>
            <a:srgbClr val="E6A7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8" name="Freeform 8"/>
          <p:cNvSpPr/>
          <p:nvPr/>
        </p:nvSpPr>
        <p:spPr bwMode="auto">
          <a:xfrm>
            <a:off x="6060281" y="2787989"/>
            <a:ext cx="0" cy="633413"/>
          </a:xfrm>
          <a:custGeom>
            <a:avLst/>
            <a:gdLst>
              <a:gd name="T0" fmla="*/ 0 h 399"/>
              <a:gd name="T1" fmla="*/ 399 h 399"/>
              <a:gd name="T2" fmla="*/ 0 h 399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99">
                <a:moveTo>
                  <a:pt x="0" y="0"/>
                </a:moveTo>
                <a:lnTo>
                  <a:pt x="0" y="399"/>
                </a:lnTo>
                <a:lnTo>
                  <a:pt x="0" y="0"/>
                </a:lnTo>
                <a:close/>
              </a:path>
            </a:pathLst>
          </a:custGeom>
          <a:solidFill>
            <a:srgbClr val="FA66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0" name="Freeform 10"/>
          <p:cNvSpPr/>
          <p:nvPr/>
        </p:nvSpPr>
        <p:spPr bwMode="auto">
          <a:xfrm>
            <a:off x="6052344" y="2765764"/>
            <a:ext cx="25400" cy="681038"/>
          </a:xfrm>
          <a:custGeom>
            <a:avLst/>
            <a:gdLst>
              <a:gd name="T0" fmla="*/ 6 w 12"/>
              <a:gd name="T1" fmla="*/ 309 h 309"/>
              <a:gd name="T2" fmla="*/ 0 w 12"/>
              <a:gd name="T3" fmla="*/ 299 h 309"/>
              <a:gd name="T4" fmla="*/ 0 w 12"/>
              <a:gd name="T5" fmla="*/ 10 h 309"/>
              <a:gd name="T6" fmla="*/ 6 w 12"/>
              <a:gd name="T7" fmla="*/ 0 h 309"/>
              <a:gd name="T8" fmla="*/ 12 w 12"/>
              <a:gd name="T9" fmla="*/ 10 h 309"/>
              <a:gd name="T10" fmla="*/ 12 w 12"/>
              <a:gd name="T11" fmla="*/ 299 h 309"/>
              <a:gd name="T12" fmla="*/ 6 w 12"/>
              <a:gd name="T13" fmla="*/ 309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09">
                <a:moveTo>
                  <a:pt x="6" y="309"/>
                </a:moveTo>
                <a:cubicBezTo>
                  <a:pt x="3" y="309"/>
                  <a:pt x="0" y="304"/>
                  <a:pt x="0" y="299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3" y="0"/>
                  <a:pt x="6" y="0"/>
                </a:cubicBezTo>
                <a:cubicBezTo>
                  <a:pt x="10" y="0"/>
                  <a:pt x="12" y="4"/>
                  <a:pt x="12" y="10"/>
                </a:cubicBezTo>
                <a:cubicBezTo>
                  <a:pt x="12" y="299"/>
                  <a:pt x="12" y="299"/>
                  <a:pt x="12" y="299"/>
                </a:cubicBezTo>
                <a:cubicBezTo>
                  <a:pt x="12" y="304"/>
                  <a:pt x="10" y="309"/>
                  <a:pt x="6" y="30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1" name="Freeform 11"/>
          <p:cNvSpPr/>
          <p:nvPr/>
        </p:nvSpPr>
        <p:spPr bwMode="auto">
          <a:xfrm>
            <a:off x="6060281" y="3448389"/>
            <a:ext cx="0" cy="546100"/>
          </a:xfrm>
          <a:custGeom>
            <a:avLst/>
            <a:gdLst>
              <a:gd name="T0" fmla="*/ 0 h 344"/>
              <a:gd name="T1" fmla="*/ 344 h 344"/>
              <a:gd name="T2" fmla="*/ 0 h 344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44">
                <a:moveTo>
                  <a:pt x="0" y="0"/>
                </a:moveTo>
                <a:lnTo>
                  <a:pt x="0" y="344"/>
                </a:lnTo>
                <a:lnTo>
                  <a:pt x="0" y="0"/>
                </a:lnTo>
                <a:close/>
              </a:path>
            </a:pathLst>
          </a:custGeom>
          <a:solidFill>
            <a:srgbClr val="DF53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3" name="Freeform 13"/>
          <p:cNvSpPr/>
          <p:nvPr/>
        </p:nvSpPr>
        <p:spPr bwMode="auto">
          <a:xfrm>
            <a:off x="6052344" y="3426164"/>
            <a:ext cx="25400" cy="585788"/>
          </a:xfrm>
          <a:custGeom>
            <a:avLst/>
            <a:gdLst>
              <a:gd name="T0" fmla="*/ 6 w 12"/>
              <a:gd name="T1" fmla="*/ 266 h 266"/>
              <a:gd name="T2" fmla="*/ 0 w 12"/>
              <a:gd name="T3" fmla="*/ 258 h 266"/>
              <a:gd name="T4" fmla="*/ 0 w 12"/>
              <a:gd name="T5" fmla="*/ 8 h 266"/>
              <a:gd name="T6" fmla="*/ 6 w 12"/>
              <a:gd name="T7" fmla="*/ 0 h 266"/>
              <a:gd name="T8" fmla="*/ 12 w 12"/>
              <a:gd name="T9" fmla="*/ 8 h 266"/>
              <a:gd name="T10" fmla="*/ 12 w 12"/>
              <a:gd name="T11" fmla="*/ 258 h 266"/>
              <a:gd name="T12" fmla="*/ 6 w 12"/>
              <a:gd name="T13" fmla="*/ 266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266">
                <a:moveTo>
                  <a:pt x="6" y="266"/>
                </a:moveTo>
                <a:cubicBezTo>
                  <a:pt x="3" y="266"/>
                  <a:pt x="0" y="263"/>
                  <a:pt x="0" y="25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6" y="0"/>
                </a:cubicBezTo>
                <a:cubicBezTo>
                  <a:pt x="10" y="0"/>
                  <a:pt x="12" y="4"/>
                  <a:pt x="12" y="8"/>
                </a:cubicBezTo>
                <a:cubicBezTo>
                  <a:pt x="12" y="258"/>
                  <a:pt x="12" y="258"/>
                  <a:pt x="12" y="258"/>
                </a:cubicBezTo>
                <a:cubicBezTo>
                  <a:pt x="12" y="263"/>
                  <a:pt x="10" y="266"/>
                  <a:pt x="6" y="26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4" name="Freeform 14"/>
          <p:cNvSpPr/>
          <p:nvPr/>
        </p:nvSpPr>
        <p:spPr bwMode="auto">
          <a:xfrm>
            <a:off x="6060281" y="4011951"/>
            <a:ext cx="0" cy="687388"/>
          </a:xfrm>
          <a:custGeom>
            <a:avLst/>
            <a:gdLst>
              <a:gd name="T0" fmla="*/ 0 h 433"/>
              <a:gd name="T1" fmla="*/ 433 h 433"/>
              <a:gd name="T2" fmla="*/ 0 h 433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433">
                <a:moveTo>
                  <a:pt x="0" y="0"/>
                </a:moveTo>
                <a:lnTo>
                  <a:pt x="0" y="433"/>
                </a:lnTo>
                <a:lnTo>
                  <a:pt x="0" y="0"/>
                </a:lnTo>
                <a:close/>
              </a:path>
            </a:pathLst>
          </a:custGeom>
          <a:solidFill>
            <a:srgbClr val="DF53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6" name="Freeform 16"/>
          <p:cNvSpPr/>
          <p:nvPr/>
        </p:nvSpPr>
        <p:spPr bwMode="auto">
          <a:xfrm>
            <a:off x="6052344" y="3981789"/>
            <a:ext cx="25400" cy="742950"/>
          </a:xfrm>
          <a:custGeom>
            <a:avLst/>
            <a:gdLst>
              <a:gd name="T0" fmla="*/ 6 w 12"/>
              <a:gd name="T1" fmla="*/ 338 h 338"/>
              <a:gd name="T2" fmla="*/ 0 w 12"/>
              <a:gd name="T3" fmla="*/ 328 h 338"/>
              <a:gd name="T4" fmla="*/ 0 w 12"/>
              <a:gd name="T5" fmla="*/ 11 h 338"/>
              <a:gd name="T6" fmla="*/ 6 w 12"/>
              <a:gd name="T7" fmla="*/ 0 h 338"/>
              <a:gd name="T8" fmla="*/ 12 w 12"/>
              <a:gd name="T9" fmla="*/ 11 h 338"/>
              <a:gd name="T10" fmla="*/ 12 w 12"/>
              <a:gd name="T11" fmla="*/ 328 h 338"/>
              <a:gd name="T12" fmla="*/ 6 w 12"/>
              <a:gd name="T13" fmla="*/ 338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38">
                <a:moveTo>
                  <a:pt x="6" y="338"/>
                </a:moveTo>
                <a:cubicBezTo>
                  <a:pt x="3" y="338"/>
                  <a:pt x="0" y="334"/>
                  <a:pt x="0" y="32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3" y="0"/>
                  <a:pt x="6" y="0"/>
                </a:cubicBezTo>
                <a:cubicBezTo>
                  <a:pt x="10" y="0"/>
                  <a:pt x="12" y="5"/>
                  <a:pt x="12" y="11"/>
                </a:cubicBezTo>
                <a:cubicBezTo>
                  <a:pt x="12" y="328"/>
                  <a:pt x="12" y="328"/>
                  <a:pt x="12" y="328"/>
                </a:cubicBezTo>
                <a:cubicBezTo>
                  <a:pt x="12" y="334"/>
                  <a:pt x="10" y="338"/>
                  <a:pt x="6" y="33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7" name="Freeform 17"/>
          <p:cNvSpPr/>
          <p:nvPr/>
        </p:nvSpPr>
        <p:spPr bwMode="auto">
          <a:xfrm>
            <a:off x="6060281" y="4707276"/>
            <a:ext cx="0" cy="608013"/>
          </a:xfrm>
          <a:custGeom>
            <a:avLst/>
            <a:gdLst>
              <a:gd name="T0" fmla="*/ 0 h 383"/>
              <a:gd name="T1" fmla="*/ 383 h 383"/>
              <a:gd name="T2" fmla="*/ 0 h 383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83">
                <a:moveTo>
                  <a:pt x="0" y="0"/>
                </a:moveTo>
                <a:lnTo>
                  <a:pt x="0" y="383"/>
                </a:lnTo>
                <a:lnTo>
                  <a:pt x="0" y="0"/>
                </a:lnTo>
                <a:close/>
              </a:path>
            </a:pathLst>
          </a:custGeom>
          <a:solidFill>
            <a:srgbClr val="84B6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9" name="Freeform 19"/>
          <p:cNvSpPr/>
          <p:nvPr/>
        </p:nvSpPr>
        <p:spPr bwMode="auto">
          <a:xfrm>
            <a:off x="6052344" y="4677114"/>
            <a:ext cx="25400" cy="666750"/>
          </a:xfrm>
          <a:custGeom>
            <a:avLst/>
            <a:gdLst>
              <a:gd name="T0" fmla="*/ 6 w 12"/>
              <a:gd name="T1" fmla="*/ 303 h 303"/>
              <a:gd name="T2" fmla="*/ 0 w 12"/>
              <a:gd name="T3" fmla="*/ 293 h 303"/>
              <a:gd name="T4" fmla="*/ 0 w 12"/>
              <a:gd name="T5" fmla="*/ 10 h 303"/>
              <a:gd name="T6" fmla="*/ 6 w 12"/>
              <a:gd name="T7" fmla="*/ 0 h 303"/>
              <a:gd name="T8" fmla="*/ 12 w 12"/>
              <a:gd name="T9" fmla="*/ 10 h 303"/>
              <a:gd name="T10" fmla="*/ 12 w 12"/>
              <a:gd name="T11" fmla="*/ 293 h 303"/>
              <a:gd name="T12" fmla="*/ 6 w 12"/>
              <a:gd name="T13" fmla="*/ 303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03">
                <a:moveTo>
                  <a:pt x="6" y="303"/>
                </a:moveTo>
                <a:cubicBezTo>
                  <a:pt x="3" y="303"/>
                  <a:pt x="0" y="298"/>
                  <a:pt x="0" y="293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3" y="0"/>
                  <a:pt x="6" y="0"/>
                </a:cubicBezTo>
                <a:cubicBezTo>
                  <a:pt x="10" y="0"/>
                  <a:pt x="12" y="4"/>
                  <a:pt x="12" y="10"/>
                </a:cubicBezTo>
                <a:cubicBezTo>
                  <a:pt x="12" y="293"/>
                  <a:pt x="12" y="293"/>
                  <a:pt x="12" y="293"/>
                </a:cubicBezTo>
                <a:cubicBezTo>
                  <a:pt x="12" y="298"/>
                  <a:pt x="10" y="303"/>
                  <a:pt x="6" y="30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20" name="Freeform 20"/>
          <p:cNvSpPr/>
          <p:nvPr/>
        </p:nvSpPr>
        <p:spPr bwMode="auto">
          <a:xfrm>
            <a:off x="6060281" y="5342276"/>
            <a:ext cx="0" cy="660400"/>
          </a:xfrm>
          <a:custGeom>
            <a:avLst/>
            <a:gdLst>
              <a:gd name="T0" fmla="*/ 0 h 416"/>
              <a:gd name="T1" fmla="*/ 416 h 416"/>
              <a:gd name="T2" fmla="*/ 0 h 416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416">
                <a:moveTo>
                  <a:pt x="0" y="0"/>
                </a:moveTo>
                <a:lnTo>
                  <a:pt x="0" y="416"/>
                </a:lnTo>
                <a:lnTo>
                  <a:pt x="0" y="0"/>
                </a:lnTo>
                <a:close/>
              </a:path>
            </a:pathLst>
          </a:custGeom>
          <a:solidFill>
            <a:srgbClr val="2480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22" name="Freeform 22"/>
          <p:cNvSpPr/>
          <p:nvPr/>
        </p:nvSpPr>
        <p:spPr bwMode="auto">
          <a:xfrm>
            <a:off x="6052344" y="5310526"/>
            <a:ext cx="25400" cy="717550"/>
          </a:xfrm>
          <a:custGeom>
            <a:avLst/>
            <a:gdLst>
              <a:gd name="T0" fmla="*/ 6 w 12"/>
              <a:gd name="T1" fmla="*/ 326 h 326"/>
              <a:gd name="T2" fmla="*/ 0 w 12"/>
              <a:gd name="T3" fmla="*/ 316 h 326"/>
              <a:gd name="T4" fmla="*/ 0 w 12"/>
              <a:gd name="T5" fmla="*/ 10 h 326"/>
              <a:gd name="T6" fmla="*/ 6 w 12"/>
              <a:gd name="T7" fmla="*/ 0 h 326"/>
              <a:gd name="T8" fmla="*/ 12 w 12"/>
              <a:gd name="T9" fmla="*/ 10 h 326"/>
              <a:gd name="T10" fmla="*/ 12 w 12"/>
              <a:gd name="T11" fmla="*/ 316 h 326"/>
              <a:gd name="T12" fmla="*/ 6 w 12"/>
              <a:gd name="T13" fmla="*/ 326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26">
                <a:moveTo>
                  <a:pt x="6" y="326"/>
                </a:moveTo>
                <a:cubicBezTo>
                  <a:pt x="3" y="326"/>
                  <a:pt x="0" y="322"/>
                  <a:pt x="0" y="31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3" y="0"/>
                  <a:pt x="6" y="0"/>
                </a:cubicBezTo>
                <a:cubicBezTo>
                  <a:pt x="10" y="0"/>
                  <a:pt x="12" y="5"/>
                  <a:pt x="12" y="10"/>
                </a:cubicBezTo>
                <a:cubicBezTo>
                  <a:pt x="12" y="316"/>
                  <a:pt x="12" y="316"/>
                  <a:pt x="12" y="316"/>
                </a:cubicBezTo>
                <a:cubicBezTo>
                  <a:pt x="12" y="322"/>
                  <a:pt x="10" y="326"/>
                  <a:pt x="6" y="32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23" name="Freeform 23"/>
          <p:cNvSpPr/>
          <p:nvPr/>
        </p:nvSpPr>
        <p:spPr bwMode="auto">
          <a:xfrm>
            <a:off x="6060281" y="6028076"/>
            <a:ext cx="0" cy="563563"/>
          </a:xfrm>
          <a:custGeom>
            <a:avLst/>
            <a:gdLst>
              <a:gd name="T0" fmla="*/ 0 h 355"/>
              <a:gd name="T1" fmla="*/ 355 h 355"/>
              <a:gd name="T2" fmla="*/ 0 h 355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55">
                <a:moveTo>
                  <a:pt x="0" y="0"/>
                </a:moveTo>
                <a:lnTo>
                  <a:pt x="0" y="355"/>
                </a:lnTo>
                <a:lnTo>
                  <a:pt x="0" y="0"/>
                </a:lnTo>
                <a:close/>
              </a:path>
            </a:pathLst>
          </a:custGeom>
          <a:solidFill>
            <a:srgbClr val="31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74" name="Pentagon 6_1"/>
          <p:cNvSpPr/>
          <p:nvPr/>
        </p:nvSpPr>
        <p:spPr>
          <a:xfrm>
            <a:off x="0" y="531656"/>
            <a:ext cx="154369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858010"/>
            <a:ext cx="5405120" cy="405384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320" y="1808480"/>
            <a:ext cx="5471160" cy="4103370"/>
          </a:xfrm>
          <a:prstGeom prst="rect">
            <a:avLst/>
          </a:prstGeom>
        </p:spPr>
      </p:pic>
      <p:sp>
        <p:nvSpPr>
          <p:cNvPr id="2" name="Freeform 14"/>
          <p:cNvSpPr>
            <a:spLocks noEditPoints="1"/>
          </p:cNvSpPr>
          <p:nvPr/>
        </p:nvSpPr>
        <p:spPr bwMode="auto">
          <a:xfrm>
            <a:off x="4713301" y="1214204"/>
            <a:ext cx="291005" cy="291952"/>
          </a:xfrm>
          <a:custGeom>
            <a:avLst/>
            <a:gdLst>
              <a:gd name="T0" fmla="*/ 128 w 257"/>
              <a:gd name="T1" fmla="*/ 0 h 258"/>
              <a:gd name="T2" fmla="*/ 0 w 257"/>
              <a:gd name="T3" fmla="*/ 129 h 258"/>
              <a:gd name="T4" fmla="*/ 128 w 257"/>
              <a:gd name="T5" fmla="*/ 258 h 258"/>
              <a:gd name="T6" fmla="*/ 257 w 257"/>
              <a:gd name="T7" fmla="*/ 129 h 258"/>
              <a:gd name="T8" fmla="*/ 128 w 257"/>
              <a:gd name="T9" fmla="*/ 0 h 258"/>
              <a:gd name="T10" fmla="*/ 183 w 257"/>
              <a:gd name="T11" fmla="*/ 132 h 258"/>
              <a:gd name="T12" fmla="*/ 167 w 257"/>
              <a:gd name="T13" fmla="*/ 147 h 258"/>
              <a:gd name="T14" fmla="*/ 109 w 257"/>
              <a:gd name="T15" fmla="*/ 205 h 258"/>
              <a:gd name="T16" fmla="*/ 104 w 257"/>
              <a:gd name="T17" fmla="*/ 205 h 258"/>
              <a:gd name="T18" fmla="*/ 88 w 257"/>
              <a:gd name="T19" fmla="*/ 190 h 258"/>
              <a:gd name="T20" fmla="*/ 88 w 257"/>
              <a:gd name="T21" fmla="*/ 184 h 258"/>
              <a:gd name="T22" fmla="*/ 143 w 257"/>
              <a:gd name="T23" fmla="*/ 129 h 258"/>
              <a:gd name="T24" fmla="*/ 88 w 257"/>
              <a:gd name="T25" fmla="*/ 73 h 258"/>
              <a:gd name="T26" fmla="*/ 88 w 257"/>
              <a:gd name="T27" fmla="*/ 68 h 258"/>
              <a:gd name="T28" fmla="*/ 104 w 257"/>
              <a:gd name="T29" fmla="*/ 52 h 258"/>
              <a:gd name="T30" fmla="*/ 109 w 257"/>
              <a:gd name="T31" fmla="*/ 52 h 258"/>
              <a:gd name="T32" fmla="*/ 167 w 257"/>
              <a:gd name="T33" fmla="*/ 110 h 258"/>
              <a:gd name="T34" fmla="*/ 183 w 257"/>
              <a:gd name="T35" fmla="*/ 126 h 258"/>
              <a:gd name="T36" fmla="*/ 183 w 257"/>
              <a:gd name="T37" fmla="*/ 132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57" h="258">
                <a:moveTo>
                  <a:pt x="128" y="0"/>
                </a:moveTo>
                <a:cubicBezTo>
                  <a:pt x="57" y="0"/>
                  <a:pt x="0" y="58"/>
                  <a:pt x="0" y="129"/>
                </a:cubicBezTo>
                <a:cubicBezTo>
                  <a:pt x="0" y="200"/>
                  <a:pt x="57" y="258"/>
                  <a:pt x="128" y="258"/>
                </a:cubicBezTo>
                <a:cubicBezTo>
                  <a:pt x="200" y="258"/>
                  <a:pt x="257" y="200"/>
                  <a:pt x="257" y="129"/>
                </a:cubicBezTo>
                <a:cubicBezTo>
                  <a:pt x="257" y="58"/>
                  <a:pt x="200" y="0"/>
                  <a:pt x="128" y="0"/>
                </a:cubicBezTo>
                <a:close/>
                <a:moveTo>
                  <a:pt x="183" y="132"/>
                </a:moveTo>
                <a:cubicBezTo>
                  <a:pt x="167" y="147"/>
                  <a:pt x="167" y="147"/>
                  <a:pt x="167" y="147"/>
                </a:cubicBezTo>
                <a:cubicBezTo>
                  <a:pt x="109" y="205"/>
                  <a:pt x="109" y="205"/>
                  <a:pt x="109" y="205"/>
                </a:cubicBezTo>
                <a:cubicBezTo>
                  <a:pt x="108" y="207"/>
                  <a:pt x="105" y="207"/>
                  <a:pt x="104" y="205"/>
                </a:cubicBezTo>
                <a:cubicBezTo>
                  <a:pt x="88" y="190"/>
                  <a:pt x="88" y="190"/>
                  <a:pt x="88" y="190"/>
                </a:cubicBezTo>
                <a:cubicBezTo>
                  <a:pt x="86" y="188"/>
                  <a:pt x="86" y="185"/>
                  <a:pt x="88" y="184"/>
                </a:cubicBezTo>
                <a:cubicBezTo>
                  <a:pt x="143" y="129"/>
                  <a:pt x="143" y="129"/>
                  <a:pt x="143" y="129"/>
                </a:cubicBezTo>
                <a:cubicBezTo>
                  <a:pt x="88" y="73"/>
                  <a:pt x="88" y="73"/>
                  <a:pt x="88" y="73"/>
                </a:cubicBezTo>
                <a:cubicBezTo>
                  <a:pt x="86" y="72"/>
                  <a:pt x="86" y="69"/>
                  <a:pt x="88" y="68"/>
                </a:cubicBezTo>
                <a:cubicBezTo>
                  <a:pt x="104" y="52"/>
                  <a:pt x="104" y="52"/>
                  <a:pt x="104" y="52"/>
                </a:cubicBezTo>
                <a:cubicBezTo>
                  <a:pt x="105" y="50"/>
                  <a:pt x="108" y="50"/>
                  <a:pt x="109" y="52"/>
                </a:cubicBezTo>
                <a:cubicBezTo>
                  <a:pt x="167" y="110"/>
                  <a:pt x="167" y="110"/>
                  <a:pt x="167" y="110"/>
                </a:cubicBezTo>
                <a:cubicBezTo>
                  <a:pt x="183" y="126"/>
                  <a:pt x="183" y="126"/>
                  <a:pt x="183" y="126"/>
                </a:cubicBezTo>
                <a:cubicBezTo>
                  <a:pt x="185" y="127"/>
                  <a:pt x="185" y="130"/>
                  <a:pt x="183" y="1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3" name="Inhaltsplatzhalter 4"/>
          <p:cNvSpPr txBox="1"/>
          <p:nvPr/>
        </p:nvSpPr>
        <p:spPr>
          <a:xfrm flipH="1">
            <a:off x="5190490" y="1144409"/>
            <a:ext cx="4873625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2800" b="1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AutoTS Prediction(ATVI)</a:t>
            </a:r>
            <a:r>
              <a:rPr lang="en-US" sz="1800" dirty="0">
                <a:solidFill>
                  <a:srgbClr val="23222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 </a:t>
            </a:r>
          </a:p>
        </p:txBody>
      </p:sp>
      <p:grpSp>
        <p:nvGrpSpPr>
          <p:cNvPr id="27" name="Group 7_1">
            <a:extLst>
              <a:ext uri="{FF2B5EF4-FFF2-40B4-BE49-F238E27FC236}">
                <a16:creationId xmlns:a16="http://schemas.microsoft.com/office/drawing/2014/main" id="{C36FAB1A-6870-CCAC-74BD-7D91325FDEEE}"/>
              </a:ext>
            </a:extLst>
          </p:cNvPr>
          <p:cNvGrpSpPr/>
          <p:nvPr/>
        </p:nvGrpSpPr>
        <p:grpSpPr>
          <a:xfrm>
            <a:off x="218079" y="239268"/>
            <a:ext cx="10733765" cy="1468457"/>
            <a:chOff x="5223163" y="745220"/>
            <a:chExt cx="5393999" cy="1468457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284328AB-BA46-3A30-561E-6D01AAEC753F}"/>
                </a:ext>
              </a:extLst>
            </p:cNvPr>
            <p:cNvSpPr txBox="1"/>
            <p:nvPr/>
          </p:nvSpPr>
          <p:spPr>
            <a:xfrm>
              <a:off x="5223163" y="745220"/>
              <a:ext cx="539399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latin typeface="Constantia" panose="02030602050306030303" pitchFamily="18" charset="0"/>
                  <a:ea typeface="等线" panose="02010600030101010101" charset="-122"/>
                  <a:sym typeface="+mn-ea"/>
                </a:rPr>
                <a:t>Forecast Models in Python-Advanced Prediction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B2F73755-DDD8-A6D8-F0FF-9062B971DB71}"/>
                </a:ext>
              </a:extLst>
            </p:cNvPr>
            <p:cNvSpPr txBox="1"/>
            <p:nvPr/>
          </p:nvSpPr>
          <p:spPr>
            <a:xfrm>
              <a:off x="5223163" y="1259570"/>
              <a:ext cx="140961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PART</a:t>
              </a:r>
              <a:r>
                <a:rPr lang="zh-CN" altLang="en-US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  </a:t>
              </a:r>
              <a:r>
                <a:rPr lang="en-US" altLang="zh-CN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THREE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3"/>
          <p:cNvSpPr/>
          <p:nvPr/>
        </p:nvSpPr>
        <p:spPr bwMode="auto">
          <a:xfrm>
            <a:off x="6060281" y="6028076"/>
            <a:ext cx="0" cy="563563"/>
          </a:xfrm>
          <a:custGeom>
            <a:avLst/>
            <a:gdLst>
              <a:gd name="T0" fmla="*/ 0 h 355"/>
              <a:gd name="T1" fmla="*/ 355 h 355"/>
              <a:gd name="T2" fmla="*/ 0 h 355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55">
                <a:moveTo>
                  <a:pt x="0" y="0"/>
                </a:moveTo>
                <a:lnTo>
                  <a:pt x="0" y="355"/>
                </a:lnTo>
                <a:lnTo>
                  <a:pt x="0" y="0"/>
                </a:lnTo>
                <a:close/>
              </a:path>
            </a:pathLst>
          </a:custGeom>
          <a:solidFill>
            <a:srgbClr val="31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74" name="Pentagon 6_1"/>
          <p:cNvSpPr/>
          <p:nvPr/>
        </p:nvSpPr>
        <p:spPr>
          <a:xfrm>
            <a:off x="0" y="531656"/>
            <a:ext cx="154369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C:\Users\CY\Pictures\DS_Project\图片1.png图片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20470" y="1344930"/>
            <a:ext cx="4942205" cy="3707130"/>
          </a:xfrm>
          <a:prstGeom prst="rect">
            <a:avLst/>
          </a:prstGeom>
          <a:ln w="19050">
            <a:gradFill>
              <a:gsLst>
                <a:gs pos="0">
                  <a:srgbClr val="56A0B9"/>
                </a:gs>
                <a:gs pos="100000">
                  <a:srgbClr val="5DBDC3"/>
                </a:gs>
              </a:gsLst>
              <a:lin ang="5400000" scaled="1"/>
            </a:gradFill>
          </a:ln>
        </p:spPr>
      </p:pic>
      <p:pic>
        <p:nvPicPr>
          <p:cNvPr id="7" name="图片 6" descr="C:\Users\CY\Pictures\DS_Project\图片2.png图片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944870" y="2771140"/>
            <a:ext cx="5093970" cy="3820795"/>
          </a:xfrm>
          <a:prstGeom prst="rect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</p:pic>
      <p:grpSp>
        <p:nvGrpSpPr>
          <p:cNvPr id="8" name="Group 45"/>
          <p:cNvGrpSpPr/>
          <p:nvPr/>
        </p:nvGrpSpPr>
        <p:grpSpPr>
          <a:xfrm flipH="1">
            <a:off x="10722293" y="1226740"/>
            <a:ext cx="862961" cy="50044"/>
            <a:chOff x="5012716" y="1129776"/>
            <a:chExt cx="3148718" cy="103072"/>
          </a:xfrm>
        </p:grpSpPr>
        <p:sp>
          <p:nvSpPr>
            <p:cNvPr id="10" name="Rounded Rectangle 46"/>
            <p:cNvSpPr/>
            <p:nvPr/>
          </p:nvSpPr>
          <p:spPr>
            <a:xfrm>
              <a:off x="5012716" y="1129776"/>
              <a:ext cx="1623093" cy="10307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1" name="Rounded Rectangle 47"/>
            <p:cNvSpPr/>
            <p:nvPr/>
          </p:nvSpPr>
          <p:spPr>
            <a:xfrm>
              <a:off x="6910165" y="1129776"/>
              <a:ext cx="660462" cy="103072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2" name="Rounded Rectangle 48"/>
            <p:cNvSpPr/>
            <p:nvPr/>
          </p:nvSpPr>
          <p:spPr>
            <a:xfrm>
              <a:off x="7831205" y="1129776"/>
              <a:ext cx="330229" cy="10307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13" name="TextBox 44"/>
          <p:cNvSpPr txBox="1"/>
          <p:nvPr/>
        </p:nvSpPr>
        <p:spPr>
          <a:xfrm>
            <a:off x="10191278" y="674500"/>
            <a:ext cx="1898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23222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Open Sans Extrabold" charset="0"/>
                <a:sym typeface="思源黑体 CN Medium" panose="020B0600000000000000" pitchFamily="34" charset="-122"/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LightGBM</a:t>
            </a:r>
            <a:endParaRPr lang="en-US" sz="2800" b="1" dirty="0">
              <a:solidFill>
                <a:schemeClr val="accent1"/>
              </a:solidFill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7705" y="1143000"/>
            <a:ext cx="4227491" cy="1299979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98154" y="5478860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latin typeface="Ink Free" panose="03080402000500000000" pitchFamily="66" charset="0"/>
              </a:rPr>
              <a:t>LightGBM</a:t>
            </a:r>
            <a:r>
              <a:rPr lang="zh-CN" altLang="en-US" sz="2400" b="1" dirty="0">
                <a:latin typeface="Ink Free" panose="03080402000500000000" pitchFamily="66" charset="0"/>
              </a:rPr>
              <a:t>：</a:t>
            </a:r>
            <a:r>
              <a:rPr lang="en-US" altLang="zh-CN" sz="2400" b="1" dirty="0">
                <a:latin typeface="Ink Free" panose="03080402000500000000" pitchFamily="66" charset="0"/>
              </a:rPr>
              <a:t>MSE=0.21</a:t>
            </a:r>
          </a:p>
          <a:p>
            <a:r>
              <a:rPr lang="zh-CN" altLang="en-US" sz="2400" b="1" dirty="0">
                <a:solidFill>
                  <a:srgbClr val="C00000"/>
                </a:solidFill>
                <a:latin typeface="Ink Free" panose="03080402000500000000" pitchFamily="66" charset="0"/>
              </a:rPr>
              <a:t>√</a:t>
            </a:r>
            <a:r>
              <a:rPr lang="en-US" altLang="zh-CN" sz="2400" b="1" dirty="0">
                <a:solidFill>
                  <a:srgbClr val="C00000"/>
                </a:solidFill>
                <a:latin typeface="Ink Free" panose="03080402000500000000" pitchFamily="66" charset="0"/>
              </a:rPr>
              <a:t>Outstanding Accuracy</a:t>
            </a:r>
            <a:r>
              <a:rPr lang="zh-CN" altLang="en-US" sz="2400" b="1" dirty="0">
                <a:solidFill>
                  <a:srgbClr val="C00000"/>
                </a:solidFill>
                <a:latin typeface="Ink Free" panose="03080402000500000000" pitchFamily="66" charset="0"/>
              </a:rPr>
              <a:t>！</a:t>
            </a:r>
          </a:p>
        </p:txBody>
      </p:sp>
      <p:grpSp>
        <p:nvGrpSpPr>
          <p:cNvPr id="20" name="Group 7_1">
            <a:extLst>
              <a:ext uri="{FF2B5EF4-FFF2-40B4-BE49-F238E27FC236}">
                <a16:creationId xmlns:a16="http://schemas.microsoft.com/office/drawing/2014/main" id="{249EAEFC-45C1-3177-F89B-F70D5AC5C41D}"/>
              </a:ext>
            </a:extLst>
          </p:cNvPr>
          <p:cNvGrpSpPr/>
          <p:nvPr/>
        </p:nvGrpSpPr>
        <p:grpSpPr>
          <a:xfrm>
            <a:off x="218079" y="239268"/>
            <a:ext cx="10733765" cy="1468457"/>
            <a:chOff x="5223163" y="745220"/>
            <a:chExt cx="5393999" cy="1468457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CA6D5CE-BF93-D187-0FFD-9AC5F1336712}"/>
                </a:ext>
              </a:extLst>
            </p:cNvPr>
            <p:cNvSpPr txBox="1"/>
            <p:nvPr/>
          </p:nvSpPr>
          <p:spPr>
            <a:xfrm>
              <a:off x="5223163" y="745220"/>
              <a:ext cx="539399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latin typeface="Constantia" panose="02030602050306030303" pitchFamily="18" charset="0"/>
                  <a:ea typeface="等线" panose="02010600030101010101" charset="-122"/>
                  <a:sym typeface="+mn-ea"/>
                </a:rPr>
                <a:t>Forecast Models in Python-Advanced Prediction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AF905A27-4704-63AB-69F3-733D3C0CB07D}"/>
                </a:ext>
              </a:extLst>
            </p:cNvPr>
            <p:cNvSpPr txBox="1"/>
            <p:nvPr/>
          </p:nvSpPr>
          <p:spPr>
            <a:xfrm>
              <a:off x="5223163" y="1259570"/>
              <a:ext cx="140961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PART</a:t>
              </a:r>
              <a:r>
                <a:rPr lang="zh-CN" altLang="en-US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  </a:t>
              </a:r>
              <a:r>
                <a:rPr lang="en-US" altLang="zh-CN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THREE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92" y="1384808"/>
            <a:ext cx="5084195" cy="3813147"/>
          </a:xfrm>
          <a:prstGeom prst="rect">
            <a:avLst/>
          </a:prstGeom>
        </p:spPr>
      </p:pic>
      <p:sp>
        <p:nvSpPr>
          <p:cNvPr id="27" name="Oval 1"/>
          <p:cNvSpPr/>
          <p:nvPr/>
        </p:nvSpPr>
        <p:spPr>
          <a:xfrm>
            <a:off x="1940384" y="2403728"/>
            <a:ext cx="1050466" cy="10352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9750" y="822833"/>
            <a:ext cx="5776662" cy="4332498"/>
          </a:xfrm>
          <a:prstGeom prst="rect">
            <a:avLst/>
          </a:prstGeom>
        </p:spPr>
      </p:pic>
      <p:sp>
        <p:nvSpPr>
          <p:cNvPr id="23" name="Freeform 23"/>
          <p:cNvSpPr/>
          <p:nvPr/>
        </p:nvSpPr>
        <p:spPr bwMode="auto">
          <a:xfrm>
            <a:off x="6060281" y="6028076"/>
            <a:ext cx="0" cy="563563"/>
          </a:xfrm>
          <a:custGeom>
            <a:avLst/>
            <a:gdLst>
              <a:gd name="T0" fmla="*/ 0 h 355"/>
              <a:gd name="T1" fmla="*/ 355 h 355"/>
              <a:gd name="T2" fmla="*/ 0 h 355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55">
                <a:moveTo>
                  <a:pt x="0" y="0"/>
                </a:moveTo>
                <a:lnTo>
                  <a:pt x="0" y="355"/>
                </a:lnTo>
                <a:lnTo>
                  <a:pt x="0" y="0"/>
                </a:lnTo>
                <a:close/>
              </a:path>
            </a:pathLst>
          </a:custGeom>
          <a:solidFill>
            <a:srgbClr val="31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74" name="Pentagon 6_1"/>
          <p:cNvSpPr/>
          <p:nvPr/>
        </p:nvSpPr>
        <p:spPr>
          <a:xfrm>
            <a:off x="0" y="531656"/>
            <a:ext cx="154369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Group 45"/>
          <p:cNvGrpSpPr/>
          <p:nvPr/>
        </p:nvGrpSpPr>
        <p:grpSpPr>
          <a:xfrm flipH="1">
            <a:off x="10582357" y="1164042"/>
            <a:ext cx="862961" cy="50044"/>
            <a:chOff x="5012716" y="1129776"/>
            <a:chExt cx="3148718" cy="103072"/>
          </a:xfrm>
        </p:grpSpPr>
        <p:sp>
          <p:nvSpPr>
            <p:cNvPr id="10" name="Rounded Rectangle 46"/>
            <p:cNvSpPr/>
            <p:nvPr/>
          </p:nvSpPr>
          <p:spPr>
            <a:xfrm>
              <a:off x="5012716" y="1129776"/>
              <a:ext cx="1623093" cy="10307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1" name="Rounded Rectangle 47"/>
            <p:cNvSpPr/>
            <p:nvPr/>
          </p:nvSpPr>
          <p:spPr>
            <a:xfrm>
              <a:off x="6910165" y="1129776"/>
              <a:ext cx="660462" cy="103072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2" name="Rounded Rectangle 48"/>
            <p:cNvSpPr/>
            <p:nvPr/>
          </p:nvSpPr>
          <p:spPr>
            <a:xfrm>
              <a:off x="7831205" y="1129776"/>
              <a:ext cx="330229" cy="10307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13" name="TextBox 44"/>
          <p:cNvSpPr txBox="1"/>
          <p:nvPr/>
        </p:nvSpPr>
        <p:spPr>
          <a:xfrm>
            <a:off x="10064700" y="652331"/>
            <a:ext cx="1898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23222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Open Sans Extrabold" charset="0"/>
                <a:sym typeface="思源黑体 CN Medium" panose="020B0600000000000000" pitchFamily="34" charset="-122"/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LightGBM</a:t>
            </a:r>
            <a:endParaRPr lang="en-US" sz="2800" b="1" dirty="0">
              <a:solidFill>
                <a:schemeClr val="accent1"/>
              </a:solidFill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4275493" y="2570807"/>
            <a:ext cx="755548" cy="8581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8714" y="4107496"/>
            <a:ext cx="3440577" cy="2580433"/>
          </a:xfrm>
          <a:prstGeom prst="rect">
            <a:avLst/>
          </a:prstGeom>
        </p:spPr>
      </p:pic>
      <p:sp>
        <p:nvSpPr>
          <p:cNvPr id="18" name="椭圆 17"/>
          <p:cNvSpPr/>
          <p:nvPr/>
        </p:nvSpPr>
        <p:spPr>
          <a:xfrm>
            <a:off x="6442446" y="4820082"/>
            <a:ext cx="546846" cy="6813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箭头: 右 3"/>
          <p:cNvSpPr/>
          <p:nvPr/>
        </p:nvSpPr>
        <p:spPr>
          <a:xfrm rot="18567861">
            <a:off x="6672203" y="4527317"/>
            <a:ext cx="1294438" cy="16355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10798191" y="2134823"/>
            <a:ext cx="571640" cy="7326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/>
          <p:cNvSpPr/>
          <p:nvPr/>
        </p:nvSpPr>
        <p:spPr>
          <a:xfrm>
            <a:off x="11369831" y="2038350"/>
            <a:ext cx="174469" cy="10668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下 24"/>
          <p:cNvSpPr/>
          <p:nvPr/>
        </p:nvSpPr>
        <p:spPr>
          <a:xfrm rot="10800000">
            <a:off x="5071118" y="2372182"/>
            <a:ext cx="174469" cy="1066800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Inhaltsplatzhalter 4"/>
          <p:cNvSpPr txBox="1"/>
          <p:nvPr/>
        </p:nvSpPr>
        <p:spPr>
          <a:xfrm>
            <a:off x="1767741" y="2674781"/>
            <a:ext cx="1368319" cy="43036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28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ATVI</a:t>
            </a:r>
          </a:p>
        </p:txBody>
      </p:sp>
      <p:sp>
        <p:nvSpPr>
          <p:cNvPr id="28" name="Oval 1"/>
          <p:cNvSpPr/>
          <p:nvPr/>
        </p:nvSpPr>
        <p:spPr>
          <a:xfrm>
            <a:off x="9630080" y="3258883"/>
            <a:ext cx="1050466" cy="10352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29" name="Inhaltsplatzhalter 4"/>
          <p:cNvSpPr txBox="1"/>
          <p:nvPr/>
        </p:nvSpPr>
        <p:spPr>
          <a:xfrm>
            <a:off x="9471153" y="3561325"/>
            <a:ext cx="1368319" cy="43036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altLang="zh-CN" sz="28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EA</a:t>
            </a:r>
            <a:endParaRPr lang="en-US" sz="28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grpSp>
        <p:nvGrpSpPr>
          <p:cNvPr id="33" name="Group 7_1">
            <a:extLst>
              <a:ext uri="{FF2B5EF4-FFF2-40B4-BE49-F238E27FC236}">
                <a16:creationId xmlns:a16="http://schemas.microsoft.com/office/drawing/2014/main" id="{79CB7878-9251-4090-614F-AE5B8C4FF167}"/>
              </a:ext>
            </a:extLst>
          </p:cNvPr>
          <p:cNvGrpSpPr/>
          <p:nvPr/>
        </p:nvGrpSpPr>
        <p:grpSpPr>
          <a:xfrm>
            <a:off x="218079" y="239268"/>
            <a:ext cx="10733765" cy="1468457"/>
            <a:chOff x="5223163" y="745220"/>
            <a:chExt cx="5393999" cy="1468457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32D09644-8E53-1AB2-67CD-954403A1B99B}"/>
                </a:ext>
              </a:extLst>
            </p:cNvPr>
            <p:cNvSpPr txBox="1"/>
            <p:nvPr/>
          </p:nvSpPr>
          <p:spPr>
            <a:xfrm>
              <a:off x="5223163" y="745220"/>
              <a:ext cx="539399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latin typeface="Constantia" panose="02030602050306030303" pitchFamily="18" charset="0"/>
                  <a:ea typeface="等线" panose="02010600030101010101" charset="-122"/>
                  <a:sym typeface="+mn-ea"/>
                </a:rPr>
                <a:t>Forecast Models in Python-Advanced Prediction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00EB8B8D-1625-52CD-DC0C-A99F145B02FA}"/>
                </a:ext>
              </a:extLst>
            </p:cNvPr>
            <p:cNvSpPr txBox="1"/>
            <p:nvPr/>
          </p:nvSpPr>
          <p:spPr>
            <a:xfrm>
              <a:off x="5223163" y="1259570"/>
              <a:ext cx="140961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PART</a:t>
              </a:r>
              <a:r>
                <a:rPr lang="zh-CN" altLang="en-US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  </a:t>
              </a:r>
              <a:r>
                <a:rPr lang="en-US" altLang="zh-CN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THREE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/>
        </p:nvSpPr>
        <p:spPr>
          <a:xfrm>
            <a:off x="-2632701" y="0"/>
            <a:ext cx="9595241" cy="7623313"/>
          </a:xfrm>
          <a:prstGeom prst="parallelogram">
            <a:avLst>
              <a:gd name="adj" fmla="val 82944"/>
            </a:avLst>
          </a:prstGeom>
          <a:solidFill>
            <a:srgbClr val="E9EAEF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平行四边形 2"/>
          <p:cNvSpPr/>
          <p:nvPr/>
        </p:nvSpPr>
        <p:spPr>
          <a:xfrm>
            <a:off x="-3806686" y="1820393"/>
            <a:ext cx="7488283" cy="5949358"/>
          </a:xfrm>
          <a:prstGeom prst="parallelogram">
            <a:avLst>
              <a:gd name="adj" fmla="val 82944"/>
            </a:avLst>
          </a:prstGeom>
          <a:solidFill>
            <a:srgbClr val="E9EAEF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平行四边形 3"/>
          <p:cNvSpPr/>
          <p:nvPr/>
        </p:nvSpPr>
        <p:spPr>
          <a:xfrm>
            <a:off x="-2776439" y="4297996"/>
            <a:ext cx="7488283" cy="5949358"/>
          </a:xfrm>
          <a:prstGeom prst="parallelogram">
            <a:avLst>
              <a:gd name="adj" fmla="val 82944"/>
            </a:avLst>
          </a:prstGeom>
          <a:solidFill>
            <a:srgbClr val="E9EAEF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 flipH="1">
            <a:off x="2320481" y="3664511"/>
            <a:ext cx="7551038" cy="105497"/>
            <a:chOff x="2101845" y="3387257"/>
            <a:chExt cx="7551038" cy="105497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2250795" y="3070928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solidFill>
                  <a:srgbClr val="263C88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PART</a:t>
            </a:r>
            <a:r>
              <a:rPr kumimoji="1" lang="zh-CN" altLang="en-US" sz="3600" dirty="0">
                <a:solidFill>
                  <a:srgbClr val="263C88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</a:t>
            </a:r>
            <a:r>
              <a:rPr kumimoji="1" lang="en-US" altLang="zh-CN" sz="3600" dirty="0">
                <a:solidFill>
                  <a:srgbClr val="263C88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01.</a:t>
            </a:r>
            <a:endParaRPr kumimoji="1" lang="zh-CN" altLang="en-US" sz="3600" dirty="0">
              <a:solidFill>
                <a:srgbClr val="263C88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262806" y="3072103"/>
            <a:ext cx="54844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6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Source and Manipulation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403600" y="3856990"/>
            <a:ext cx="6362065" cy="632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Introduction about the two companys</a:t>
            </a:r>
          </a:p>
          <a:p>
            <a:pPr algn="r">
              <a:lnSpc>
                <a:spcPct val="11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and basic analysis in Tableau</a:t>
            </a:r>
          </a:p>
        </p:txBody>
      </p:sp>
      <p:sp>
        <p:nvSpPr>
          <p:cNvPr id="11" name="十字形 10"/>
          <p:cNvSpPr/>
          <p:nvPr/>
        </p:nvSpPr>
        <p:spPr>
          <a:xfrm>
            <a:off x="11208461" y="5931568"/>
            <a:ext cx="594517" cy="594517"/>
          </a:xfrm>
          <a:prstGeom prst="plus">
            <a:avLst>
              <a:gd name="adj" fmla="val 41216"/>
            </a:avLst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99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03" y="4650222"/>
            <a:ext cx="2703538" cy="2027654"/>
          </a:xfrm>
          <a:prstGeom prst="rect">
            <a:avLst/>
          </a:prstGeom>
        </p:spPr>
      </p:pic>
      <p:sp>
        <p:nvSpPr>
          <p:cNvPr id="23" name="Freeform 23"/>
          <p:cNvSpPr/>
          <p:nvPr/>
        </p:nvSpPr>
        <p:spPr bwMode="auto">
          <a:xfrm>
            <a:off x="6060281" y="6028076"/>
            <a:ext cx="0" cy="563563"/>
          </a:xfrm>
          <a:custGeom>
            <a:avLst/>
            <a:gdLst>
              <a:gd name="T0" fmla="*/ 0 h 355"/>
              <a:gd name="T1" fmla="*/ 355 h 355"/>
              <a:gd name="T2" fmla="*/ 0 h 355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55">
                <a:moveTo>
                  <a:pt x="0" y="0"/>
                </a:moveTo>
                <a:lnTo>
                  <a:pt x="0" y="355"/>
                </a:lnTo>
                <a:lnTo>
                  <a:pt x="0" y="0"/>
                </a:lnTo>
                <a:close/>
              </a:path>
            </a:pathLst>
          </a:custGeom>
          <a:solidFill>
            <a:srgbClr val="31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74" name="Pentagon 6_1"/>
          <p:cNvSpPr/>
          <p:nvPr/>
        </p:nvSpPr>
        <p:spPr>
          <a:xfrm>
            <a:off x="0" y="531656"/>
            <a:ext cx="154369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/>
        </p:nvSpPr>
        <p:spPr>
          <a:xfrm>
            <a:off x="298383" y="2832234"/>
            <a:ext cx="1638275" cy="59676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Predict-Close</a:t>
            </a:r>
            <a:endParaRPr lang="zh-CN" altLang="en-US" dirty="0"/>
          </a:p>
        </p:txBody>
      </p:sp>
      <p:sp>
        <p:nvSpPr>
          <p:cNvPr id="5" name="左大括号 4"/>
          <p:cNvSpPr/>
          <p:nvPr/>
        </p:nvSpPr>
        <p:spPr>
          <a:xfrm>
            <a:off x="1936658" y="1678579"/>
            <a:ext cx="644893" cy="30993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/>
          <p:cNvSpPr/>
          <p:nvPr/>
        </p:nvSpPr>
        <p:spPr>
          <a:xfrm>
            <a:off x="2581551" y="1435955"/>
            <a:ext cx="1638275" cy="59676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Basic Regression</a:t>
            </a:r>
            <a:endParaRPr lang="zh-CN" altLang="en-US" dirty="0"/>
          </a:p>
        </p:txBody>
      </p:sp>
      <p:sp>
        <p:nvSpPr>
          <p:cNvPr id="6" name="左大括号 5"/>
          <p:cNvSpPr/>
          <p:nvPr/>
        </p:nvSpPr>
        <p:spPr>
          <a:xfrm>
            <a:off x="4219826" y="1193898"/>
            <a:ext cx="554305" cy="109404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: 圆角 30"/>
          <p:cNvSpPr/>
          <p:nvPr/>
        </p:nvSpPr>
        <p:spPr>
          <a:xfrm>
            <a:off x="4864718" y="882480"/>
            <a:ext cx="1638275" cy="596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Linear Regression</a:t>
            </a:r>
            <a:endParaRPr lang="zh-CN" altLang="en-US" dirty="0"/>
          </a:p>
        </p:txBody>
      </p:sp>
      <p:sp>
        <p:nvSpPr>
          <p:cNvPr id="32" name="矩形: 圆角 31"/>
          <p:cNvSpPr/>
          <p:nvPr/>
        </p:nvSpPr>
        <p:spPr>
          <a:xfrm>
            <a:off x="4864719" y="2032721"/>
            <a:ext cx="1638275" cy="596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4-Orders Regression</a:t>
            </a:r>
            <a:endParaRPr lang="zh-CN" altLang="en-US" dirty="0"/>
          </a:p>
        </p:txBody>
      </p:sp>
      <p:sp>
        <p:nvSpPr>
          <p:cNvPr id="34" name="矩形: 圆角 33"/>
          <p:cNvSpPr/>
          <p:nvPr/>
        </p:nvSpPr>
        <p:spPr>
          <a:xfrm>
            <a:off x="2581550" y="4423772"/>
            <a:ext cx="1638275" cy="59676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Further Prediction</a:t>
            </a:r>
            <a:endParaRPr lang="zh-CN" altLang="en-US" dirty="0"/>
          </a:p>
        </p:txBody>
      </p:sp>
      <p:sp>
        <p:nvSpPr>
          <p:cNvPr id="35" name="左大括号 34"/>
          <p:cNvSpPr/>
          <p:nvPr/>
        </p:nvSpPr>
        <p:spPr>
          <a:xfrm>
            <a:off x="4219825" y="3359217"/>
            <a:ext cx="554305" cy="309933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矩形: 圆角 35"/>
          <p:cNvSpPr/>
          <p:nvPr/>
        </p:nvSpPr>
        <p:spPr>
          <a:xfrm>
            <a:off x="4864717" y="2943079"/>
            <a:ext cx="1638275" cy="777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Moving Average Methods</a:t>
            </a:r>
            <a:endParaRPr lang="zh-CN" altLang="en-US" dirty="0"/>
          </a:p>
        </p:txBody>
      </p:sp>
      <p:sp>
        <p:nvSpPr>
          <p:cNvPr id="37" name="矩形: 圆角 36"/>
          <p:cNvSpPr/>
          <p:nvPr/>
        </p:nvSpPr>
        <p:spPr>
          <a:xfrm>
            <a:off x="4864717" y="3891971"/>
            <a:ext cx="1638275" cy="596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Multiple Regression</a:t>
            </a:r>
            <a:endParaRPr lang="zh-CN" altLang="en-US" dirty="0"/>
          </a:p>
        </p:txBody>
      </p:sp>
      <p:sp>
        <p:nvSpPr>
          <p:cNvPr id="38" name="矩形: 圆角 37"/>
          <p:cNvSpPr/>
          <p:nvPr/>
        </p:nvSpPr>
        <p:spPr>
          <a:xfrm>
            <a:off x="4864717" y="4660421"/>
            <a:ext cx="1638275" cy="596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Polynomial Regression</a:t>
            </a:r>
            <a:endParaRPr lang="zh-CN" altLang="en-US" dirty="0"/>
          </a:p>
        </p:txBody>
      </p:sp>
      <p:sp>
        <p:nvSpPr>
          <p:cNvPr id="39" name="矩形: 圆角 38"/>
          <p:cNvSpPr/>
          <p:nvPr/>
        </p:nvSpPr>
        <p:spPr>
          <a:xfrm>
            <a:off x="4864717" y="5421445"/>
            <a:ext cx="1638275" cy="596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Auto TS </a:t>
            </a:r>
            <a:endParaRPr lang="zh-CN" altLang="en-US" dirty="0"/>
          </a:p>
        </p:txBody>
      </p:sp>
      <p:sp>
        <p:nvSpPr>
          <p:cNvPr id="40" name="矩形: 圆角 39"/>
          <p:cNvSpPr/>
          <p:nvPr/>
        </p:nvSpPr>
        <p:spPr>
          <a:xfrm>
            <a:off x="4864716" y="6207029"/>
            <a:ext cx="1638275" cy="596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LightGBM</a:t>
            </a:r>
            <a:endParaRPr lang="zh-CN" altLang="en-US" dirty="0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255" y="185417"/>
            <a:ext cx="3318436" cy="1990892"/>
          </a:xfrm>
          <a:prstGeom prst="rect">
            <a:avLst/>
          </a:prstGeom>
          <a:ln w="19050">
            <a:gradFill>
              <a:gsLst>
                <a:gs pos="0">
                  <a:srgbClr val="56A0B9"/>
                </a:gs>
                <a:gs pos="100000">
                  <a:srgbClr val="5DBDC3"/>
                </a:gs>
              </a:gsLst>
              <a:lin ang="5400000" scaled="1"/>
            </a:gradFill>
          </a:ln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0440" y="57524"/>
            <a:ext cx="2351560" cy="2351560"/>
          </a:xfrm>
          <a:prstGeom prst="rect">
            <a:avLst/>
          </a:prstGeom>
        </p:spPr>
      </p:pic>
      <p:pic>
        <p:nvPicPr>
          <p:cNvPr id="43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0234" y="2285425"/>
            <a:ext cx="3022683" cy="1630541"/>
          </a:xfrm>
          <a:prstGeom prst="rect">
            <a:avLst/>
          </a:prstGeom>
        </p:spPr>
      </p:pic>
      <p:pic>
        <p:nvPicPr>
          <p:cNvPr id="44" name="图片 43" descr="C:\Users\CY\Pictures\DS_Project\8f6e2c616938b805eab9cbaac0d685e.png8f6e2c616938b805eab9cbaac0d685e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9263542" y="2363771"/>
            <a:ext cx="2654637" cy="1990892"/>
          </a:xfrm>
          <a:prstGeom prst="rect">
            <a:avLst/>
          </a:prstGeom>
          <a:ln w="19050">
            <a:gradFill>
              <a:gsLst>
                <a:gs pos="0">
                  <a:srgbClr val="56A0B9"/>
                </a:gs>
                <a:gs pos="100000">
                  <a:srgbClr val="5DBDC3"/>
                </a:gs>
              </a:gsLst>
              <a:lin ang="5400000" scaled="1"/>
            </a:gradFill>
          </a:ln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0232" y="3875666"/>
            <a:ext cx="2755247" cy="2066435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122" y="4552769"/>
            <a:ext cx="2833475" cy="2125107"/>
          </a:xfrm>
          <a:prstGeom prst="rect">
            <a:avLst/>
          </a:prstGeom>
        </p:spPr>
      </p:pic>
      <p:grpSp>
        <p:nvGrpSpPr>
          <p:cNvPr id="27" name="Group 7_1">
            <a:extLst>
              <a:ext uri="{FF2B5EF4-FFF2-40B4-BE49-F238E27FC236}">
                <a16:creationId xmlns:a16="http://schemas.microsoft.com/office/drawing/2014/main" id="{A5BF26B3-BB45-1AD3-0F1D-4285E167BEE0}"/>
              </a:ext>
            </a:extLst>
          </p:cNvPr>
          <p:cNvGrpSpPr/>
          <p:nvPr/>
        </p:nvGrpSpPr>
        <p:grpSpPr>
          <a:xfrm>
            <a:off x="218080" y="239268"/>
            <a:ext cx="6716119" cy="1468457"/>
            <a:chOff x="5223163" y="745220"/>
            <a:chExt cx="3679323" cy="1468457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6D0047C-14BC-C790-73D9-BF772AC6E42D}"/>
                </a:ext>
              </a:extLst>
            </p:cNvPr>
            <p:cNvSpPr txBox="1"/>
            <p:nvPr/>
          </p:nvSpPr>
          <p:spPr>
            <a:xfrm>
              <a:off x="5223163" y="745220"/>
              <a:ext cx="3679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latin typeface="Constantia" panose="02030602050306030303" pitchFamily="18" charset="0"/>
                  <a:ea typeface="等线" panose="02010600030101010101" charset="-122"/>
                  <a:sym typeface="+mn-ea"/>
                </a:rPr>
                <a:t>Forecast Models in Python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55F1C10-C2C8-2E1E-9B20-1B369E1498D0}"/>
                </a:ext>
              </a:extLst>
            </p:cNvPr>
            <p:cNvSpPr txBox="1"/>
            <p:nvPr/>
          </p:nvSpPr>
          <p:spPr>
            <a:xfrm>
              <a:off x="5223163" y="1259570"/>
              <a:ext cx="140961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PART</a:t>
              </a:r>
              <a:r>
                <a:rPr lang="zh-CN" altLang="en-US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  </a:t>
              </a:r>
              <a:r>
                <a:rPr lang="en-US" altLang="zh-CN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THREE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56775" y="4668912"/>
            <a:ext cx="2567684" cy="1350097"/>
            <a:chOff x="1054865" y="2793724"/>
            <a:chExt cx="1944721" cy="1122730"/>
          </a:xfrm>
        </p:grpSpPr>
        <p:sp>
          <p:nvSpPr>
            <p:cNvPr id="2" name="L-Shape 1"/>
            <p:cNvSpPr/>
            <p:nvPr/>
          </p:nvSpPr>
          <p:spPr>
            <a:xfrm rot="5400000">
              <a:off x="1639328" y="2560086"/>
              <a:ext cx="771905" cy="1940831"/>
            </a:xfrm>
            <a:prstGeom prst="corner">
              <a:avLst>
                <a:gd name="adj1" fmla="val 16120"/>
                <a:gd name="adj2" fmla="val 16110"/>
              </a:avLst>
            </a:prstGeom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3" name="Isosceles Triangle 11"/>
            <p:cNvSpPr/>
            <p:nvPr/>
          </p:nvSpPr>
          <p:spPr>
            <a:xfrm>
              <a:off x="2668983" y="2793724"/>
              <a:ext cx="330603" cy="218791"/>
            </a:xfrm>
            <a:prstGeom prst="triangle">
              <a:avLst>
                <a:gd name="adj" fmla="val 100000"/>
              </a:avLst>
            </a:prstGeom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16644" y="3740687"/>
            <a:ext cx="2567684" cy="1350097"/>
            <a:chOff x="1054865" y="2793724"/>
            <a:chExt cx="1944721" cy="1122730"/>
          </a:xfrm>
          <a:solidFill>
            <a:schemeClr val="accent2"/>
          </a:solidFill>
        </p:grpSpPr>
        <p:sp>
          <p:nvSpPr>
            <p:cNvPr id="9" name="L-Shape 8"/>
            <p:cNvSpPr/>
            <p:nvPr/>
          </p:nvSpPr>
          <p:spPr>
            <a:xfrm rot="5400000">
              <a:off x="1639328" y="2560086"/>
              <a:ext cx="771905" cy="1940831"/>
            </a:xfrm>
            <a:prstGeom prst="corner">
              <a:avLst>
                <a:gd name="adj1" fmla="val 16120"/>
                <a:gd name="adj2" fmla="val 1611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0" name="Isosceles Triangle 11"/>
            <p:cNvSpPr/>
            <p:nvPr/>
          </p:nvSpPr>
          <p:spPr>
            <a:xfrm>
              <a:off x="2668983" y="2793724"/>
              <a:ext cx="330603" cy="218791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71377" y="2812461"/>
            <a:ext cx="2567684" cy="1350097"/>
            <a:chOff x="1054865" y="2793724"/>
            <a:chExt cx="1944721" cy="1122730"/>
          </a:xfrm>
          <a:solidFill>
            <a:schemeClr val="accent3"/>
          </a:solidFill>
        </p:grpSpPr>
        <p:sp>
          <p:nvSpPr>
            <p:cNvPr id="12" name="L-Shape 11"/>
            <p:cNvSpPr/>
            <p:nvPr/>
          </p:nvSpPr>
          <p:spPr>
            <a:xfrm rot="5400000">
              <a:off x="1639328" y="2560086"/>
              <a:ext cx="771905" cy="1940831"/>
            </a:xfrm>
            <a:prstGeom prst="corner">
              <a:avLst>
                <a:gd name="adj1" fmla="val 16120"/>
                <a:gd name="adj2" fmla="val 1611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3" name="Isosceles Triangle 11"/>
            <p:cNvSpPr/>
            <p:nvPr/>
          </p:nvSpPr>
          <p:spPr>
            <a:xfrm>
              <a:off x="2668983" y="2793724"/>
              <a:ext cx="330603" cy="218791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15" name="L-Shape 14"/>
          <p:cNvSpPr/>
          <p:nvPr/>
        </p:nvSpPr>
        <p:spPr>
          <a:xfrm rot="5400000">
            <a:off x="10048407" y="1488946"/>
            <a:ext cx="928226" cy="2562548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3405" y="5369560"/>
            <a:ext cx="2742565" cy="650240"/>
          </a:xfrm>
          <a:prstGeom prst="rect">
            <a:avLst/>
          </a:prstGeom>
          <a:noFill/>
        </p:spPr>
        <p:txBody>
          <a:bodyPr wrap="square" lIns="109710" tIns="54855" rIns="109710" bIns="54855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600" b="1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Lato Light"/>
                <a:sym typeface="思源黑体 CN Medium" panose="020B0600000000000000" pitchFamily="34" charset="-122"/>
              </a:rPr>
              <a:t>ATVI has an upward trend</a:t>
            </a:r>
          </a:p>
          <a:p>
            <a:pPr algn="l">
              <a:lnSpc>
                <a:spcPct val="110000"/>
              </a:lnSpc>
            </a:pPr>
            <a:r>
              <a:rPr lang="en-US" sz="1600" b="1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Lato Light"/>
                <a:sym typeface="思源黑体 CN Medium" panose="020B0600000000000000" pitchFamily="34" charset="-122"/>
              </a:rPr>
              <a:t>EA has an down trend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381115" y="3406140"/>
            <a:ext cx="3757930" cy="582295"/>
          </a:xfrm>
          <a:prstGeom prst="rect">
            <a:avLst/>
          </a:prstGeom>
          <a:noFill/>
        </p:spPr>
        <p:txBody>
          <a:bodyPr wrap="square" lIns="109710" tIns="54855" rIns="109710" bIns="54855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sz="1400" b="1" dirty="0">
                <a:solidFill>
                  <a:schemeClr val="accent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Lato Light"/>
                <a:sym typeface="思源黑体 CN Medium" panose="020B0600000000000000" pitchFamily="34" charset="-122"/>
              </a:rPr>
              <a:t>ATVI has a more accurate outcome.</a:t>
            </a:r>
          </a:p>
          <a:p>
            <a:pPr algn="l">
              <a:lnSpc>
                <a:spcPct val="110000"/>
              </a:lnSpc>
            </a:pPr>
            <a:r>
              <a:rPr lang="en-US" sz="1400" b="1" dirty="0">
                <a:solidFill>
                  <a:schemeClr val="accent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Lato Light"/>
                <a:sym typeface="思源黑体 CN Medium" panose="020B0600000000000000" pitchFamily="34" charset="-122"/>
              </a:rPr>
              <a:t>EA is more complex to predict</a:t>
            </a:r>
            <a:r>
              <a:rPr lang="en-US" sz="1000" dirty="0">
                <a:solidFill>
                  <a:schemeClr val="tx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Lato Light"/>
                <a:sym typeface="思源黑体 CN Medium" panose="020B0600000000000000" pitchFamily="34" charset="-122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43605" y="4431665"/>
            <a:ext cx="3061335" cy="650240"/>
          </a:xfrm>
          <a:prstGeom prst="rect">
            <a:avLst/>
          </a:prstGeom>
          <a:noFill/>
        </p:spPr>
        <p:txBody>
          <a:bodyPr wrap="square" lIns="109710" tIns="54855" rIns="109710" bIns="54855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sz="1600" b="1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Lato Light"/>
                <a:sym typeface="思源黑体 CN Medium" panose="020B0600000000000000" pitchFamily="34" charset="-122"/>
              </a:rPr>
              <a:t>Both have an upward trend.</a:t>
            </a:r>
          </a:p>
          <a:p>
            <a:pPr algn="l">
              <a:lnSpc>
                <a:spcPct val="110000"/>
              </a:lnSpc>
            </a:pPr>
            <a:r>
              <a:rPr lang="en-US" sz="1600" b="1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Lato Light"/>
                <a:sym typeface="思源黑体 CN Medium" panose="020B0600000000000000" pitchFamily="34" charset="-122"/>
              </a:rPr>
              <a:t>But ATVI will go up more.</a:t>
            </a:r>
            <a:endParaRPr lang="en-US" sz="1100" dirty="0" err="1">
              <a:solidFill>
                <a:srgbClr val="232222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Lato Light"/>
              <a:sym typeface="思源黑体 CN Medium" panose="020B0600000000000000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6774" y="4635093"/>
            <a:ext cx="2131177" cy="379730"/>
          </a:xfrm>
          <a:prstGeom prst="rect">
            <a:avLst/>
          </a:prstGeom>
          <a:noFill/>
        </p:spPr>
        <p:txBody>
          <a:bodyPr wrap="square" lIns="109710" tIns="54855" rIns="109710" bIns="54855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600" b="1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Open Sans Semibold" charset="0"/>
                <a:sym typeface="思源黑体 CN Medium" panose="020B0600000000000000" pitchFamily="34" charset="-122"/>
              </a:rPr>
              <a:t>Short Term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16644" y="3622161"/>
            <a:ext cx="2131177" cy="379730"/>
          </a:xfrm>
          <a:prstGeom prst="rect">
            <a:avLst/>
          </a:prstGeom>
          <a:noFill/>
        </p:spPr>
        <p:txBody>
          <a:bodyPr wrap="square" lIns="109710" tIns="54855" rIns="109710" bIns="54855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600" b="1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Open Sans Semibold" charset="0"/>
                <a:sym typeface="思源黑体 CN Medium" panose="020B0600000000000000" pitchFamily="34" charset="-122"/>
              </a:rPr>
              <a:t>Long Term</a:t>
            </a:r>
            <a:endParaRPr lang="en-US" sz="900" b="1" dirty="0">
              <a:solidFill>
                <a:schemeClr val="accent2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Open Sans Semibold" charset="0"/>
              <a:sym typeface="思源黑体 CN Medium" panose="020B0600000000000000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71377" y="2708618"/>
            <a:ext cx="2131177" cy="379730"/>
          </a:xfrm>
          <a:prstGeom prst="rect">
            <a:avLst/>
          </a:prstGeom>
          <a:noFill/>
        </p:spPr>
        <p:txBody>
          <a:bodyPr wrap="square" lIns="109710" tIns="54855" rIns="109710" bIns="54855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600" b="1" dirty="0">
                <a:solidFill>
                  <a:schemeClr val="accent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Open Sans Semibold" charset="0"/>
                <a:sym typeface="思源黑体 CN Medium" panose="020B0600000000000000" pitchFamily="34" charset="-122"/>
              </a:rPr>
              <a:t>Accuracy</a:t>
            </a:r>
            <a:endParaRPr lang="en-US" sz="900" b="1" dirty="0">
              <a:solidFill>
                <a:schemeClr val="accent3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Open Sans Semibold" charset="0"/>
              <a:sym typeface="思源黑体 CN Medium" panose="020B0600000000000000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088495" y="1593197"/>
            <a:ext cx="2131177" cy="785495"/>
          </a:xfrm>
          <a:prstGeom prst="rect">
            <a:avLst/>
          </a:prstGeom>
          <a:noFill/>
        </p:spPr>
        <p:txBody>
          <a:bodyPr wrap="square" lIns="109710" tIns="54855" rIns="109710" bIns="54855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1600" b="1" dirty="0">
                <a:solidFill>
                  <a:schemeClr val="accent4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Open Sans Semibold" charset="0"/>
                <a:sym typeface="思源黑体 CN Medium" panose="020B0600000000000000" pitchFamily="34" charset="-122"/>
              </a:rPr>
              <a:t>WE Recommend:</a:t>
            </a:r>
          </a:p>
          <a:p>
            <a:pPr algn="just">
              <a:lnSpc>
                <a:spcPct val="110000"/>
              </a:lnSpc>
            </a:pPr>
            <a:r>
              <a:rPr lang="en-US" sz="2400" b="1" dirty="0">
                <a:solidFill>
                  <a:schemeClr val="accent4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Open Sans Semibold" charset="0"/>
                <a:sym typeface="思源黑体 CN Medium" panose="020B0600000000000000" pitchFamily="34" charset="-122"/>
              </a:rPr>
              <a:t>ATVI</a:t>
            </a:r>
          </a:p>
        </p:txBody>
      </p:sp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3637272" y="3639621"/>
            <a:ext cx="428348" cy="407726"/>
            <a:chOff x="6719888" y="887413"/>
            <a:chExt cx="492125" cy="468312"/>
          </a:xfrm>
          <a:solidFill>
            <a:schemeClr val="accent2"/>
          </a:solidFill>
        </p:grpSpPr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6719888" y="887413"/>
              <a:ext cx="492125" cy="468312"/>
            </a:xfrm>
            <a:custGeom>
              <a:avLst/>
              <a:gdLst>
                <a:gd name="T0" fmla="*/ 117 w 128"/>
                <a:gd name="T1" fmla="*/ 0 h 122"/>
                <a:gd name="T2" fmla="*/ 11 w 128"/>
                <a:gd name="T3" fmla="*/ 0 h 122"/>
                <a:gd name="T4" fmla="*/ 0 w 128"/>
                <a:gd name="T5" fmla="*/ 11 h 122"/>
                <a:gd name="T6" fmla="*/ 0 w 128"/>
                <a:gd name="T7" fmla="*/ 93 h 122"/>
                <a:gd name="T8" fmla="*/ 11 w 128"/>
                <a:gd name="T9" fmla="*/ 104 h 122"/>
                <a:gd name="T10" fmla="*/ 43 w 128"/>
                <a:gd name="T11" fmla="*/ 104 h 122"/>
                <a:gd name="T12" fmla="*/ 38 w 128"/>
                <a:gd name="T13" fmla="*/ 110 h 122"/>
                <a:gd name="T14" fmla="*/ 35 w 128"/>
                <a:gd name="T15" fmla="*/ 113 h 122"/>
                <a:gd name="T16" fmla="*/ 34 w 128"/>
                <a:gd name="T17" fmla="*/ 118 h 122"/>
                <a:gd name="T18" fmla="*/ 42 w 128"/>
                <a:gd name="T19" fmla="*/ 122 h 122"/>
                <a:gd name="T20" fmla="*/ 86 w 128"/>
                <a:gd name="T21" fmla="*/ 122 h 122"/>
                <a:gd name="T22" fmla="*/ 94 w 128"/>
                <a:gd name="T23" fmla="*/ 118 h 122"/>
                <a:gd name="T24" fmla="*/ 94 w 128"/>
                <a:gd name="T25" fmla="*/ 113 h 122"/>
                <a:gd name="T26" fmla="*/ 91 w 128"/>
                <a:gd name="T27" fmla="*/ 110 h 122"/>
                <a:gd name="T28" fmla="*/ 85 w 128"/>
                <a:gd name="T29" fmla="*/ 104 h 122"/>
                <a:gd name="T30" fmla="*/ 117 w 128"/>
                <a:gd name="T31" fmla="*/ 104 h 122"/>
                <a:gd name="T32" fmla="*/ 128 w 128"/>
                <a:gd name="T33" fmla="*/ 93 h 122"/>
                <a:gd name="T34" fmla="*/ 128 w 128"/>
                <a:gd name="T35" fmla="*/ 11 h 122"/>
                <a:gd name="T36" fmla="*/ 117 w 128"/>
                <a:gd name="T37" fmla="*/ 0 h 122"/>
                <a:gd name="T38" fmla="*/ 88 w 128"/>
                <a:gd name="T39" fmla="*/ 113 h 122"/>
                <a:gd name="T40" fmla="*/ 90 w 128"/>
                <a:gd name="T41" fmla="*/ 116 h 122"/>
                <a:gd name="T42" fmla="*/ 90 w 128"/>
                <a:gd name="T43" fmla="*/ 116 h 122"/>
                <a:gd name="T44" fmla="*/ 86 w 128"/>
                <a:gd name="T45" fmla="*/ 118 h 122"/>
                <a:gd name="T46" fmla="*/ 42 w 128"/>
                <a:gd name="T47" fmla="*/ 118 h 122"/>
                <a:gd name="T48" fmla="*/ 38 w 128"/>
                <a:gd name="T49" fmla="*/ 116 h 122"/>
                <a:gd name="T50" fmla="*/ 38 w 128"/>
                <a:gd name="T51" fmla="*/ 116 h 122"/>
                <a:gd name="T52" fmla="*/ 38 w 128"/>
                <a:gd name="T53" fmla="*/ 116 h 122"/>
                <a:gd name="T54" fmla="*/ 40 w 128"/>
                <a:gd name="T55" fmla="*/ 113 h 122"/>
                <a:gd name="T56" fmla="*/ 48 w 128"/>
                <a:gd name="T57" fmla="*/ 104 h 122"/>
                <a:gd name="T58" fmla="*/ 80 w 128"/>
                <a:gd name="T59" fmla="*/ 104 h 122"/>
                <a:gd name="T60" fmla="*/ 88 w 128"/>
                <a:gd name="T61" fmla="*/ 113 h 122"/>
                <a:gd name="T62" fmla="*/ 120 w 128"/>
                <a:gd name="T63" fmla="*/ 93 h 122"/>
                <a:gd name="T64" fmla="*/ 117 w 128"/>
                <a:gd name="T65" fmla="*/ 96 h 122"/>
                <a:gd name="T66" fmla="*/ 11 w 128"/>
                <a:gd name="T67" fmla="*/ 96 h 122"/>
                <a:gd name="T68" fmla="*/ 8 w 128"/>
                <a:gd name="T69" fmla="*/ 93 h 122"/>
                <a:gd name="T70" fmla="*/ 8 w 128"/>
                <a:gd name="T71" fmla="*/ 11 h 122"/>
                <a:gd name="T72" fmla="*/ 11 w 128"/>
                <a:gd name="T73" fmla="*/ 8 h 122"/>
                <a:gd name="T74" fmla="*/ 117 w 128"/>
                <a:gd name="T75" fmla="*/ 8 h 122"/>
                <a:gd name="T76" fmla="*/ 120 w 128"/>
                <a:gd name="T77" fmla="*/ 11 h 122"/>
                <a:gd name="T78" fmla="*/ 120 w 128"/>
                <a:gd name="T79" fmla="*/ 9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8" h="122">
                  <a:moveTo>
                    <a:pt x="117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9"/>
                    <a:pt x="5" y="104"/>
                    <a:pt x="11" y="104"/>
                  </a:cubicBezTo>
                  <a:cubicBezTo>
                    <a:pt x="43" y="104"/>
                    <a:pt x="43" y="104"/>
                    <a:pt x="43" y="104"/>
                  </a:cubicBezTo>
                  <a:cubicBezTo>
                    <a:pt x="42" y="106"/>
                    <a:pt x="39" y="109"/>
                    <a:pt x="38" y="110"/>
                  </a:cubicBezTo>
                  <a:cubicBezTo>
                    <a:pt x="36" y="111"/>
                    <a:pt x="35" y="112"/>
                    <a:pt x="35" y="113"/>
                  </a:cubicBezTo>
                  <a:cubicBezTo>
                    <a:pt x="34" y="114"/>
                    <a:pt x="33" y="116"/>
                    <a:pt x="34" y="118"/>
                  </a:cubicBezTo>
                  <a:cubicBezTo>
                    <a:pt x="35" y="120"/>
                    <a:pt x="37" y="122"/>
                    <a:pt x="42" y="122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91" y="122"/>
                    <a:pt x="93" y="120"/>
                    <a:pt x="94" y="118"/>
                  </a:cubicBezTo>
                  <a:cubicBezTo>
                    <a:pt x="95" y="116"/>
                    <a:pt x="95" y="114"/>
                    <a:pt x="94" y="113"/>
                  </a:cubicBezTo>
                  <a:cubicBezTo>
                    <a:pt x="93" y="112"/>
                    <a:pt x="92" y="111"/>
                    <a:pt x="91" y="110"/>
                  </a:cubicBezTo>
                  <a:cubicBezTo>
                    <a:pt x="89" y="109"/>
                    <a:pt x="87" y="106"/>
                    <a:pt x="85" y="104"/>
                  </a:cubicBezTo>
                  <a:cubicBezTo>
                    <a:pt x="117" y="104"/>
                    <a:pt x="117" y="104"/>
                    <a:pt x="117" y="104"/>
                  </a:cubicBezTo>
                  <a:cubicBezTo>
                    <a:pt x="123" y="104"/>
                    <a:pt x="128" y="99"/>
                    <a:pt x="128" y="93"/>
                  </a:cubicBezTo>
                  <a:cubicBezTo>
                    <a:pt x="128" y="11"/>
                    <a:pt x="128" y="11"/>
                    <a:pt x="128" y="11"/>
                  </a:cubicBezTo>
                  <a:cubicBezTo>
                    <a:pt x="128" y="5"/>
                    <a:pt x="123" y="0"/>
                    <a:pt x="117" y="0"/>
                  </a:cubicBezTo>
                  <a:close/>
                  <a:moveTo>
                    <a:pt x="88" y="113"/>
                  </a:moveTo>
                  <a:cubicBezTo>
                    <a:pt x="89" y="114"/>
                    <a:pt x="90" y="115"/>
                    <a:pt x="90" y="116"/>
                  </a:cubicBezTo>
                  <a:cubicBezTo>
                    <a:pt x="90" y="116"/>
                    <a:pt x="91" y="116"/>
                    <a:pt x="90" y="116"/>
                  </a:cubicBezTo>
                  <a:cubicBezTo>
                    <a:pt x="90" y="117"/>
                    <a:pt x="88" y="118"/>
                    <a:pt x="86" y="118"/>
                  </a:cubicBezTo>
                  <a:cubicBezTo>
                    <a:pt x="42" y="118"/>
                    <a:pt x="42" y="118"/>
                    <a:pt x="42" y="118"/>
                  </a:cubicBezTo>
                  <a:cubicBezTo>
                    <a:pt x="40" y="118"/>
                    <a:pt x="38" y="117"/>
                    <a:pt x="38" y="116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8" y="115"/>
                    <a:pt x="39" y="114"/>
                    <a:pt x="40" y="113"/>
                  </a:cubicBezTo>
                  <a:cubicBezTo>
                    <a:pt x="44" y="109"/>
                    <a:pt x="47" y="106"/>
                    <a:pt x="48" y="104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82" y="106"/>
                    <a:pt x="84" y="109"/>
                    <a:pt x="88" y="113"/>
                  </a:cubicBezTo>
                  <a:close/>
                  <a:moveTo>
                    <a:pt x="120" y="93"/>
                  </a:moveTo>
                  <a:cubicBezTo>
                    <a:pt x="120" y="95"/>
                    <a:pt x="119" y="96"/>
                    <a:pt x="117" y="96"/>
                  </a:cubicBezTo>
                  <a:cubicBezTo>
                    <a:pt x="11" y="96"/>
                    <a:pt x="11" y="96"/>
                    <a:pt x="11" y="96"/>
                  </a:cubicBezTo>
                  <a:cubicBezTo>
                    <a:pt x="9" y="96"/>
                    <a:pt x="8" y="95"/>
                    <a:pt x="8" y="93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8"/>
                    <a:pt x="11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9" y="8"/>
                    <a:pt x="120" y="9"/>
                    <a:pt x="120" y="11"/>
                  </a:cubicBezTo>
                  <a:lnTo>
                    <a:pt x="120" y="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id-ID" sz="84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32" name="Freeform 31"/>
            <p:cNvSpPr>
              <a:spLocks noEditPoints="1"/>
            </p:cNvSpPr>
            <p:nvPr/>
          </p:nvSpPr>
          <p:spPr bwMode="auto">
            <a:xfrm>
              <a:off x="6781801" y="947738"/>
              <a:ext cx="368300" cy="247650"/>
            </a:xfrm>
            <a:custGeom>
              <a:avLst/>
              <a:gdLst>
                <a:gd name="T0" fmla="*/ 89 w 96"/>
                <a:gd name="T1" fmla="*/ 0 h 64"/>
                <a:gd name="T2" fmla="*/ 7 w 96"/>
                <a:gd name="T3" fmla="*/ 0 h 64"/>
                <a:gd name="T4" fmla="*/ 0 w 96"/>
                <a:gd name="T5" fmla="*/ 7 h 64"/>
                <a:gd name="T6" fmla="*/ 0 w 96"/>
                <a:gd name="T7" fmla="*/ 57 h 64"/>
                <a:gd name="T8" fmla="*/ 7 w 96"/>
                <a:gd name="T9" fmla="*/ 64 h 64"/>
                <a:gd name="T10" fmla="*/ 89 w 96"/>
                <a:gd name="T11" fmla="*/ 64 h 64"/>
                <a:gd name="T12" fmla="*/ 96 w 96"/>
                <a:gd name="T13" fmla="*/ 57 h 64"/>
                <a:gd name="T14" fmla="*/ 96 w 96"/>
                <a:gd name="T15" fmla="*/ 7 h 64"/>
                <a:gd name="T16" fmla="*/ 89 w 96"/>
                <a:gd name="T17" fmla="*/ 0 h 64"/>
                <a:gd name="T18" fmla="*/ 92 w 96"/>
                <a:gd name="T19" fmla="*/ 57 h 64"/>
                <a:gd name="T20" fmla="*/ 89 w 96"/>
                <a:gd name="T21" fmla="*/ 60 h 64"/>
                <a:gd name="T22" fmla="*/ 7 w 96"/>
                <a:gd name="T23" fmla="*/ 60 h 64"/>
                <a:gd name="T24" fmla="*/ 4 w 96"/>
                <a:gd name="T25" fmla="*/ 57 h 64"/>
                <a:gd name="T26" fmla="*/ 4 w 96"/>
                <a:gd name="T27" fmla="*/ 7 h 64"/>
                <a:gd name="T28" fmla="*/ 7 w 96"/>
                <a:gd name="T29" fmla="*/ 4 h 64"/>
                <a:gd name="T30" fmla="*/ 89 w 96"/>
                <a:gd name="T31" fmla="*/ 4 h 64"/>
                <a:gd name="T32" fmla="*/ 92 w 96"/>
                <a:gd name="T33" fmla="*/ 7 h 64"/>
                <a:gd name="T34" fmla="*/ 92 w 96"/>
                <a:gd name="T35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6" h="64">
                  <a:moveTo>
                    <a:pt x="8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3" y="64"/>
                    <a:pt x="7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93" y="64"/>
                    <a:pt x="96" y="61"/>
                    <a:pt x="96" y="5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3"/>
                    <a:pt x="93" y="0"/>
                    <a:pt x="89" y="0"/>
                  </a:cubicBezTo>
                  <a:close/>
                  <a:moveTo>
                    <a:pt x="92" y="57"/>
                  </a:moveTo>
                  <a:cubicBezTo>
                    <a:pt x="92" y="59"/>
                    <a:pt x="91" y="60"/>
                    <a:pt x="89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4" y="59"/>
                    <a:pt x="4" y="5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5"/>
                    <a:pt x="5" y="4"/>
                    <a:pt x="7" y="4"/>
                  </a:cubicBezTo>
                  <a:cubicBezTo>
                    <a:pt x="89" y="4"/>
                    <a:pt x="89" y="4"/>
                    <a:pt x="89" y="4"/>
                  </a:cubicBezTo>
                  <a:cubicBezTo>
                    <a:pt x="91" y="4"/>
                    <a:pt x="92" y="5"/>
                    <a:pt x="92" y="7"/>
                  </a:cubicBezTo>
                  <a:lnTo>
                    <a:pt x="92" y="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id-ID" sz="84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33" name="Freeform 32"/>
            <p:cNvSpPr>
              <a:spLocks noEditPoints="1"/>
            </p:cNvSpPr>
            <p:nvPr/>
          </p:nvSpPr>
          <p:spPr bwMode="auto">
            <a:xfrm>
              <a:off x="6943726" y="1201738"/>
              <a:ext cx="46038" cy="47625"/>
            </a:xfrm>
            <a:custGeom>
              <a:avLst/>
              <a:gdLst>
                <a:gd name="T0" fmla="*/ 6 w 12"/>
                <a:gd name="T1" fmla="*/ 0 h 12"/>
                <a:gd name="T2" fmla="*/ 0 w 12"/>
                <a:gd name="T3" fmla="*/ 6 h 12"/>
                <a:gd name="T4" fmla="*/ 6 w 12"/>
                <a:gd name="T5" fmla="*/ 12 h 12"/>
                <a:gd name="T6" fmla="*/ 12 w 12"/>
                <a:gd name="T7" fmla="*/ 6 h 12"/>
                <a:gd name="T8" fmla="*/ 6 w 12"/>
                <a:gd name="T9" fmla="*/ 0 h 12"/>
                <a:gd name="T10" fmla="*/ 6 w 12"/>
                <a:gd name="T11" fmla="*/ 8 h 12"/>
                <a:gd name="T12" fmla="*/ 4 w 12"/>
                <a:gd name="T13" fmla="*/ 6 h 12"/>
                <a:gd name="T14" fmla="*/ 6 w 12"/>
                <a:gd name="T15" fmla="*/ 4 h 12"/>
                <a:gd name="T16" fmla="*/ 8 w 12"/>
                <a:gd name="T17" fmla="*/ 6 h 12"/>
                <a:gd name="T18" fmla="*/ 6 w 1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9" y="12"/>
                    <a:pt x="12" y="9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lose/>
                  <a:moveTo>
                    <a:pt x="6" y="8"/>
                  </a:moveTo>
                  <a:cubicBezTo>
                    <a:pt x="5" y="8"/>
                    <a:pt x="4" y="7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8" y="7"/>
                    <a:pt x="7" y="8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id-ID" sz="84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34" name="Freeform 33"/>
            <p:cNvSpPr/>
            <p:nvPr/>
          </p:nvSpPr>
          <p:spPr bwMode="auto">
            <a:xfrm>
              <a:off x="6881813" y="1044575"/>
              <a:ext cx="61913" cy="65087"/>
            </a:xfrm>
            <a:custGeom>
              <a:avLst/>
              <a:gdLst>
                <a:gd name="T0" fmla="*/ 0 w 39"/>
                <a:gd name="T1" fmla="*/ 24 h 41"/>
                <a:gd name="T2" fmla="*/ 39 w 39"/>
                <a:gd name="T3" fmla="*/ 41 h 41"/>
                <a:gd name="T4" fmla="*/ 39 w 39"/>
                <a:gd name="T5" fmla="*/ 32 h 41"/>
                <a:gd name="T6" fmla="*/ 12 w 39"/>
                <a:gd name="T7" fmla="*/ 19 h 41"/>
                <a:gd name="T8" fmla="*/ 39 w 39"/>
                <a:gd name="T9" fmla="*/ 10 h 41"/>
                <a:gd name="T10" fmla="*/ 39 w 39"/>
                <a:gd name="T11" fmla="*/ 0 h 41"/>
                <a:gd name="T12" fmla="*/ 0 w 39"/>
                <a:gd name="T13" fmla="*/ 17 h 41"/>
                <a:gd name="T14" fmla="*/ 0 w 39"/>
                <a:gd name="T15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41">
                  <a:moveTo>
                    <a:pt x="0" y="24"/>
                  </a:moveTo>
                  <a:lnTo>
                    <a:pt x="39" y="41"/>
                  </a:lnTo>
                  <a:lnTo>
                    <a:pt x="39" y="32"/>
                  </a:lnTo>
                  <a:lnTo>
                    <a:pt x="12" y="19"/>
                  </a:lnTo>
                  <a:lnTo>
                    <a:pt x="39" y="10"/>
                  </a:lnTo>
                  <a:lnTo>
                    <a:pt x="39" y="0"/>
                  </a:lnTo>
                  <a:lnTo>
                    <a:pt x="0" y="17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id-ID" sz="84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35" name="Freeform 34"/>
            <p:cNvSpPr/>
            <p:nvPr/>
          </p:nvSpPr>
          <p:spPr bwMode="auto">
            <a:xfrm>
              <a:off x="6950076" y="1033463"/>
              <a:ext cx="31750" cy="87312"/>
            </a:xfrm>
            <a:custGeom>
              <a:avLst/>
              <a:gdLst>
                <a:gd name="T0" fmla="*/ 7 w 8"/>
                <a:gd name="T1" fmla="*/ 0 h 23"/>
                <a:gd name="T2" fmla="*/ 5 w 8"/>
                <a:gd name="T3" fmla="*/ 0 h 23"/>
                <a:gd name="T4" fmla="*/ 5 w 8"/>
                <a:gd name="T5" fmla="*/ 2 h 23"/>
                <a:gd name="T6" fmla="*/ 0 w 8"/>
                <a:gd name="T7" fmla="*/ 20 h 23"/>
                <a:gd name="T8" fmla="*/ 0 w 8"/>
                <a:gd name="T9" fmla="*/ 22 h 23"/>
                <a:gd name="T10" fmla="*/ 2 w 8"/>
                <a:gd name="T11" fmla="*/ 23 h 23"/>
                <a:gd name="T12" fmla="*/ 3 w 8"/>
                <a:gd name="T13" fmla="*/ 23 h 23"/>
                <a:gd name="T14" fmla="*/ 3 w 8"/>
                <a:gd name="T15" fmla="*/ 22 h 23"/>
                <a:gd name="T16" fmla="*/ 4 w 8"/>
                <a:gd name="T17" fmla="*/ 21 h 23"/>
                <a:gd name="T18" fmla="*/ 8 w 8"/>
                <a:gd name="T19" fmla="*/ 3 h 23"/>
                <a:gd name="T20" fmla="*/ 8 w 8"/>
                <a:gd name="T21" fmla="*/ 1 h 23"/>
                <a:gd name="T22" fmla="*/ 8 w 8"/>
                <a:gd name="T23" fmla="*/ 0 h 23"/>
                <a:gd name="T24" fmla="*/ 7 w 8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23">
                  <a:moveTo>
                    <a:pt x="7" y="0"/>
                  </a:moveTo>
                  <a:cubicBezTo>
                    <a:pt x="6" y="0"/>
                    <a:pt x="6" y="0"/>
                    <a:pt x="5" y="0"/>
                  </a:cubicBezTo>
                  <a:cubicBezTo>
                    <a:pt x="5" y="0"/>
                    <a:pt x="5" y="1"/>
                    <a:pt x="5" y="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0" y="22"/>
                    <a:pt x="0" y="22"/>
                  </a:cubicBezTo>
                  <a:cubicBezTo>
                    <a:pt x="0" y="23"/>
                    <a:pt x="1" y="23"/>
                    <a:pt x="2" y="23"/>
                  </a:cubicBezTo>
                  <a:cubicBezTo>
                    <a:pt x="2" y="23"/>
                    <a:pt x="2" y="23"/>
                    <a:pt x="3" y="23"/>
                  </a:cubicBezTo>
                  <a:cubicBezTo>
                    <a:pt x="3" y="23"/>
                    <a:pt x="3" y="22"/>
                    <a:pt x="3" y="22"/>
                  </a:cubicBezTo>
                  <a:cubicBezTo>
                    <a:pt x="3" y="22"/>
                    <a:pt x="3" y="21"/>
                    <a:pt x="4" y="2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2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id-ID" sz="84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36" name="Freeform 35"/>
            <p:cNvSpPr/>
            <p:nvPr/>
          </p:nvSpPr>
          <p:spPr bwMode="auto">
            <a:xfrm>
              <a:off x="6989763" y="1044575"/>
              <a:ext cx="60325" cy="65087"/>
            </a:xfrm>
            <a:custGeom>
              <a:avLst/>
              <a:gdLst>
                <a:gd name="T0" fmla="*/ 0 w 38"/>
                <a:gd name="T1" fmla="*/ 10 h 41"/>
                <a:gd name="T2" fmla="*/ 26 w 38"/>
                <a:gd name="T3" fmla="*/ 19 h 41"/>
                <a:gd name="T4" fmla="*/ 0 w 38"/>
                <a:gd name="T5" fmla="*/ 32 h 41"/>
                <a:gd name="T6" fmla="*/ 0 w 38"/>
                <a:gd name="T7" fmla="*/ 41 h 41"/>
                <a:gd name="T8" fmla="*/ 38 w 38"/>
                <a:gd name="T9" fmla="*/ 24 h 41"/>
                <a:gd name="T10" fmla="*/ 38 w 38"/>
                <a:gd name="T11" fmla="*/ 17 h 41"/>
                <a:gd name="T12" fmla="*/ 0 w 38"/>
                <a:gd name="T13" fmla="*/ 0 h 41"/>
                <a:gd name="T14" fmla="*/ 0 w 38"/>
                <a:gd name="T15" fmla="*/ 1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41">
                  <a:moveTo>
                    <a:pt x="0" y="10"/>
                  </a:moveTo>
                  <a:lnTo>
                    <a:pt x="26" y="19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38" y="24"/>
                  </a:lnTo>
                  <a:lnTo>
                    <a:pt x="38" y="17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id-ID" sz="84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grpSp>
        <p:nvGrpSpPr>
          <p:cNvPr id="37" name="Group 36"/>
          <p:cNvGrpSpPr>
            <a:grpSpLocks noChangeAspect="1"/>
          </p:cNvGrpSpPr>
          <p:nvPr/>
        </p:nvGrpSpPr>
        <p:grpSpPr>
          <a:xfrm rot="2700000">
            <a:off x="9708955" y="1737738"/>
            <a:ext cx="285248" cy="496960"/>
            <a:chOff x="4732338" y="4783138"/>
            <a:chExt cx="703263" cy="1225550"/>
          </a:xfrm>
          <a:solidFill>
            <a:schemeClr val="accent4"/>
          </a:solidFill>
        </p:grpSpPr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4732338" y="4783138"/>
              <a:ext cx="703263" cy="1173163"/>
            </a:xfrm>
            <a:custGeom>
              <a:avLst/>
              <a:gdLst>
                <a:gd name="T0" fmla="*/ 50 w 184"/>
                <a:gd name="T1" fmla="*/ 310 h 310"/>
                <a:gd name="T2" fmla="*/ 32 w 184"/>
                <a:gd name="T3" fmla="*/ 282 h 310"/>
                <a:gd name="T4" fmla="*/ 10 w 184"/>
                <a:gd name="T5" fmla="*/ 199 h 310"/>
                <a:gd name="T6" fmla="*/ 39 w 184"/>
                <a:gd name="T7" fmla="*/ 171 h 310"/>
                <a:gd name="T8" fmla="*/ 30 w 184"/>
                <a:gd name="T9" fmla="*/ 116 h 310"/>
                <a:gd name="T10" fmla="*/ 36 w 184"/>
                <a:gd name="T11" fmla="*/ 73 h 310"/>
                <a:gd name="T12" fmla="*/ 36 w 184"/>
                <a:gd name="T13" fmla="*/ 72 h 310"/>
                <a:gd name="T14" fmla="*/ 92 w 184"/>
                <a:gd name="T15" fmla="*/ 0 h 310"/>
                <a:gd name="T16" fmla="*/ 148 w 184"/>
                <a:gd name="T17" fmla="*/ 72 h 310"/>
                <a:gd name="T18" fmla="*/ 148 w 184"/>
                <a:gd name="T19" fmla="*/ 73 h 310"/>
                <a:gd name="T20" fmla="*/ 155 w 184"/>
                <a:gd name="T21" fmla="*/ 116 h 310"/>
                <a:gd name="T22" fmla="*/ 145 w 184"/>
                <a:gd name="T23" fmla="*/ 171 h 310"/>
                <a:gd name="T24" fmla="*/ 174 w 184"/>
                <a:gd name="T25" fmla="*/ 199 h 310"/>
                <a:gd name="T26" fmla="*/ 153 w 184"/>
                <a:gd name="T27" fmla="*/ 282 h 310"/>
                <a:gd name="T28" fmla="*/ 134 w 184"/>
                <a:gd name="T29" fmla="*/ 310 h 310"/>
                <a:gd name="T30" fmla="*/ 134 w 184"/>
                <a:gd name="T31" fmla="*/ 276 h 310"/>
                <a:gd name="T32" fmla="*/ 118 w 184"/>
                <a:gd name="T33" fmla="*/ 239 h 310"/>
                <a:gd name="T34" fmla="*/ 118 w 184"/>
                <a:gd name="T35" fmla="*/ 240 h 310"/>
                <a:gd name="T36" fmla="*/ 115 w 184"/>
                <a:gd name="T37" fmla="*/ 246 h 310"/>
                <a:gd name="T38" fmla="*/ 108 w 184"/>
                <a:gd name="T39" fmla="*/ 245 h 310"/>
                <a:gd name="T40" fmla="*/ 76 w 184"/>
                <a:gd name="T41" fmla="*/ 245 h 310"/>
                <a:gd name="T42" fmla="*/ 69 w 184"/>
                <a:gd name="T43" fmla="*/ 246 h 310"/>
                <a:gd name="T44" fmla="*/ 66 w 184"/>
                <a:gd name="T45" fmla="*/ 240 h 310"/>
                <a:gd name="T46" fmla="*/ 66 w 184"/>
                <a:gd name="T47" fmla="*/ 239 h 310"/>
                <a:gd name="T48" fmla="*/ 50 w 184"/>
                <a:gd name="T49" fmla="*/ 276 h 310"/>
                <a:gd name="T50" fmla="*/ 50 w 184"/>
                <a:gd name="T51" fmla="*/ 310 h 310"/>
                <a:gd name="T52" fmla="*/ 55 w 184"/>
                <a:gd name="T53" fmla="*/ 79 h 310"/>
                <a:gd name="T54" fmla="*/ 50 w 184"/>
                <a:gd name="T55" fmla="*/ 116 h 310"/>
                <a:gd name="T56" fmla="*/ 61 w 184"/>
                <a:gd name="T57" fmla="*/ 174 h 310"/>
                <a:gd name="T58" fmla="*/ 64 w 184"/>
                <a:gd name="T59" fmla="*/ 184 h 310"/>
                <a:gd name="T60" fmla="*/ 54 w 184"/>
                <a:gd name="T61" fmla="*/ 187 h 310"/>
                <a:gd name="T62" fmla="*/ 29 w 184"/>
                <a:gd name="T63" fmla="*/ 205 h 310"/>
                <a:gd name="T64" fmla="*/ 36 w 184"/>
                <a:gd name="T65" fmla="*/ 247 h 310"/>
                <a:gd name="T66" fmla="*/ 65 w 184"/>
                <a:gd name="T67" fmla="*/ 215 h 310"/>
                <a:gd name="T68" fmla="*/ 74 w 184"/>
                <a:gd name="T69" fmla="*/ 209 h 310"/>
                <a:gd name="T70" fmla="*/ 79 w 184"/>
                <a:gd name="T71" fmla="*/ 219 h 310"/>
                <a:gd name="T72" fmla="*/ 82 w 184"/>
                <a:gd name="T73" fmla="*/ 225 h 310"/>
                <a:gd name="T74" fmla="*/ 103 w 184"/>
                <a:gd name="T75" fmla="*/ 225 h 310"/>
                <a:gd name="T76" fmla="*/ 105 w 184"/>
                <a:gd name="T77" fmla="*/ 219 h 310"/>
                <a:gd name="T78" fmla="*/ 110 w 184"/>
                <a:gd name="T79" fmla="*/ 209 h 310"/>
                <a:gd name="T80" fmla="*/ 120 w 184"/>
                <a:gd name="T81" fmla="*/ 215 h 310"/>
                <a:gd name="T82" fmla="*/ 148 w 184"/>
                <a:gd name="T83" fmla="*/ 247 h 310"/>
                <a:gd name="T84" fmla="*/ 155 w 184"/>
                <a:gd name="T85" fmla="*/ 205 h 310"/>
                <a:gd name="T86" fmla="*/ 130 w 184"/>
                <a:gd name="T87" fmla="*/ 187 h 310"/>
                <a:gd name="T88" fmla="*/ 120 w 184"/>
                <a:gd name="T89" fmla="*/ 184 h 310"/>
                <a:gd name="T90" fmla="*/ 123 w 184"/>
                <a:gd name="T91" fmla="*/ 174 h 310"/>
                <a:gd name="T92" fmla="*/ 135 w 184"/>
                <a:gd name="T93" fmla="*/ 116 h 310"/>
                <a:gd name="T94" fmla="*/ 129 w 184"/>
                <a:gd name="T95" fmla="*/ 79 h 310"/>
                <a:gd name="T96" fmla="*/ 92 w 184"/>
                <a:gd name="T97" fmla="*/ 21 h 310"/>
                <a:gd name="T98" fmla="*/ 55 w 184"/>
                <a:gd name="T99" fmla="*/ 79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4" h="310">
                  <a:moveTo>
                    <a:pt x="50" y="310"/>
                  </a:moveTo>
                  <a:cubicBezTo>
                    <a:pt x="32" y="282"/>
                    <a:pt x="32" y="282"/>
                    <a:pt x="32" y="282"/>
                  </a:cubicBezTo>
                  <a:cubicBezTo>
                    <a:pt x="28" y="276"/>
                    <a:pt x="0" y="230"/>
                    <a:pt x="10" y="199"/>
                  </a:cubicBezTo>
                  <a:cubicBezTo>
                    <a:pt x="14" y="187"/>
                    <a:pt x="24" y="178"/>
                    <a:pt x="39" y="171"/>
                  </a:cubicBezTo>
                  <a:cubicBezTo>
                    <a:pt x="33" y="151"/>
                    <a:pt x="30" y="132"/>
                    <a:pt x="30" y="116"/>
                  </a:cubicBezTo>
                  <a:cubicBezTo>
                    <a:pt x="30" y="102"/>
                    <a:pt x="32" y="87"/>
                    <a:pt x="36" y="73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50" y="35"/>
                    <a:pt x="77" y="0"/>
                    <a:pt x="92" y="0"/>
                  </a:cubicBezTo>
                  <a:cubicBezTo>
                    <a:pt x="107" y="0"/>
                    <a:pt x="134" y="35"/>
                    <a:pt x="148" y="72"/>
                  </a:cubicBezTo>
                  <a:cubicBezTo>
                    <a:pt x="148" y="73"/>
                    <a:pt x="148" y="73"/>
                    <a:pt x="148" y="73"/>
                  </a:cubicBezTo>
                  <a:cubicBezTo>
                    <a:pt x="152" y="87"/>
                    <a:pt x="155" y="102"/>
                    <a:pt x="155" y="116"/>
                  </a:cubicBezTo>
                  <a:cubicBezTo>
                    <a:pt x="155" y="132"/>
                    <a:pt x="152" y="151"/>
                    <a:pt x="145" y="171"/>
                  </a:cubicBezTo>
                  <a:cubicBezTo>
                    <a:pt x="160" y="178"/>
                    <a:pt x="170" y="187"/>
                    <a:pt x="174" y="199"/>
                  </a:cubicBezTo>
                  <a:cubicBezTo>
                    <a:pt x="184" y="230"/>
                    <a:pt x="156" y="276"/>
                    <a:pt x="153" y="282"/>
                  </a:cubicBezTo>
                  <a:cubicBezTo>
                    <a:pt x="134" y="310"/>
                    <a:pt x="134" y="310"/>
                    <a:pt x="134" y="310"/>
                  </a:cubicBezTo>
                  <a:cubicBezTo>
                    <a:pt x="134" y="276"/>
                    <a:pt x="134" y="276"/>
                    <a:pt x="134" y="276"/>
                  </a:cubicBezTo>
                  <a:cubicBezTo>
                    <a:pt x="134" y="262"/>
                    <a:pt x="128" y="248"/>
                    <a:pt x="118" y="239"/>
                  </a:cubicBezTo>
                  <a:cubicBezTo>
                    <a:pt x="118" y="239"/>
                    <a:pt x="118" y="239"/>
                    <a:pt x="118" y="240"/>
                  </a:cubicBezTo>
                  <a:cubicBezTo>
                    <a:pt x="115" y="246"/>
                    <a:pt x="115" y="246"/>
                    <a:pt x="115" y="246"/>
                  </a:cubicBezTo>
                  <a:cubicBezTo>
                    <a:pt x="108" y="245"/>
                    <a:pt x="108" y="245"/>
                    <a:pt x="108" y="245"/>
                  </a:cubicBezTo>
                  <a:cubicBezTo>
                    <a:pt x="98" y="245"/>
                    <a:pt x="87" y="245"/>
                    <a:pt x="76" y="245"/>
                  </a:cubicBezTo>
                  <a:cubicBezTo>
                    <a:pt x="69" y="246"/>
                    <a:pt x="69" y="246"/>
                    <a:pt x="69" y="246"/>
                  </a:cubicBezTo>
                  <a:cubicBezTo>
                    <a:pt x="66" y="240"/>
                    <a:pt x="66" y="240"/>
                    <a:pt x="66" y="240"/>
                  </a:cubicBezTo>
                  <a:cubicBezTo>
                    <a:pt x="66" y="239"/>
                    <a:pt x="66" y="239"/>
                    <a:pt x="66" y="239"/>
                  </a:cubicBezTo>
                  <a:cubicBezTo>
                    <a:pt x="56" y="249"/>
                    <a:pt x="50" y="262"/>
                    <a:pt x="50" y="276"/>
                  </a:cubicBezTo>
                  <a:lnTo>
                    <a:pt x="50" y="310"/>
                  </a:lnTo>
                  <a:close/>
                  <a:moveTo>
                    <a:pt x="55" y="79"/>
                  </a:moveTo>
                  <a:cubicBezTo>
                    <a:pt x="52" y="91"/>
                    <a:pt x="50" y="104"/>
                    <a:pt x="50" y="116"/>
                  </a:cubicBezTo>
                  <a:cubicBezTo>
                    <a:pt x="50" y="132"/>
                    <a:pt x="53" y="152"/>
                    <a:pt x="61" y="174"/>
                  </a:cubicBezTo>
                  <a:cubicBezTo>
                    <a:pt x="64" y="184"/>
                    <a:pt x="64" y="184"/>
                    <a:pt x="64" y="184"/>
                  </a:cubicBezTo>
                  <a:cubicBezTo>
                    <a:pt x="54" y="187"/>
                    <a:pt x="54" y="187"/>
                    <a:pt x="54" y="187"/>
                  </a:cubicBezTo>
                  <a:cubicBezTo>
                    <a:pt x="45" y="190"/>
                    <a:pt x="33" y="196"/>
                    <a:pt x="29" y="205"/>
                  </a:cubicBezTo>
                  <a:cubicBezTo>
                    <a:pt x="26" y="216"/>
                    <a:pt x="30" y="233"/>
                    <a:pt x="36" y="247"/>
                  </a:cubicBezTo>
                  <a:cubicBezTo>
                    <a:pt x="42" y="234"/>
                    <a:pt x="52" y="223"/>
                    <a:pt x="65" y="215"/>
                  </a:cubicBezTo>
                  <a:cubicBezTo>
                    <a:pt x="74" y="209"/>
                    <a:pt x="74" y="209"/>
                    <a:pt x="74" y="209"/>
                  </a:cubicBezTo>
                  <a:cubicBezTo>
                    <a:pt x="79" y="219"/>
                    <a:pt x="79" y="219"/>
                    <a:pt x="79" y="219"/>
                  </a:cubicBezTo>
                  <a:cubicBezTo>
                    <a:pt x="80" y="221"/>
                    <a:pt x="81" y="223"/>
                    <a:pt x="82" y="225"/>
                  </a:cubicBezTo>
                  <a:cubicBezTo>
                    <a:pt x="89" y="225"/>
                    <a:pt x="96" y="225"/>
                    <a:pt x="103" y="225"/>
                  </a:cubicBezTo>
                  <a:cubicBezTo>
                    <a:pt x="104" y="223"/>
                    <a:pt x="105" y="221"/>
                    <a:pt x="105" y="219"/>
                  </a:cubicBezTo>
                  <a:cubicBezTo>
                    <a:pt x="110" y="209"/>
                    <a:pt x="110" y="209"/>
                    <a:pt x="110" y="209"/>
                  </a:cubicBezTo>
                  <a:cubicBezTo>
                    <a:pt x="120" y="215"/>
                    <a:pt x="120" y="215"/>
                    <a:pt x="120" y="215"/>
                  </a:cubicBezTo>
                  <a:cubicBezTo>
                    <a:pt x="133" y="223"/>
                    <a:pt x="142" y="234"/>
                    <a:pt x="148" y="247"/>
                  </a:cubicBezTo>
                  <a:cubicBezTo>
                    <a:pt x="154" y="233"/>
                    <a:pt x="159" y="216"/>
                    <a:pt x="155" y="205"/>
                  </a:cubicBezTo>
                  <a:cubicBezTo>
                    <a:pt x="152" y="196"/>
                    <a:pt x="140" y="190"/>
                    <a:pt x="130" y="187"/>
                  </a:cubicBezTo>
                  <a:cubicBezTo>
                    <a:pt x="120" y="184"/>
                    <a:pt x="120" y="184"/>
                    <a:pt x="120" y="184"/>
                  </a:cubicBezTo>
                  <a:cubicBezTo>
                    <a:pt x="123" y="174"/>
                    <a:pt x="123" y="174"/>
                    <a:pt x="123" y="174"/>
                  </a:cubicBezTo>
                  <a:cubicBezTo>
                    <a:pt x="131" y="152"/>
                    <a:pt x="135" y="132"/>
                    <a:pt x="135" y="116"/>
                  </a:cubicBezTo>
                  <a:cubicBezTo>
                    <a:pt x="135" y="104"/>
                    <a:pt x="133" y="91"/>
                    <a:pt x="129" y="79"/>
                  </a:cubicBezTo>
                  <a:cubicBezTo>
                    <a:pt x="117" y="47"/>
                    <a:pt x="99" y="26"/>
                    <a:pt x="92" y="21"/>
                  </a:cubicBezTo>
                  <a:cubicBezTo>
                    <a:pt x="85" y="26"/>
                    <a:pt x="67" y="47"/>
                    <a:pt x="55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id-ID" sz="84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39" name="Freeform 38"/>
            <p:cNvSpPr>
              <a:spLocks noEditPoints="1"/>
            </p:cNvSpPr>
            <p:nvPr/>
          </p:nvSpPr>
          <p:spPr bwMode="auto">
            <a:xfrm>
              <a:off x="4960938" y="5127626"/>
              <a:ext cx="244475" cy="241300"/>
            </a:xfrm>
            <a:custGeom>
              <a:avLst/>
              <a:gdLst>
                <a:gd name="T0" fmla="*/ 32 w 64"/>
                <a:gd name="T1" fmla="*/ 64 h 64"/>
                <a:gd name="T2" fmla="*/ 0 w 64"/>
                <a:gd name="T3" fmla="*/ 32 h 64"/>
                <a:gd name="T4" fmla="*/ 32 w 64"/>
                <a:gd name="T5" fmla="*/ 0 h 64"/>
                <a:gd name="T6" fmla="*/ 64 w 64"/>
                <a:gd name="T7" fmla="*/ 32 h 64"/>
                <a:gd name="T8" fmla="*/ 32 w 64"/>
                <a:gd name="T9" fmla="*/ 64 h 64"/>
                <a:gd name="T10" fmla="*/ 32 w 64"/>
                <a:gd name="T11" fmla="*/ 12 h 64"/>
                <a:gd name="T12" fmla="*/ 12 w 64"/>
                <a:gd name="T13" fmla="*/ 32 h 64"/>
                <a:gd name="T14" fmla="*/ 32 w 64"/>
                <a:gd name="T15" fmla="*/ 52 h 64"/>
                <a:gd name="T16" fmla="*/ 52 w 64"/>
                <a:gd name="T17" fmla="*/ 32 h 64"/>
                <a:gd name="T18" fmla="*/ 32 w 64"/>
                <a:gd name="T19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64"/>
                  </a:moveTo>
                  <a:cubicBezTo>
                    <a:pt x="14" y="64"/>
                    <a:pt x="0" y="50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50" y="0"/>
                    <a:pt x="64" y="14"/>
                    <a:pt x="64" y="32"/>
                  </a:cubicBezTo>
                  <a:cubicBezTo>
                    <a:pt x="64" y="50"/>
                    <a:pt x="50" y="64"/>
                    <a:pt x="32" y="64"/>
                  </a:cubicBezTo>
                  <a:close/>
                  <a:moveTo>
                    <a:pt x="32" y="12"/>
                  </a:moveTo>
                  <a:cubicBezTo>
                    <a:pt x="21" y="12"/>
                    <a:pt x="12" y="21"/>
                    <a:pt x="12" y="32"/>
                  </a:cubicBezTo>
                  <a:cubicBezTo>
                    <a:pt x="12" y="43"/>
                    <a:pt x="21" y="52"/>
                    <a:pt x="32" y="52"/>
                  </a:cubicBezTo>
                  <a:cubicBezTo>
                    <a:pt x="43" y="52"/>
                    <a:pt x="52" y="43"/>
                    <a:pt x="52" y="32"/>
                  </a:cubicBezTo>
                  <a:cubicBezTo>
                    <a:pt x="52" y="21"/>
                    <a:pt x="43" y="12"/>
                    <a:pt x="32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id-ID" sz="84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40" name="Freeform 39"/>
            <p:cNvSpPr>
              <a:spLocks noEditPoints="1"/>
            </p:cNvSpPr>
            <p:nvPr/>
          </p:nvSpPr>
          <p:spPr bwMode="auto">
            <a:xfrm>
              <a:off x="4973638" y="5649913"/>
              <a:ext cx="225425" cy="358775"/>
            </a:xfrm>
            <a:custGeom>
              <a:avLst/>
              <a:gdLst>
                <a:gd name="T0" fmla="*/ 29 w 59"/>
                <a:gd name="T1" fmla="*/ 95 h 95"/>
                <a:gd name="T2" fmla="*/ 24 w 59"/>
                <a:gd name="T3" fmla="*/ 85 h 95"/>
                <a:gd name="T4" fmla="*/ 0 w 59"/>
                <a:gd name="T5" fmla="*/ 26 h 95"/>
                <a:gd name="T6" fmla="*/ 29 w 59"/>
                <a:gd name="T7" fmla="*/ 0 h 95"/>
                <a:gd name="T8" fmla="*/ 59 w 59"/>
                <a:gd name="T9" fmla="*/ 26 h 95"/>
                <a:gd name="T10" fmla="*/ 34 w 59"/>
                <a:gd name="T11" fmla="*/ 85 h 95"/>
                <a:gd name="T12" fmla="*/ 29 w 59"/>
                <a:gd name="T13" fmla="*/ 95 h 95"/>
                <a:gd name="T14" fmla="*/ 29 w 59"/>
                <a:gd name="T15" fmla="*/ 12 h 95"/>
                <a:gd name="T16" fmla="*/ 12 w 59"/>
                <a:gd name="T17" fmla="*/ 26 h 95"/>
                <a:gd name="T18" fmla="*/ 29 w 59"/>
                <a:gd name="T19" fmla="*/ 69 h 95"/>
                <a:gd name="T20" fmla="*/ 47 w 59"/>
                <a:gd name="T21" fmla="*/ 26 h 95"/>
                <a:gd name="T22" fmla="*/ 29 w 59"/>
                <a:gd name="T23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95">
                  <a:moveTo>
                    <a:pt x="29" y="95"/>
                  </a:moveTo>
                  <a:cubicBezTo>
                    <a:pt x="24" y="85"/>
                    <a:pt x="24" y="85"/>
                    <a:pt x="24" y="85"/>
                  </a:cubicBezTo>
                  <a:cubicBezTo>
                    <a:pt x="20" y="77"/>
                    <a:pt x="0" y="38"/>
                    <a:pt x="0" y="26"/>
                  </a:cubicBezTo>
                  <a:cubicBezTo>
                    <a:pt x="0" y="12"/>
                    <a:pt x="13" y="0"/>
                    <a:pt x="29" y="0"/>
                  </a:cubicBezTo>
                  <a:cubicBezTo>
                    <a:pt x="45" y="0"/>
                    <a:pt x="59" y="12"/>
                    <a:pt x="59" y="26"/>
                  </a:cubicBezTo>
                  <a:cubicBezTo>
                    <a:pt x="59" y="38"/>
                    <a:pt x="39" y="77"/>
                    <a:pt x="34" y="85"/>
                  </a:cubicBezTo>
                  <a:lnTo>
                    <a:pt x="29" y="95"/>
                  </a:lnTo>
                  <a:close/>
                  <a:moveTo>
                    <a:pt x="29" y="12"/>
                  </a:moveTo>
                  <a:cubicBezTo>
                    <a:pt x="19" y="12"/>
                    <a:pt x="12" y="18"/>
                    <a:pt x="12" y="26"/>
                  </a:cubicBezTo>
                  <a:cubicBezTo>
                    <a:pt x="12" y="31"/>
                    <a:pt x="20" y="50"/>
                    <a:pt x="29" y="69"/>
                  </a:cubicBezTo>
                  <a:cubicBezTo>
                    <a:pt x="38" y="50"/>
                    <a:pt x="47" y="31"/>
                    <a:pt x="47" y="26"/>
                  </a:cubicBezTo>
                  <a:cubicBezTo>
                    <a:pt x="47" y="18"/>
                    <a:pt x="39" y="12"/>
                    <a:pt x="29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id-ID" sz="84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6735989" y="2638002"/>
            <a:ext cx="313118" cy="499722"/>
            <a:chOff x="6513513" y="557213"/>
            <a:chExt cx="471488" cy="752475"/>
          </a:xfrm>
          <a:solidFill>
            <a:schemeClr val="accent3"/>
          </a:solidFill>
        </p:grpSpPr>
        <p:sp>
          <p:nvSpPr>
            <p:cNvPr id="42" name="Freeform 41"/>
            <p:cNvSpPr>
              <a:spLocks noEditPoints="1"/>
            </p:cNvSpPr>
            <p:nvPr/>
          </p:nvSpPr>
          <p:spPr bwMode="auto">
            <a:xfrm>
              <a:off x="6513513" y="557213"/>
              <a:ext cx="471488" cy="752475"/>
            </a:xfrm>
            <a:custGeom>
              <a:avLst/>
              <a:gdLst>
                <a:gd name="T0" fmla="*/ 80 w 160"/>
                <a:gd name="T1" fmla="*/ 0 h 256"/>
                <a:gd name="T2" fmla="*/ 11 w 160"/>
                <a:gd name="T3" fmla="*/ 120 h 256"/>
                <a:gd name="T4" fmla="*/ 42 w 160"/>
                <a:gd name="T5" fmla="*/ 179 h 256"/>
                <a:gd name="T6" fmla="*/ 49 w 160"/>
                <a:gd name="T7" fmla="*/ 187 h 256"/>
                <a:gd name="T8" fmla="*/ 48 w 160"/>
                <a:gd name="T9" fmla="*/ 208 h 256"/>
                <a:gd name="T10" fmla="*/ 52 w 160"/>
                <a:gd name="T11" fmla="*/ 231 h 256"/>
                <a:gd name="T12" fmla="*/ 108 w 160"/>
                <a:gd name="T13" fmla="*/ 231 h 256"/>
                <a:gd name="T14" fmla="*/ 112 w 160"/>
                <a:gd name="T15" fmla="*/ 208 h 256"/>
                <a:gd name="T16" fmla="*/ 110 w 160"/>
                <a:gd name="T17" fmla="*/ 187 h 256"/>
                <a:gd name="T18" fmla="*/ 118 w 160"/>
                <a:gd name="T19" fmla="*/ 179 h 256"/>
                <a:gd name="T20" fmla="*/ 149 w 160"/>
                <a:gd name="T21" fmla="*/ 120 h 256"/>
                <a:gd name="T22" fmla="*/ 80 w 160"/>
                <a:gd name="T23" fmla="*/ 248 h 256"/>
                <a:gd name="T24" fmla="*/ 99 w 160"/>
                <a:gd name="T25" fmla="*/ 232 h 256"/>
                <a:gd name="T26" fmla="*/ 108 w 160"/>
                <a:gd name="T27" fmla="*/ 218 h 256"/>
                <a:gd name="T28" fmla="*/ 58 w 160"/>
                <a:gd name="T29" fmla="*/ 224 h 256"/>
                <a:gd name="T30" fmla="*/ 58 w 160"/>
                <a:gd name="T31" fmla="*/ 212 h 256"/>
                <a:gd name="T32" fmla="*/ 108 w 160"/>
                <a:gd name="T33" fmla="*/ 218 h 256"/>
                <a:gd name="T34" fmla="*/ 108 w 160"/>
                <a:gd name="T35" fmla="*/ 198 h 256"/>
                <a:gd name="T36" fmla="*/ 58 w 160"/>
                <a:gd name="T37" fmla="*/ 204 h 256"/>
                <a:gd name="T38" fmla="*/ 58 w 160"/>
                <a:gd name="T39" fmla="*/ 192 h 256"/>
                <a:gd name="T40" fmla="*/ 96 w 160"/>
                <a:gd name="T41" fmla="*/ 192 h 256"/>
                <a:gd name="T42" fmla="*/ 135 w 160"/>
                <a:gd name="T43" fmla="*/ 112 h 256"/>
                <a:gd name="T44" fmla="*/ 104 w 160"/>
                <a:gd name="T45" fmla="*/ 170 h 256"/>
                <a:gd name="T46" fmla="*/ 96 w 160"/>
                <a:gd name="T47" fmla="*/ 176 h 256"/>
                <a:gd name="T48" fmla="*/ 96 w 160"/>
                <a:gd name="T49" fmla="*/ 124 h 256"/>
                <a:gd name="T50" fmla="*/ 88 w 160"/>
                <a:gd name="T51" fmla="*/ 176 h 256"/>
                <a:gd name="T52" fmla="*/ 68 w 160"/>
                <a:gd name="T53" fmla="*/ 128 h 256"/>
                <a:gd name="T54" fmla="*/ 60 w 160"/>
                <a:gd name="T55" fmla="*/ 129 h 256"/>
                <a:gd name="T56" fmla="*/ 57 w 160"/>
                <a:gd name="T57" fmla="*/ 172 h 256"/>
                <a:gd name="T58" fmla="*/ 26 w 160"/>
                <a:gd name="T59" fmla="*/ 114 h 256"/>
                <a:gd name="T60" fmla="*/ 16 w 160"/>
                <a:gd name="T61" fmla="*/ 80 h 256"/>
                <a:gd name="T62" fmla="*/ 144 w 160"/>
                <a:gd name="T63" fmla="*/ 8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0" h="256">
                  <a:moveTo>
                    <a:pt x="160" y="80"/>
                  </a:moveTo>
                  <a:cubicBezTo>
                    <a:pt x="160" y="36"/>
                    <a:pt x="124" y="0"/>
                    <a:pt x="80" y="0"/>
                  </a:cubicBezTo>
                  <a:cubicBezTo>
                    <a:pt x="36" y="0"/>
                    <a:pt x="0" y="36"/>
                    <a:pt x="0" y="80"/>
                  </a:cubicBezTo>
                  <a:cubicBezTo>
                    <a:pt x="0" y="95"/>
                    <a:pt x="4" y="109"/>
                    <a:pt x="11" y="120"/>
                  </a:cubicBezTo>
                  <a:cubicBezTo>
                    <a:pt x="11" y="120"/>
                    <a:pt x="11" y="120"/>
                    <a:pt x="11" y="120"/>
                  </a:cubicBezTo>
                  <a:cubicBezTo>
                    <a:pt x="42" y="179"/>
                    <a:pt x="42" y="179"/>
                    <a:pt x="42" y="179"/>
                  </a:cubicBezTo>
                  <a:cubicBezTo>
                    <a:pt x="42" y="179"/>
                    <a:pt x="42" y="179"/>
                    <a:pt x="42" y="179"/>
                  </a:cubicBezTo>
                  <a:cubicBezTo>
                    <a:pt x="44" y="182"/>
                    <a:pt x="46" y="185"/>
                    <a:pt x="49" y="187"/>
                  </a:cubicBezTo>
                  <a:cubicBezTo>
                    <a:pt x="46" y="190"/>
                    <a:pt x="44" y="194"/>
                    <a:pt x="44" y="198"/>
                  </a:cubicBezTo>
                  <a:cubicBezTo>
                    <a:pt x="44" y="202"/>
                    <a:pt x="46" y="206"/>
                    <a:pt x="48" y="208"/>
                  </a:cubicBezTo>
                  <a:cubicBezTo>
                    <a:pt x="46" y="211"/>
                    <a:pt x="44" y="214"/>
                    <a:pt x="44" y="218"/>
                  </a:cubicBezTo>
                  <a:cubicBezTo>
                    <a:pt x="44" y="224"/>
                    <a:pt x="47" y="229"/>
                    <a:pt x="52" y="231"/>
                  </a:cubicBezTo>
                  <a:cubicBezTo>
                    <a:pt x="53" y="245"/>
                    <a:pt x="65" y="256"/>
                    <a:pt x="80" y="256"/>
                  </a:cubicBezTo>
                  <a:cubicBezTo>
                    <a:pt x="94" y="256"/>
                    <a:pt x="106" y="245"/>
                    <a:pt x="108" y="231"/>
                  </a:cubicBezTo>
                  <a:cubicBezTo>
                    <a:pt x="112" y="229"/>
                    <a:pt x="116" y="224"/>
                    <a:pt x="116" y="218"/>
                  </a:cubicBezTo>
                  <a:cubicBezTo>
                    <a:pt x="116" y="214"/>
                    <a:pt x="114" y="211"/>
                    <a:pt x="112" y="208"/>
                  </a:cubicBezTo>
                  <a:cubicBezTo>
                    <a:pt x="114" y="206"/>
                    <a:pt x="116" y="202"/>
                    <a:pt x="116" y="198"/>
                  </a:cubicBezTo>
                  <a:cubicBezTo>
                    <a:pt x="116" y="194"/>
                    <a:pt x="114" y="190"/>
                    <a:pt x="110" y="187"/>
                  </a:cubicBezTo>
                  <a:cubicBezTo>
                    <a:pt x="113" y="185"/>
                    <a:pt x="116" y="182"/>
                    <a:pt x="118" y="179"/>
                  </a:cubicBezTo>
                  <a:cubicBezTo>
                    <a:pt x="118" y="179"/>
                    <a:pt x="118" y="179"/>
                    <a:pt x="118" y="179"/>
                  </a:cubicBezTo>
                  <a:cubicBezTo>
                    <a:pt x="149" y="120"/>
                    <a:pt x="149" y="120"/>
                    <a:pt x="149" y="120"/>
                  </a:cubicBezTo>
                  <a:cubicBezTo>
                    <a:pt x="149" y="120"/>
                    <a:pt x="149" y="120"/>
                    <a:pt x="149" y="120"/>
                  </a:cubicBezTo>
                  <a:cubicBezTo>
                    <a:pt x="156" y="109"/>
                    <a:pt x="160" y="95"/>
                    <a:pt x="160" y="80"/>
                  </a:cubicBezTo>
                  <a:close/>
                  <a:moveTo>
                    <a:pt x="80" y="248"/>
                  </a:moveTo>
                  <a:cubicBezTo>
                    <a:pt x="70" y="248"/>
                    <a:pt x="62" y="241"/>
                    <a:pt x="60" y="232"/>
                  </a:cubicBezTo>
                  <a:cubicBezTo>
                    <a:pt x="99" y="232"/>
                    <a:pt x="99" y="232"/>
                    <a:pt x="99" y="232"/>
                  </a:cubicBezTo>
                  <a:cubicBezTo>
                    <a:pt x="97" y="241"/>
                    <a:pt x="89" y="248"/>
                    <a:pt x="80" y="248"/>
                  </a:cubicBezTo>
                  <a:close/>
                  <a:moveTo>
                    <a:pt x="108" y="218"/>
                  </a:moveTo>
                  <a:cubicBezTo>
                    <a:pt x="108" y="222"/>
                    <a:pt x="105" y="224"/>
                    <a:pt x="102" y="224"/>
                  </a:cubicBezTo>
                  <a:cubicBezTo>
                    <a:pt x="58" y="224"/>
                    <a:pt x="58" y="224"/>
                    <a:pt x="58" y="224"/>
                  </a:cubicBezTo>
                  <a:cubicBezTo>
                    <a:pt x="55" y="224"/>
                    <a:pt x="52" y="222"/>
                    <a:pt x="52" y="218"/>
                  </a:cubicBezTo>
                  <a:cubicBezTo>
                    <a:pt x="52" y="215"/>
                    <a:pt x="55" y="212"/>
                    <a:pt x="58" y="212"/>
                  </a:cubicBezTo>
                  <a:cubicBezTo>
                    <a:pt x="102" y="212"/>
                    <a:pt x="102" y="212"/>
                    <a:pt x="102" y="212"/>
                  </a:cubicBezTo>
                  <a:cubicBezTo>
                    <a:pt x="105" y="212"/>
                    <a:pt x="108" y="215"/>
                    <a:pt x="108" y="218"/>
                  </a:cubicBezTo>
                  <a:close/>
                  <a:moveTo>
                    <a:pt x="102" y="192"/>
                  </a:moveTo>
                  <a:cubicBezTo>
                    <a:pt x="105" y="192"/>
                    <a:pt x="108" y="195"/>
                    <a:pt x="108" y="198"/>
                  </a:cubicBezTo>
                  <a:cubicBezTo>
                    <a:pt x="108" y="202"/>
                    <a:pt x="105" y="204"/>
                    <a:pt x="102" y="204"/>
                  </a:cubicBezTo>
                  <a:cubicBezTo>
                    <a:pt x="58" y="204"/>
                    <a:pt x="58" y="204"/>
                    <a:pt x="58" y="204"/>
                  </a:cubicBezTo>
                  <a:cubicBezTo>
                    <a:pt x="55" y="204"/>
                    <a:pt x="52" y="202"/>
                    <a:pt x="52" y="198"/>
                  </a:cubicBezTo>
                  <a:cubicBezTo>
                    <a:pt x="52" y="195"/>
                    <a:pt x="55" y="192"/>
                    <a:pt x="58" y="192"/>
                  </a:cubicBezTo>
                  <a:cubicBezTo>
                    <a:pt x="64" y="192"/>
                    <a:pt x="64" y="192"/>
                    <a:pt x="64" y="192"/>
                  </a:cubicBezTo>
                  <a:cubicBezTo>
                    <a:pt x="96" y="192"/>
                    <a:pt x="96" y="192"/>
                    <a:pt x="96" y="192"/>
                  </a:cubicBezTo>
                  <a:lnTo>
                    <a:pt x="102" y="192"/>
                  </a:lnTo>
                  <a:close/>
                  <a:moveTo>
                    <a:pt x="135" y="112"/>
                  </a:moveTo>
                  <a:cubicBezTo>
                    <a:pt x="135" y="113"/>
                    <a:pt x="135" y="114"/>
                    <a:pt x="134" y="114"/>
                  </a:cubicBezTo>
                  <a:cubicBezTo>
                    <a:pt x="104" y="170"/>
                    <a:pt x="104" y="170"/>
                    <a:pt x="104" y="170"/>
                  </a:cubicBezTo>
                  <a:cubicBezTo>
                    <a:pt x="104" y="170"/>
                    <a:pt x="103" y="171"/>
                    <a:pt x="103" y="172"/>
                  </a:cubicBezTo>
                  <a:cubicBezTo>
                    <a:pt x="102" y="174"/>
                    <a:pt x="100" y="176"/>
                    <a:pt x="96" y="176"/>
                  </a:cubicBezTo>
                  <a:cubicBezTo>
                    <a:pt x="100" y="129"/>
                    <a:pt x="100" y="129"/>
                    <a:pt x="100" y="129"/>
                  </a:cubicBezTo>
                  <a:cubicBezTo>
                    <a:pt x="100" y="126"/>
                    <a:pt x="98" y="124"/>
                    <a:pt x="96" y="124"/>
                  </a:cubicBezTo>
                  <a:cubicBezTo>
                    <a:pt x="94" y="124"/>
                    <a:pt x="92" y="126"/>
                    <a:pt x="92" y="128"/>
                  </a:cubicBezTo>
                  <a:cubicBezTo>
                    <a:pt x="88" y="176"/>
                    <a:pt x="88" y="176"/>
                    <a:pt x="88" y="176"/>
                  </a:cubicBezTo>
                  <a:cubicBezTo>
                    <a:pt x="72" y="176"/>
                    <a:pt x="72" y="176"/>
                    <a:pt x="72" y="176"/>
                  </a:cubicBezTo>
                  <a:cubicBezTo>
                    <a:pt x="68" y="128"/>
                    <a:pt x="68" y="128"/>
                    <a:pt x="68" y="128"/>
                  </a:cubicBezTo>
                  <a:cubicBezTo>
                    <a:pt x="68" y="126"/>
                    <a:pt x="66" y="124"/>
                    <a:pt x="64" y="124"/>
                  </a:cubicBezTo>
                  <a:cubicBezTo>
                    <a:pt x="61" y="124"/>
                    <a:pt x="60" y="126"/>
                    <a:pt x="60" y="129"/>
                  </a:cubicBezTo>
                  <a:cubicBezTo>
                    <a:pt x="64" y="176"/>
                    <a:pt x="64" y="176"/>
                    <a:pt x="64" y="176"/>
                  </a:cubicBezTo>
                  <a:cubicBezTo>
                    <a:pt x="60" y="176"/>
                    <a:pt x="58" y="174"/>
                    <a:pt x="57" y="172"/>
                  </a:cubicBezTo>
                  <a:cubicBezTo>
                    <a:pt x="56" y="171"/>
                    <a:pt x="56" y="171"/>
                    <a:pt x="56" y="170"/>
                  </a:cubicBezTo>
                  <a:cubicBezTo>
                    <a:pt x="26" y="114"/>
                    <a:pt x="26" y="114"/>
                    <a:pt x="26" y="114"/>
                  </a:cubicBezTo>
                  <a:cubicBezTo>
                    <a:pt x="25" y="114"/>
                    <a:pt x="25" y="113"/>
                    <a:pt x="25" y="112"/>
                  </a:cubicBezTo>
                  <a:cubicBezTo>
                    <a:pt x="19" y="103"/>
                    <a:pt x="16" y="91"/>
                    <a:pt x="16" y="80"/>
                  </a:cubicBezTo>
                  <a:cubicBezTo>
                    <a:pt x="16" y="45"/>
                    <a:pt x="45" y="16"/>
                    <a:pt x="80" y="16"/>
                  </a:cubicBezTo>
                  <a:cubicBezTo>
                    <a:pt x="115" y="16"/>
                    <a:pt x="144" y="45"/>
                    <a:pt x="144" y="80"/>
                  </a:cubicBezTo>
                  <a:cubicBezTo>
                    <a:pt x="144" y="91"/>
                    <a:pt x="141" y="103"/>
                    <a:pt x="135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84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43" name="Freeform 42"/>
            <p:cNvSpPr/>
            <p:nvPr/>
          </p:nvSpPr>
          <p:spPr bwMode="auto">
            <a:xfrm>
              <a:off x="6608763" y="642938"/>
              <a:ext cx="120650" cy="103188"/>
            </a:xfrm>
            <a:custGeom>
              <a:avLst/>
              <a:gdLst>
                <a:gd name="T0" fmla="*/ 35 w 41"/>
                <a:gd name="T1" fmla="*/ 1 h 35"/>
                <a:gd name="T2" fmla="*/ 1 w 41"/>
                <a:gd name="T3" fmla="*/ 29 h 35"/>
                <a:gd name="T4" fmla="*/ 3 w 41"/>
                <a:gd name="T5" fmla="*/ 35 h 35"/>
                <a:gd name="T6" fmla="*/ 4 w 41"/>
                <a:gd name="T7" fmla="*/ 35 h 35"/>
                <a:gd name="T8" fmla="*/ 8 w 41"/>
                <a:gd name="T9" fmla="*/ 33 h 35"/>
                <a:gd name="T10" fmla="*/ 37 w 41"/>
                <a:gd name="T11" fmla="*/ 9 h 35"/>
                <a:gd name="T12" fmla="*/ 40 w 41"/>
                <a:gd name="T13" fmla="*/ 4 h 35"/>
                <a:gd name="T14" fmla="*/ 35 w 41"/>
                <a:gd name="T15" fmla="*/ 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35">
                  <a:moveTo>
                    <a:pt x="35" y="1"/>
                  </a:moveTo>
                  <a:cubicBezTo>
                    <a:pt x="20" y="5"/>
                    <a:pt x="7" y="15"/>
                    <a:pt x="1" y="29"/>
                  </a:cubicBezTo>
                  <a:cubicBezTo>
                    <a:pt x="0" y="31"/>
                    <a:pt x="1" y="34"/>
                    <a:pt x="3" y="35"/>
                  </a:cubicBezTo>
                  <a:cubicBezTo>
                    <a:pt x="3" y="35"/>
                    <a:pt x="4" y="35"/>
                    <a:pt x="4" y="35"/>
                  </a:cubicBezTo>
                  <a:cubicBezTo>
                    <a:pt x="6" y="35"/>
                    <a:pt x="7" y="34"/>
                    <a:pt x="8" y="33"/>
                  </a:cubicBezTo>
                  <a:cubicBezTo>
                    <a:pt x="14" y="21"/>
                    <a:pt x="24" y="12"/>
                    <a:pt x="37" y="9"/>
                  </a:cubicBezTo>
                  <a:cubicBezTo>
                    <a:pt x="39" y="8"/>
                    <a:pt x="41" y="6"/>
                    <a:pt x="40" y="4"/>
                  </a:cubicBezTo>
                  <a:cubicBezTo>
                    <a:pt x="40" y="2"/>
                    <a:pt x="37" y="0"/>
                    <a:pt x="3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84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44" name="Freeform 43"/>
          <p:cNvSpPr>
            <a:spLocks noEditPoints="1"/>
          </p:cNvSpPr>
          <p:nvPr/>
        </p:nvSpPr>
        <p:spPr bwMode="auto">
          <a:xfrm>
            <a:off x="733554" y="4557971"/>
            <a:ext cx="422360" cy="374040"/>
          </a:xfrm>
          <a:custGeom>
            <a:avLst/>
            <a:gdLst>
              <a:gd name="T0" fmla="*/ 232 w 256"/>
              <a:gd name="T1" fmla="*/ 84 h 227"/>
              <a:gd name="T2" fmla="*/ 172 w 256"/>
              <a:gd name="T3" fmla="*/ 44 h 227"/>
              <a:gd name="T4" fmla="*/ 120 w 256"/>
              <a:gd name="T5" fmla="*/ 48 h 227"/>
              <a:gd name="T6" fmla="*/ 64 w 256"/>
              <a:gd name="T7" fmla="*/ 107 h 227"/>
              <a:gd name="T8" fmla="*/ 0 w 256"/>
              <a:gd name="T9" fmla="*/ 131 h 227"/>
              <a:gd name="T10" fmla="*/ 32 w 256"/>
              <a:gd name="T11" fmla="*/ 227 h 227"/>
              <a:gd name="T12" fmla="*/ 87 w 256"/>
              <a:gd name="T13" fmla="*/ 212 h 227"/>
              <a:gd name="T14" fmla="*/ 103 w 256"/>
              <a:gd name="T15" fmla="*/ 219 h 227"/>
              <a:gd name="T16" fmla="*/ 232 w 256"/>
              <a:gd name="T17" fmla="*/ 197 h 227"/>
              <a:gd name="T18" fmla="*/ 240 w 256"/>
              <a:gd name="T19" fmla="*/ 169 h 227"/>
              <a:gd name="T20" fmla="*/ 248 w 256"/>
              <a:gd name="T21" fmla="*/ 140 h 227"/>
              <a:gd name="T22" fmla="*/ 256 w 256"/>
              <a:gd name="T23" fmla="*/ 108 h 227"/>
              <a:gd name="T24" fmla="*/ 32 w 256"/>
              <a:gd name="T25" fmla="*/ 211 h 227"/>
              <a:gd name="T26" fmla="*/ 16 w 256"/>
              <a:gd name="T27" fmla="*/ 131 h 227"/>
              <a:gd name="T28" fmla="*/ 64 w 256"/>
              <a:gd name="T29" fmla="*/ 123 h 227"/>
              <a:gd name="T30" fmla="*/ 72 w 256"/>
              <a:gd name="T31" fmla="*/ 198 h 227"/>
              <a:gd name="T32" fmla="*/ 72 w 256"/>
              <a:gd name="T33" fmla="*/ 203 h 227"/>
              <a:gd name="T34" fmla="*/ 210 w 256"/>
              <a:gd name="T35" fmla="*/ 203 h 227"/>
              <a:gd name="T36" fmla="*/ 88 w 256"/>
              <a:gd name="T37" fmla="*/ 194 h 227"/>
              <a:gd name="T38" fmla="*/ 86 w 256"/>
              <a:gd name="T39" fmla="*/ 121 h 227"/>
              <a:gd name="T40" fmla="*/ 140 w 256"/>
              <a:gd name="T41" fmla="*/ 16 h 227"/>
              <a:gd name="T42" fmla="*/ 152 w 256"/>
              <a:gd name="T43" fmla="*/ 90 h 227"/>
              <a:gd name="T44" fmla="*/ 160 w 256"/>
              <a:gd name="T45" fmla="*/ 100 h 227"/>
              <a:gd name="T46" fmla="*/ 240 w 256"/>
              <a:gd name="T47" fmla="*/ 108 h 227"/>
              <a:gd name="T48" fmla="*/ 223 w 256"/>
              <a:gd name="T49" fmla="*/ 116 h 227"/>
              <a:gd name="T50" fmla="*/ 223 w 256"/>
              <a:gd name="T51" fmla="*/ 132 h 227"/>
              <a:gd name="T52" fmla="*/ 224 w 256"/>
              <a:gd name="T53" fmla="*/ 132 h 227"/>
              <a:gd name="T54" fmla="*/ 224 w 256"/>
              <a:gd name="T55" fmla="*/ 148 h 227"/>
              <a:gd name="T56" fmla="*/ 218 w 256"/>
              <a:gd name="T57" fmla="*/ 147 h 227"/>
              <a:gd name="T58" fmla="*/ 215 w 256"/>
              <a:gd name="T59" fmla="*/ 148 h 227"/>
              <a:gd name="T60" fmla="*/ 215 w 256"/>
              <a:gd name="T61" fmla="*/ 164 h 227"/>
              <a:gd name="T62" fmla="*/ 224 w 256"/>
              <a:gd name="T63" fmla="*/ 169 h 227"/>
              <a:gd name="T64" fmla="*/ 210 w 256"/>
              <a:gd name="T65" fmla="*/ 175 h 227"/>
              <a:gd name="T66" fmla="*/ 210 w 256"/>
              <a:gd name="T67" fmla="*/ 175 h 227"/>
              <a:gd name="T68" fmla="*/ 210 w 256"/>
              <a:gd name="T69" fmla="*/ 191 h 227"/>
              <a:gd name="T70" fmla="*/ 210 w 256"/>
              <a:gd name="T71" fmla="*/ 203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56" h="227">
                <a:moveTo>
                  <a:pt x="256" y="108"/>
                </a:moveTo>
                <a:cubicBezTo>
                  <a:pt x="256" y="94"/>
                  <a:pt x="245" y="84"/>
                  <a:pt x="232" y="84"/>
                </a:cubicBezTo>
                <a:cubicBezTo>
                  <a:pt x="169" y="84"/>
                  <a:pt x="169" y="84"/>
                  <a:pt x="169" y="84"/>
                </a:cubicBezTo>
                <a:cubicBezTo>
                  <a:pt x="171" y="74"/>
                  <a:pt x="172" y="59"/>
                  <a:pt x="172" y="44"/>
                </a:cubicBezTo>
                <a:cubicBezTo>
                  <a:pt x="172" y="13"/>
                  <a:pt x="156" y="0"/>
                  <a:pt x="140" y="0"/>
                </a:cubicBezTo>
                <a:cubicBezTo>
                  <a:pt x="120" y="0"/>
                  <a:pt x="120" y="21"/>
                  <a:pt x="120" y="48"/>
                </a:cubicBezTo>
                <a:cubicBezTo>
                  <a:pt x="120" y="67"/>
                  <a:pt x="90" y="97"/>
                  <a:pt x="75" y="110"/>
                </a:cubicBezTo>
                <a:cubicBezTo>
                  <a:pt x="71" y="108"/>
                  <a:pt x="68" y="107"/>
                  <a:pt x="64" y="107"/>
                </a:cubicBezTo>
                <a:cubicBezTo>
                  <a:pt x="24" y="107"/>
                  <a:pt x="24" y="107"/>
                  <a:pt x="24" y="107"/>
                </a:cubicBezTo>
                <a:cubicBezTo>
                  <a:pt x="11" y="107"/>
                  <a:pt x="0" y="118"/>
                  <a:pt x="0" y="131"/>
                </a:cubicBezTo>
                <a:cubicBezTo>
                  <a:pt x="8" y="203"/>
                  <a:pt x="8" y="203"/>
                  <a:pt x="8" y="203"/>
                </a:cubicBezTo>
                <a:cubicBezTo>
                  <a:pt x="10" y="216"/>
                  <a:pt x="19" y="227"/>
                  <a:pt x="32" y="227"/>
                </a:cubicBezTo>
                <a:cubicBezTo>
                  <a:pt x="64" y="227"/>
                  <a:pt x="64" y="227"/>
                  <a:pt x="64" y="227"/>
                </a:cubicBezTo>
                <a:cubicBezTo>
                  <a:pt x="74" y="227"/>
                  <a:pt x="83" y="221"/>
                  <a:pt x="87" y="212"/>
                </a:cubicBezTo>
                <a:cubicBezTo>
                  <a:pt x="100" y="219"/>
                  <a:pt x="100" y="219"/>
                  <a:pt x="100" y="219"/>
                </a:cubicBezTo>
                <a:cubicBezTo>
                  <a:pt x="101" y="219"/>
                  <a:pt x="102" y="219"/>
                  <a:pt x="103" y="219"/>
                </a:cubicBezTo>
                <a:cubicBezTo>
                  <a:pt x="210" y="219"/>
                  <a:pt x="210" y="219"/>
                  <a:pt x="210" y="219"/>
                </a:cubicBezTo>
                <a:cubicBezTo>
                  <a:pt x="222" y="219"/>
                  <a:pt x="232" y="210"/>
                  <a:pt x="232" y="197"/>
                </a:cubicBezTo>
                <a:cubicBezTo>
                  <a:pt x="232" y="194"/>
                  <a:pt x="231" y="191"/>
                  <a:pt x="230" y="188"/>
                </a:cubicBezTo>
                <a:cubicBezTo>
                  <a:pt x="236" y="184"/>
                  <a:pt x="240" y="177"/>
                  <a:pt x="240" y="169"/>
                </a:cubicBezTo>
                <a:cubicBezTo>
                  <a:pt x="240" y="166"/>
                  <a:pt x="239" y="162"/>
                  <a:pt x="238" y="159"/>
                </a:cubicBezTo>
                <a:cubicBezTo>
                  <a:pt x="244" y="155"/>
                  <a:pt x="248" y="148"/>
                  <a:pt x="248" y="140"/>
                </a:cubicBezTo>
                <a:cubicBezTo>
                  <a:pt x="248" y="135"/>
                  <a:pt x="247" y="131"/>
                  <a:pt x="245" y="128"/>
                </a:cubicBezTo>
                <a:cubicBezTo>
                  <a:pt x="252" y="123"/>
                  <a:pt x="256" y="116"/>
                  <a:pt x="256" y="108"/>
                </a:cubicBezTo>
                <a:close/>
                <a:moveTo>
                  <a:pt x="64" y="211"/>
                </a:moveTo>
                <a:cubicBezTo>
                  <a:pt x="32" y="211"/>
                  <a:pt x="32" y="211"/>
                  <a:pt x="32" y="211"/>
                </a:cubicBezTo>
                <a:cubicBezTo>
                  <a:pt x="28" y="211"/>
                  <a:pt x="25" y="206"/>
                  <a:pt x="24" y="202"/>
                </a:cubicBezTo>
                <a:cubicBezTo>
                  <a:pt x="16" y="131"/>
                  <a:pt x="16" y="131"/>
                  <a:pt x="16" y="131"/>
                </a:cubicBezTo>
                <a:cubicBezTo>
                  <a:pt x="17" y="127"/>
                  <a:pt x="20" y="123"/>
                  <a:pt x="24" y="123"/>
                </a:cubicBezTo>
                <a:cubicBezTo>
                  <a:pt x="64" y="123"/>
                  <a:pt x="64" y="123"/>
                  <a:pt x="64" y="123"/>
                </a:cubicBezTo>
                <a:cubicBezTo>
                  <a:pt x="69" y="123"/>
                  <a:pt x="72" y="127"/>
                  <a:pt x="72" y="131"/>
                </a:cubicBezTo>
                <a:cubicBezTo>
                  <a:pt x="72" y="198"/>
                  <a:pt x="72" y="198"/>
                  <a:pt x="72" y="198"/>
                </a:cubicBezTo>
                <a:cubicBezTo>
                  <a:pt x="72" y="199"/>
                  <a:pt x="72" y="200"/>
                  <a:pt x="72" y="201"/>
                </a:cubicBezTo>
                <a:cubicBezTo>
                  <a:pt x="72" y="203"/>
                  <a:pt x="72" y="203"/>
                  <a:pt x="72" y="203"/>
                </a:cubicBezTo>
                <a:cubicBezTo>
                  <a:pt x="72" y="208"/>
                  <a:pt x="69" y="211"/>
                  <a:pt x="64" y="211"/>
                </a:cubicBezTo>
                <a:close/>
                <a:moveTo>
                  <a:pt x="210" y="203"/>
                </a:moveTo>
                <a:cubicBezTo>
                  <a:pt x="105" y="203"/>
                  <a:pt x="105" y="203"/>
                  <a:pt x="105" y="203"/>
                </a:cubicBezTo>
                <a:cubicBezTo>
                  <a:pt x="88" y="194"/>
                  <a:pt x="88" y="194"/>
                  <a:pt x="88" y="194"/>
                </a:cubicBezTo>
                <a:cubicBezTo>
                  <a:pt x="88" y="131"/>
                  <a:pt x="88" y="131"/>
                  <a:pt x="88" y="131"/>
                </a:cubicBezTo>
                <a:cubicBezTo>
                  <a:pt x="88" y="128"/>
                  <a:pt x="87" y="124"/>
                  <a:pt x="86" y="121"/>
                </a:cubicBezTo>
                <a:cubicBezTo>
                  <a:pt x="100" y="109"/>
                  <a:pt x="136" y="75"/>
                  <a:pt x="136" y="48"/>
                </a:cubicBezTo>
                <a:cubicBezTo>
                  <a:pt x="136" y="31"/>
                  <a:pt x="136" y="16"/>
                  <a:pt x="140" y="16"/>
                </a:cubicBezTo>
                <a:cubicBezTo>
                  <a:pt x="148" y="16"/>
                  <a:pt x="156" y="25"/>
                  <a:pt x="156" y="44"/>
                </a:cubicBezTo>
                <a:cubicBezTo>
                  <a:pt x="156" y="67"/>
                  <a:pt x="152" y="90"/>
                  <a:pt x="152" y="90"/>
                </a:cubicBezTo>
                <a:cubicBezTo>
                  <a:pt x="152" y="93"/>
                  <a:pt x="153" y="95"/>
                  <a:pt x="154" y="97"/>
                </a:cubicBezTo>
                <a:cubicBezTo>
                  <a:pt x="156" y="98"/>
                  <a:pt x="158" y="100"/>
                  <a:pt x="160" y="100"/>
                </a:cubicBezTo>
                <a:cubicBezTo>
                  <a:pt x="232" y="100"/>
                  <a:pt x="232" y="100"/>
                  <a:pt x="232" y="100"/>
                </a:cubicBezTo>
                <a:cubicBezTo>
                  <a:pt x="237" y="100"/>
                  <a:pt x="240" y="103"/>
                  <a:pt x="240" y="108"/>
                </a:cubicBezTo>
                <a:cubicBezTo>
                  <a:pt x="240" y="112"/>
                  <a:pt x="237" y="116"/>
                  <a:pt x="232" y="116"/>
                </a:cubicBezTo>
                <a:cubicBezTo>
                  <a:pt x="223" y="116"/>
                  <a:pt x="223" y="116"/>
                  <a:pt x="223" y="116"/>
                </a:cubicBezTo>
                <a:cubicBezTo>
                  <a:pt x="219" y="116"/>
                  <a:pt x="215" y="119"/>
                  <a:pt x="215" y="124"/>
                </a:cubicBezTo>
                <a:cubicBezTo>
                  <a:pt x="215" y="128"/>
                  <a:pt x="219" y="132"/>
                  <a:pt x="223" y="132"/>
                </a:cubicBezTo>
                <a:cubicBezTo>
                  <a:pt x="224" y="132"/>
                  <a:pt x="224" y="132"/>
                  <a:pt x="224" y="132"/>
                </a:cubicBezTo>
                <a:cubicBezTo>
                  <a:pt x="224" y="132"/>
                  <a:pt x="224" y="132"/>
                  <a:pt x="224" y="132"/>
                </a:cubicBezTo>
                <a:cubicBezTo>
                  <a:pt x="229" y="132"/>
                  <a:pt x="232" y="135"/>
                  <a:pt x="232" y="140"/>
                </a:cubicBezTo>
                <a:cubicBezTo>
                  <a:pt x="232" y="144"/>
                  <a:pt x="229" y="148"/>
                  <a:pt x="224" y="148"/>
                </a:cubicBezTo>
                <a:cubicBezTo>
                  <a:pt x="219" y="148"/>
                  <a:pt x="219" y="148"/>
                  <a:pt x="219" y="148"/>
                </a:cubicBezTo>
                <a:cubicBezTo>
                  <a:pt x="219" y="148"/>
                  <a:pt x="218" y="147"/>
                  <a:pt x="218" y="147"/>
                </a:cubicBezTo>
                <a:cubicBezTo>
                  <a:pt x="218" y="147"/>
                  <a:pt x="218" y="148"/>
                  <a:pt x="218" y="148"/>
                </a:cubicBezTo>
                <a:cubicBezTo>
                  <a:pt x="215" y="148"/>
                  <a:pt x="215" y="148"/>
                  <a:pt x="215" y="148"/>
                </a:cubicBezTo>
                <a:cubicBezTo>
                  <a:pt x="211" y="148"/>
                  <a:pt x="207" y="151"/>
                  <a:pt x="207" y="156"/>
                </a:cubicBezTo>
                <a:cubicBezTo>
                  <a:pt x="207" y="160"/>
                  <a:pt x="211" y="164"/>
                  <a:pt x="215" y="164"/>
                </a:cubicBezTo>
                <a:cubicBezTo>
                  <a:pt x="218" y="164"/>
                  <a:pt x="218" y="164"/>
                  <a:pt x="218" y="164"/>
                </a:cubicBezTo>
                <a:cubicBezTo>
                  <a:pt x="222" y="164"/>
                  <a:pt x="224" y="166"/>
                  <a:pt x="224" y="169"/>
                </a:cubicBezTo>
                <a:cubicBezTo>
                  <a:pt x="224" y="173"/>
                  <a:pt x="221" y="175"/>
                  <a:pt x="218" y="175"/>
                </a:cubicBezTo>
                <a:cubicBezTo>
                  <a:pt x="210" y="175"/>
                  <a:pt x="210" y="175"/>
                  <a:pt x="210" y="175"/>
                </a:cubicBezTo>
                <a:cubicBezTo>
                  <a:pt x="210" y="175"/>
                  <a:pt x="210" y="175"/>
                  <a:pt x="210" y="175"/>
                </a:cubicBezTo>
                <a:cubicBezTo>
                  <a:pt x="210" y="175"/>
                  <a:pt x="210" y="175"/>
                  <a:pt x="210" y="175"/>
                </a:cubicBezTo>
                <a:cubicBezTo>
                  <a:pt x="206" y="175"/>
                  <a:pt x="202" y="179"/>
                  <a:pt x="202" y="183"/>
                </a:cubicBezTo>
                <a:cubicBezTo>
                  <a:pt x="202" y="188"/>
                  <a:pt x="206" y="191"/>
                  <a:pt x="210" y="191"/>
                </a:cubicBezTo>
                <a:cubicBezTo>
                  <a:pt x="213" y="191"/>
                  <a:pt x="216" y="194"/>
                  <a:pt x="216" y="197"/>
                </a:cubicBezTo>
                <a:cubicBezTo>
                  <a:pt x="216" y="201"/>
                  <a:pt x="213" y="203"/>
                  <a:pt x="210" y="20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endParaRPr lang="en-US" sz="840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45" name="Pentagon 6_1"/>
          <p:cNvSpPr/>
          <p:nvPr/>
        </p:nvSpPr>
        <p:spPr>
          <a:xfrm>
            <a:off x="0" y="531656"/>
            <a:ext cx="154369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4380" y="2572385"/>
            <a:ext cx="2051050" cy="1133475"/>
          </a:xfrm>
          <a:prstGeom prst="rect">
            <a:avLst/>
          </a:prstGeom>
        </p:spPr>
      </p:pic>
      <p:sp>
        <p:nvSpPr>
          <p:cNvPr id="62" name="文本框 61"/>
          <p:cNvSpPr txBox="1"/>
          <p:nvPr/>
        </p:nvSpPr>
        <p:spPr>
          <a:xfrm>
            <a:off x="6494780" y="5279390"/>
            <a:ext cx="399605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solidFill>
                  <a:srgbClr val="4061D3"/>
                </a:solidFill>
                <a:latin typeface="Century Schoolbook" panose="02040604050505020304" pitchFamily="18" charset="0"/>
              </a:rPr>
              <a:t>ATVI: Close=</a:t>
            </a:r>
            <a:r>
              <a:rPr lang="en-US" altLang="zh-CN" sz="2000" b="1" dirty="0">
                <a:solidFill>
                  <a:srgbClr val="FF0000"/>
                </a:solidFill>
                <a:latin typeface="Century Schoolbook" panose="02040604050505020304" pitchFamily="18" charset="0"/>
              </a:rPr>
              <a:t>0.975</a:t>
            </a:r>
            <a:r>
              <a:rPr lang="en-US" altLang="zh-CN" sz="2000" dirty="0">
                <a:solidFill>
                  <a:srgbClr val="4061D3"/>
                </a:solidFill>
                <a:latin typeface="Century Schoolbook" panose="02040604050505020304" pitchFamily="18" charset="0"/>
              </a:rPr>
              <a:t>*Date+33.862</a:t>
            </a:r>
          </a:p>
          <a:p>
            <a:pPr algn="l"/>
            <a:r>
              <a:rPr lang="en-US" altLang="zh-CN" sz="2000" dirty="0">
                <a:solidFill>
                  <a:srgbClr val="4061D3"/>
                </a:solidFill>
                <a:latin typeface="Century Schoolbook" panose="02040604050505020304" pitchFamily="18" charset="0"/>
                <a:sym typeface="+mn-ea"/>
              </a:rPr>
              <a:t>EA: Close=</a:t>
            </a:r>
            <a:r>
              <a:rPr lang="en-US" altLang="zh-CN" sz="2000" b="1" dirty="0">
                <a:solidFill>
                  <a:srgbClr val="FF0000"/>
                </a:solidFill>
                <a:latin typeface="Century Schoolbook" panose="02040604050505020304" pitchFamily="18" charset="0"/>
                <a:sym typeface="+mn-ea"/>
              </a:rPr>
              <a:t>0.0546</a:t>
            </a:r>
            <a:r>
              <a:rPr lang="en-US" altLang="zh-CN" sz="2000" dirty="0">
                <a:solidFill>
                  <a:srgbClr val="4061D3"/>
                </a:solidFill>
                <a:latin typeface="Century Schoolbook" panose="02040604050505020304" pitchFamily="18" charset="0"/>
                <a:sym typeface="+mn-ea"/>
              </a:rPr>
              <a:t>*Date+88.492</a:t>
            </a:r>
            <a:endParaRPr lang="en-US" altLang="zh-CN" sz="2000" dirty="0">
              <a:solidFill>
                <a:srgbClr val="4061D3"/>
              </a:solidFill>
              <a:latin typeface="Century Schoolbook" panose="02040604050505020304" pitchFamily="18" charset="0"/>
            </a:endParaRPr>
          </a:p>
          <a:p>
            <a:r>
              <a:rPr lang="en-US" altLang="zh-CN" sz="2000" dirty="0">
                <a:solidFill>
                  <a:srgbClr val="4061D3"/>
                </a:solidFill>
                <a:latin typeface="Century Schoolbook" panose="02040604050505020304" pitchFamily="18" charset="0"/>
              </a:rPr>
              <a:t>=&gt;  ATVI has a higher slope</a:t>
            </a:r>
          </a:p>
        </p:txBody>
      </p:sp>
      <p:pic>
        <p:nvPicPr>
          <p:cNvPr id="65" name="图片 64" descr="343435383139313b333633373336363bbcfdcdb7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160000">
            <a:off x="6295390" y="4469130"/>
            <a:ext cx="729615" cy="729615"/>
          </a:xfrm>
          <a:prstGeom prst="rect">
            <a:avLst/>
          </a:prstGeom>
        </p:spPr>
      </p:pic>
      <p:grpSp>
        <p:nvGrpSpPr>
          <p:cNvPr id="72" name="组合 71"/>
          <p:cNvGrpSpPr/>
          <p:nvPr/>
        </p:nvGrpSpPr>
        <p:grpSpPr>
          <a:xfrm>
            <a:off x="164465" y="1873885"/>
            <a:ext cx="2042795" cy="1532255"/>
            <a:chOff x="254" y="2181"/>
            <a:chExt cx="8007" cy="6005"/>
          </a:xfrm>
        </p:grpSpPr>
        <p:pic>
          <p:nvPicPr>
            <p:cNvPr id="67" name="图片 6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4" y="2181"/>
              <a:ext cx="8007" cy="6005"/>
            </a:xfrm>
            <a:prstGeom prst="rect">
              <a:avLst/>
            </a:prstGeom>
          </p:spPr>
        </p:pic>
        <p:sp>
          <p:nvSpPr>
            <p:cNvPr id="68" name="Oval 1"/>
            <p:cNvSpPr/>
            <p:nvPr/>
          </p:nvSpPr>
          <p:spPr>
            <a:xfrm>
              <a:off x="3056" y="3785"/>
              <a:ext cx="1654" cy="163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6733" y="4049"/>
              <a:ext cx="1190" cy="135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箭头: 下 24"/>
            <p:cNvSpPr/>
            <p:nvPr/>
          </p:nvSpPr>
          <p:spPr>
            <a:xfrm rot="10800000">
              <a:off x="7986" y="3736"/>
              <a:ext cx="275" cy="1680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" name="Inhaltsplatzhalter 4"/>
            <p:cNvSpPr txBox="1"/>
            <p:nvPr/>
          </p:nvSpPr>
          <p:spPr>
            <a:xfrm>
              <a:off x="2784" y="4070"/>
              <a:ext cx="2155" cy="963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3050" indent="-27305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20" indent="-27305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70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370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240" indent="-17907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965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165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73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493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Aft>
                  <a:spcPts val="1200"/>
                </a:spcAft>
                <a:buNone/>
              </a:pPr>
              <a:r>
                <a:rPr 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思源黑体 CN Medium" panose="020B0600000000000000" pitchFamily="34" charset="-122"/>
                </a:rPr>
                <a:t>ATVI</a:t>
              </a: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1259830" y="2910799"/>
            <a:ext cx="1885544" cy="1414317"/>
            <a:chOff x="9259" y="1296"/>
            <a:chExt cx="9097" cy="6823"/>
          </a:xfrm>
        </p:grpSpPr>
        <p:pic>
          <p:nvPicPr>
            <p:cNvPr id="73" name="图片 7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259" y="1296"/>
              <a:ext cx="9097" cy="6823"/>
            </a:xfrm>
            <a:prstGeom prst="rect">
              <a:avLst/>
            </a:prstGeom>
          </p:spPr>
        </p:pic>
        <p:sp>
          <p:nvSpPr>
            <p:cNvPr id="74" name="椭圆 73"/>
            <p:cNvSpPr/>
            <p:nvPr/>
          </p:nvSpPr>
          <p:spPr>
            <a:xfrm>
              <a:off x="17036" y="3362"/>
              <a:ext cx="900" cy="115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箭头: 下 13"/>
            <p:cNvSpPr/>
            <p:nvPr/>
          </p:nvSpPr>
          <p:spPr>
            <a:xfrm>
              <a:off x="17936" y="3210"/>
              <a:ext cx="275" cy="1680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Oval 1"/>
            <p:cNvSpPr/>
            <p:nvPr/>
          </p:nvSpPr>
          <p:spPr>
            <a:xfrm>
              <a:off x="15196" y="5132"/>
              <a:ext cx="1654" cy="163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sp>
          <p:nvSpPr>
            <p:cNvPr id="77" name="Inhaltsplatzhalter 4"/>
            <p:cNvSpPr txBox="1"/>
            <p:nvPr/>
          </p:nvSpPr>
          <p:spPr>
            <a:xfrm>
              <a:off x="14946" y="5281"/>
              <a:ext cx="2155" cy="133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3050" indent="-27305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20" indent="-27305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70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370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240" indent="-17907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965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165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73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493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Aft>
                  <a:spcPts val="1200"/>
                </a:spcAft>
                <a:buNone/>
              </a:pPr>
              <a:r>
                <a:rPr lang="en-US" altLang="zh-CN" sz="1800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思源黑体 CN Medium" panose="020B0600000000000000" pitchFamily="34" charset="-122"/>
                </a:rPr>
                <a:t>EA</a:t>
              </a:r>
            </a:p>
          </p:txBody>
        </p:sp>
      </p:grpSp>
      <p:pic>
        <p:nvPicPr>
          <p:cNvPr id="79" name="图片 7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66310" y="83185"/>
            <a:ext cx="3844290" cy="1257300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25035" y="1308100"/>
            <a:ext cx="3677285" cy="1259840"/>
          </a:xfrm>
          <a:prstGeom prst="rect">
            <a:avLst/>
          </a:prstGeom>
        </p:spPr>
      </p:pic>
      <p:sp>
        <p:nvSpPr>
          <p:cNvPr id="81" name="椭圆 80"/>
          <p:cNvSpPr/>
          <p:nvPr/>
        </p:nvSpPr>
        <p:spPr>
          <a:xfrm>
            <a:off x="6713855" y="831850"/>
            <a:ext cx="1156335" cy="31432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6577330" y="1983105"/>
            <a:ext cx="1156335" cy="31432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60" name="Group 7_1">
            <a:extLst>
              <a:ext uri="{FF2B5EF4-FFF2-40B4-BE49-F238E27FC236}">
                <a16:creationId xmlns:a16="http://schemas.microsoft.com/office/drawing/2014/main" id="{007F0D6F-0872-678F-4CC2-90D31C841E65}"/>
              </a:ext>
            </a:extLst>
          </p:cNvPr>
          <p:cNvGrpSpPr/>
          <p:nvPr/>
        </p:nvGrpSpPr>
        <p:grpSpPr>
          <a:xfrm>
            <a:off x="218080" y="239268"/>
            <a:ext cx="6716119" cy="1037570"/>
            <a:chOff x="5223163" y="745220"/>
            <a:chExt cx="3679323" cy="1037570"/>
          </a:xfrm>
        </p:grpSpPr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57BB02A2-21CB-DB37-4378-AD2E0821C1C1}"/>
                </a:ext>
              </a:extLst>
            </p:cNvPr>
            <p:cNvSpPr txBox="1"/>
            <p:nvPr/>
          </p:nvSpPr>
          <p:spPr>
            <a:xfrm>
              <a:off x="5223163" y="745220"/>
              <a:ext cx="3679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latin typeface="Constantia" panose="02030602050306030303" pitchFamily="18" charset="0"/>
                  <a:ea typeface="等线" panose="02010600030101010101" charset="-122"/>
                  <a:sym typeface="+mn-ea"/>
                </a:rPr>
                <a:t>Conclusion</a:t>
              </a: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6C393D49-768D-15A1-CCF6-9AF48620AB48}"/>
                </a:ext>
              </a:extLst>
            </p:cNvPr>
            <p:cNvSpPr txBox="1"/>
            <p:nvPr/>
          </p:nvSpPr>
          <p:spPr>
            <a:xfrm>
              <a:off x="5223163" y="1259570"/>
              <a:ext cx="1409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PART</a:t>
              </a:r>
              <a:r>
                <a:rPr lang="zh-CN" altLang="en-US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  </a:t>
              </a:r>
              <a:r>
                <a:rPr lang="en-US" altLang="zh-CN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Four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_1"/>
          <p:cNvSpPr/>
          <p:nvPr/>
        </p:nvSpPr>
        <p:spPr>
          <a:xfrm>
            <a:off x="0" y="531656"/>
            <a:ext cx="154369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圆角矩形 182"/>
          <p:cNvSpPr/>
          <p:nvPr/>
        </p:nvSpPr>
        <p:spPr>
          <a:xfrm>
            <a:off x="6567472" y="1757943"/>
            <a:ext cx="1020336" cy="102033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84" name="圆角矩形 183"/>
          <p:cNvSpPr/>
          <p:nvPr/>
        </p:nvSpPr>
        <p:spPr>
          <a:xfrm>
            <a:off x="7774880" y="1757943"/>
            <a:ext cx="1020336" cy="102033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Tableau</a:t>
            </a:r>
          </a:p>
        </p:txBody>
      </p:sp>
      <p:sp>
        <p:nvSpPr>
          <p:cNvPr id="185" name="TextBox 126"/>
          <p:cNvSpPr txBox="1"/>
          <p:nvPr/>
        </p:nvSpPr>
        <p:spPr>
          <a:xfrm>
            <a:off x="8982710" y="1792605"/>
            <a:ext cx="2824480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zh-CN" sz="1600" dirty="0">
                <a:latin typeface="等线" panose="02010600030101010101" charset="-122"/>
                <a:ea typeface="等线" panose="02010600030101010101" charset="-122"/>
                <a:sym typeface="思源黑体 CN Medium" panose="020B0600000000000000" pitchFamily="34" charset="-122"/>
              </a:rPr>
              <a:t>F</a:t>
            </a:r>
            <a:r>
              <a:rPr lang="zh-CN" altLang="en-US" sz="1600" dirty="0">
                <a:latin typeface="等线" panose="02010600030101010101" charset="-122"/>
                <a:ea typeface="等线" panose="02010600030101010101" charset="-122"/>
                <a:sym typeface="思源黑体 CN Medium" panose="020B0600000000000000" pitchFamily="34" charset="-122"/>
              </a:rPr>
              <a:t>ocus more on descriptive analysis；</a:t>
            </a:r>
          </a:p>
          <a:p>
            <a:pPr marL="285750" indent="-285750" algn="l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zh-CN" sz="1600" dirty="0">
                <a:latin typeface="等线" panose="02010600030101010101" charset="-122"/>
                <a:ea typeface="等线" panose="02010600030101010101" charset="-122"/>
                <a:sym typeface="思源黑体 CN Medium" panose="020B0600000000000000" pitchFamily="34" charset="-122"/>
              </a:rPr>
              <a:t>V</a:t>
            </a:r>
            <a:r>
              <a:rPr lang="zh-CN" altLang="en-US" sz="1600" dirty="0">
                <a:latin typeface="等线" panose="02010600030101010101" charset="-122"/>
                <a:ea typeface="等线" panose="02010600030101010101" charset="-122"/>
                <a:sym typeface="思源黑体 CN Medium" panose="020B0600000000000000" pitchFamily="34" charset="-122"/>
              </a:rPr>
              <a:t>ery simple </a:t>
            </a:r>
            <a:r>
              <a:rPr lang="en-US" altLang="zh-CN" sz="1600" dirty="0">
                <a:latin typeface="等线" panose="02010600030101010101" charset="-122"/>
                <a:ea typeface="等线" panose="02010600030101010101" charset="-122"/>
                <a:sym typeface="思源黑体 CN Medium" panose="020B0600000000000000" pitchFamily="34" charset="-122"/>
              </a:rPr>
              <a:t>but</a:t>
            </a:r>
            <a:r>
              <a:rPr lang="zh-CN" altLang="en-US" sz="1600" dirty="0">
                <a:latin typeface="等线" panose="02010600030101010101" charset="-122"/>
                <a:ea typeface="等线" panose="02010600030101010101" charset="-122"/>
                <a:sym typeface="思源黑体 CN Medium" panose="020B0600000000000000" pitchFamily="34" charset="-122"/>
              </a:rPr>
              <a:t> inaccurate；</a:t>
            </a:r>
          </a:p>
        </p:txBody>
      </p:sp>
      <p:grpSp>
        <p:nvGrpSpPr>
          <p:cNvPr id="186" name="组合 185"/>
          <p:cNvGrpSpPr/>
          <p:nvPr/>
        </p:nvGrpSpPr>
        <p:grpSpPr>
          <a:xfrm>
            <a:off x="6835000" y="2028424"/>
            <a:ext cx="485280" cy="479377"/>
            <a:chOff x="1023938" y="1382713"/>
            <a:chExt cx="652463" cy="644525"/>
          </a:xfrm>
          <a:solidFill>
            <a:schemeClr val="bg1"/>
          </a:solidFill>
        </p:grpSpPr>
        <p:sp>
          <p:nvSpPr>
            <p:cNvPr id="187" name="Freeform 824"/>
            <p:cNvSpPr>
              <a:spLocks noEditPoints="1"/>
            </p:cNvSpPr>
            <p:nvPr/>
          </p:nvSpPr>
          <p:spPr bwMode="auto">
            <a:xfrm>
              <a:off x="1023938" y="1382713"/>
              <a:ext cx="652463" cy="509588"/>
            </a:xfrm>
            <a:custGeom>
              <a:avLst/>
              <a:gdLst>
                <a:gd name="T0" fmla="*/ 165 w 174"/>
                <a:gd name="T1" fmla="*/ 0 h 136"/>
                <a:gd name="T2" fmla="*/ 9 w 174"/>
                <a:gd name="T3" fmla="*/ 0 h 136"/>
                <a:gd name="T4" fmla="*/ 0 w 174"/>
                <a:gd name="T5" fmla="*/ 9 h 136"/>
                <a:gd name="T6" fmla="*/ 0 w 174"/>
                <a:gd name="T7" fmla="*/ 128 h 136"/>
                <a:gd name="T8" fmla="*/ 9 w 174"/>
                <a:gd name="T9" fmla="*/ 136 h 136"/>
                <a:gd name="T10" fmla="*/ 50 w 174"/>
                <a:gd name="T11" fmla="*/ 136 h 136"/>
                <a:gd name="T12" fmla="*/ 41 w 174"/>
                <a:gd name="T13" fmla="*/ 121 h 136"/>
                <a:gd name="T14" fmla="*/ 17 w 174"/>
                <a:gd name="T15" fmla="*/ 121 h 136"/>
                <a:gd name="T16" fmla="*/ 17 w 174"/>
                <a:gd name="T17" fmla="*/ 16 h 136"/>
                <a:gd name="T18" fmla="*/ 157 w 174"/>
                <a:gd name="T19" fmla="*/ 16 h 136"/>
                <a:gd name="T20" fmla="*/ 157 w 174"/>
                <a:gd name="T21" fmla="*/ 121 h 136"/>
                <a:gd name="T22" fmla="*/ 133 w 174"/>
                <a:gd name="T23" fmla="*/ 121 h 136"/>
                <a:gd name="T24" fmla="*/ 133 w 174"/>
                <a:gd name="T25" fmla="*/ 127 h 136"/>
                <a:gd name="T26" fmla="*/ 131 w 174"/>
                <a:gd name="T27" fmla="*/ 136 h 136"/>
                <a:gd name="T28" fmla="*/ 165 w 174"/>
                <a:gd name="T29" fmla="*/ 136 h 136"/>
                <a:gd name="T30" fmla="*/ 174 w 174"/>
                <a:gd name="T31" fmla="*/ 128 h 136"/>
                <a:gd name="T32" fmla="*/ 174 w 174"/>
                <a:gd name="T33" fmla="*/ 9 h 136"/>
                <a:gd name="T34" fmla="*/ 165 w 174"/>
                <a:gd name="T35" fmla="*/ 0 h 136"/>
                <a:gd name="T36" fmla="*/ 8 w 174"/>
                <a:gd name="T37" fmla="*/ 74 h 136"/>
                <a:gd name="T38" fmla="*/ 3 w 174"/>
                <a:gd name="T39" fmla="*/ 68 h 136"/>
                <a:gd name="T40" fmla="*/ 8 w 174"/>
                <a:gd name="T41" fmla="*/ 63 h 136"/>
                <a:gd name="T42" fmla="*/ 14 w 174"/>
                <a:gd name="T43" fmla="*/ 68 h 136"/>
                <a:gd name="T44" fmla="*/ 8 w 174"/>
                <a:gd name="T45" fmla="*/ 7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4" h="136">
                  <a:moveTo>
                    <a:pt x="16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2"/>
                    <a:pt x="4" y="136"/>
                    <a:pt x="9" y="136"/>
                  </a:cubicBezTo>
                  <a:cubicBezTo>
                    <a:pt x="50" y="136"/>
                    <a:pt x="50" y="136"/>
                    <a:pt x="50" y="136"/>
                  </a:cubicBezTo>
                  <a:cubicBezTo>
                    <a:pt x="46" y="131"/>
                    <a:pt x="43" y="126"/>
                    <a:pt x="41" y="121"/>
                  </a:cubicBezTo>
                  <a:cubicBezTo>
                    <a:pt x="17" y="121"/>
                    <a:pt x="17" y="121"/>
                    <a:pt x="17" y="121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57" y="16"/>
                    <a:pt x="157" y="16"/>
                    <a:pt x="157" y="16"/>
                  </a:cubicBezTo>
                  <a:cubicBezTo>
                    <a:pt x="157" y="121"/>
                    <a:pt x="157" y="121"/>
                    <a:pt x="157" y="121"/>
                  </a:cubicBezTo>
                  <a:cubicBezTo>
                    <a:pt x="133" y="121"/>
                    <a:pt x="133" y="121"/>
                    <a:pt x="133" y="121"/>
                  </a:cubicBezTo>
                  <a:cubicBezTo>
                    <a:pt x="133" y="127"/>
                    <a:pt x="133" y="127"/>
                    <a:pt x="133" y="127"/>
                  </a:cubicBezTo>
                  <a:cubicBezTo>
                    <a:pt x="133" y="130"/>
                    <a:pt x="132" y="133"/>
                    <a:pt x="131" y="136"/>
                  </a:cubicBezTo>
                  <a:cubicBezTo>
                    <a:pt x="165" y="136"/>
                    <a:pt x="165" y="136"/>
                    <a:pt x="165" y="136"/>
                  </a:cubicBezTo>
                  <a:cubicBezTo>
                    <a:pt x="170" y="136"/>
                    <a:pt x="174" y="132"/>
                    <a:pt x="174" y="128"/>
                  </a:cubicBezTo>
                  <a:cubicBezTo>
                    <a:pt x="174" y="9"/>
                    <a:pt x="174" y="9"/>
                    <a:pt x="174" y="9"/>
                  </a:cubicBezTo>
                  <a:cubicBezTo>
                    <a:pt x="174" y="4"/>
                    <a:pt x="170" y="0"/>
                    <a:pt x="165" y="0"/>
                  </a:cubicBezTo>
                  <a:close/>
                  <a:moveTo>
                    <a:pt x="8" y="74"/>
                  </a:moveTo>
                  <a:cubicBezTo>
                    <a:pt x="5" y="74"/>
                    <a:pt x="3" y="71"/>
                    <a:pt x="3" y="68"/>
                  </a:cubicBezTo>
                  <a:cubicBezTo>
                    <a:pt x="3" y="65"/>
                    <a:pt x="5" y="63"/>
                    <a:pt x="8" y="63"/>
                  </a:cubicBezTo>
                  <a:cubicBezTo>
                    <a:pt x="11" y="63"/>
                    <a:pt x="14" y="65"/>
                    <a:pt x="14" y="68"/>
                  </a:cubicBezTo>
                  <a:cubicBezTo>
                    <a:pt x="14" y="71"/>
                    <a:pt x="11" y="74"/>
                    <a:pt x="8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88" name="Freeform 825"/>
            <p:cNvSpPr/>
            <p:nvPr/>
          </p:nvSpPr>
          <p:spPr bwMode="auto">
            <a:xfrm>
              <a:off x="1166813" y="1517650"/>
              <a:ext cx="330200" cy="509588"/>
            </a:xfrm>
            <a:custGeom>
              <a:avLst/>
              <a:gdLst>
                <a:gd name="T0" fmla="*/ 88 w 88"/>
                <a:gd name="T1" fmla="*/ 72 h 136"/>
                <a:gd name="T2" fmla="*/ 88 w 88"/>
                <a:gd name="T3" fmla="*/ 69 h 136"/>
                <a:gd name="T4" fmla="*/ 88 w 88"/>
                <a:gd name="T5" fmla="*/ 47 h 136"/>
                <a:gd name="T6" fmla="*/ 81 w 88"/>
                <a:gd name="T7" fmla="*/ 40 h 136"/>
                <a:gd name="T8" fmla="*/ 73 w 88"/>
                <a:gd name="T9" fmla="*/ 47 h 136"/>
                <a:gd name="T10" fmla="*/ 73 w 88"/>
                <a:gd name="T11" fmla="*/ 49 h 136"/>
                <a:gd name="T12" fmla="*/ 72 w 88"/>
                <a:gd name="T13" fmla="*/ 48 h 136"/>
                <a:gd name="T14" fmla="*/ 72 w 88"/>
                <a:gd name="T15" fmla="*/ 37 h 136"/>
                <a:gd name="T16" fmla="*/ 64 w 88"/>
                <a:gd name="T17" fmla="*/ 30 h 136"/>
                <a:gd name="T18" fmla="*/ 57 w 88"/>
                <a:gd name="T19" fmla="*/ 37 h 136"/>
                <a:gd name="T20" fmla="*/ 57 w 88"/>
                <a:gd name="T21" fmla="*/ 43 h 136"/>
                <a:gd name="T22" fmla="*/ 55 w 88"/>
                <a:gd name="T23" fmla="*/ 43 h 136"/>
                <a:gd name="T24" fmla="*/ 55 w 88"/>
                <a:gd name="T25" fmla="*/ 31 h 136"/>
                <a:gd name="T26" fmla="*/ 48 w 88"/>
                <a:gd name="T27" fmla="*/ 24 h 136"/>
                <a:gd name="T28" fmla="*/ 40 w 88"/>
                <a:gd name="T29" fmla="*/ 31 h 136"/>
                <a:gd name="T30" fmla="*/ 40 w 88"/>
                <a:gd name="T31" fmla="*/ 40 h 136"/>
                <a:gd name="T32" fmla="*/ 38 w 88"/>
                <a:gd name="T33" fmla="*/ 41 h 136"/>
                <a:gd name="T34" fmla="*/ 38 w 88"/>
                <a:gd name="T35" fmla="*/ 7 h 136"/>
                <a:gd name="T36" fmla="*/ 31 w 88"/>
                <a:gd name="T37" fmla="*/ 0 h 136"/>
                <a:gd name="T38" fmla="*/ 24 w 88"/>
                <a:gd name="T39" fmla="*/ 7 h 136"/>
                <a:gd name="T40" fmla="*/ 24 w 88"/>
                <a:gd name="T41" fmla="*/ 67 h 136"/>
                <a:gd name="T42" fmla="*/ 22 w 88"/>
                <a:gd name="T43" fmla="*/ 56 h 136"/>
                <a:gd name="T44" fmla="*/ 8 w 88"/>
                <a:gd name="T45" fmla="*/ 40 h 136"/>
                <a:gd name="T46" fmla="*/ 1 w 88"/>
                <a:gd name="T47" fmla="*/ 46 h 136"/>
                <a:gd name="T48" fmla="*/ 8 w 88"/>
                <a:gd name="T49" fmla="*/ 73 h 136"/>
                <a:gd name="T50" fmla="*/ 20 w 88"/>
                <a:gd name="T51" fmla="*/ 98 h 136"/>
                <a:gd name="T52" fmla="*/ 22 w 88"/>
                <a:gd name="T53" fmla="*/ 101 h 136"/>
                <a:gd name="T54" fmla="*/ 32 w 88"/>
                <a:gd name="T55" fmla="*/ 111 h 136"/>
                <a:gd name="T56" fmla="*/ 32 w 88"/>
                <a:gd name="T57" fmla="*/ 136 h 136"/>
                <a:gd name="T58" fmla="*/ 81 w 88"/>
                <a:gd name="T59" fmla="*/ 136 h 136"/>
                <a:gd name="T60" fmla="*/ 81 w 88"/>
                <a:gd name="T61" fmla="*/ 110 h 136"/>
                <a:gd name="T62" fmla="*/ 87 w 88"/>
                <a:gd name="T63" fmla="*/ 91 h 136"/>
                <a:gd name="T64" fmla="*/ 88 w 88"/>
                <a:gd name="T65" fmla="*/ 72 h 136"/>
                <a:gd name="T66" fmla="*/ 88 w 88"/>
                <a:gd name="T67" fmla="*/ 72 h 136"/>
                <a:gd name="T68" fmla="*/ 88 w 88"/>
                <a:gd name="T69" fmla="*/ 7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8" h="136">
                  <a:moveTo>
                    <a:pt x="88" y="72"/>
                  </a:moveTo>
                  <a:cubicBezTo>
                    <a:pt x="88" y="71"/>
                    <a:pt x="88" y="70"/>
                    <a:pt x="88" y="69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3"/>
                    <a:pt x="85" y="40"/>
                    <a:pt x="81" y="40"/>
                  </a:cubicBezTo>
                  <a:cubicBezTo>
                    <a:pt x="77" y="40"/>
                    <a:pt x="73" y="43"/>
                    <a:pt x="73" y="47"/>
                  </a:cubicBezTo>
                  <a:cubicBezTo>
                    <a:pt x="73" y="49"/>
                    <a:pt x="73" y="49"/>
                    <a:pt x="73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37"/>
                    <a:pt x="72" y="37"/>
                    <a:pt x="72" y="37"/>
                  </a:cubicBezTo>
                  <a:cubicBezTo>
                    <a:pt x="72" y="33"/>
                    <a:pt x="68" y="30"/>
                    <a:pt x="64" y="30"/>
                  </a:cubicBezTo>
                  <a:cubicBezTo>
                    <a:pt x="60" y="30"/>
                    <a:pt x="57" y="33"/>
                    <a:pt x="57" y="37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6" y="43"/>
                    <a:pt x="56" y="43"/>
                    <a:pt x="55" y="43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27"/>
                    <a:pt x="52" y="24"/>
                    <a:pt x="48" y="24"/>
                  </a:cubicBezTo>
                  <a:cubicBezTo>
                    <a:pt x="44" y="24"/>
                    <a:pt x="40" y="27"/>
                    <a:pt x="40" y="31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0" y="40"/>
                    <a:pt x="39" y="40"/>
                    <a:pt x="38" y="4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8" y="3"/>
                    <a:pt x="35" y="0"/>
                    <a:pt x="31" y="0"/>
                  </a:cubicBezTo>
                  <a:cubicBezTo>
                    <a:pt x="27" y="0"/>
                    <a:pt x="24" y="3"/>
                    <a:pt x="24" y="7"/>
                  </a:cubicBezTo>
                  <a:cubicBezTo>
                    <a:pt x="24" y="67"/>
                    <a:pt x="24" y="67"/>
                    <a:pt x="24" y="67"/>
                  </a:cubicBezTo>
                  <a:cubicBezTo>
                    <a:pt x="22" y="63"/>
                    <a:pt x="22" y="59"/>
                    <a:pt x="22" y="56"/>
                  </a:cubicBezTo>
                  <a:cubicBezTo>
                    <a:pt x="19" y="44"/>
                    <a:pt x="12" y="39"/>
                    <a:pt x="8" y="40"/>
                  </a:cubicBezTo>
                  <a:cubicBezTo>
                    <a:pt x="7" y="40"/>
                    <a:pt x="0" y="43"/>
                    <a:pt x="1" y="46"/>
                  </a:cubicBezTo>
                  <a:cubicBezTo>
                    <a:pt x="2" y="48"/>
                    <a:pt x="7" y="60"/>
                    <a:pt x="8" y="73"/>
                  </a:cubicBezTo>
                  <a:cubicBezTo>
                    <a:pt x="8" y="82"/>
                    <a:pt x="14" y="91"/>
                    <a:pt x="20" y="98"/>
                  </a:cubicBezTo>
                  <a:cubicBezTo>
                    <a:pt x="20" y="99"/>
                    <a:pt x="21" y="100"/>
                    <a:pt x="22" y="101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32" y="136"/>
                    <a:pt x="32" y="136"/>
                    <a:pt x="32" y="136"/>
                  </a:cubicBezTo>
                  <a:cubicBezTo>
                    <a:pt x="81" y="136"/>
                    <a:pt x="81" y="136"/>
                    <a:pt x="81" y="136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5" y="104"/>
                    <a:pt x="87" y="97"/>
                    <a:pt x="87" y="91"/>
                  </a:cubicBezTo>
                  <a:cubicBezTo>
                    <a:pt x="88" y="85"/>
                    <a:pt x="88" y="78"/>
                    <a:pt x="88" y="72"/>
                  </a:cubicBezTo>
                  <a:cubicBezTo>
                    <a:pt x="88" y="72"/>
                    <a:pt x="88" y="72"/>
                    <a:pt x="88" y="72"/>
                  </a:cubicBezTo>
                  <a:cubicBezTo>
                    <a:pt x="88" y="72"/>
                    <a:pt x="88" y="72"/>
                    <a:pt x="8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190" name="圆角矩形 189"/>
          <p:cNvSpPr/>
          <p:nvPr/>
        </p:nvSpPr>
        <p:spPr>
          <a:xfrm>
            <a:off x="9373878" y="3306314"/>
            <a:ext cx="1020336" cy="102033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Pycharm</a:t>
            </a:r>
          </a:p>
        </p:txBody>
      </p:sp>
      <p:sp>
        <p:nvSpPr>
          <p:cNvPr id="191" name="圆角矩形 190"/>
          <p:cNvSpPr/>
          <p:nvPr/>
        </p:nvSpPr>
        <p:spPr>
          <a:xfrm>
            <a:off x="10472701" y="3306314"/>
            <a:ext cx="1020336" cy="102033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92" name="TextBox 127"/>
          <p:cNvSpPr txBox="1"/>
          <p:nvPr/>
        </p:nvSpPr>
        <p:spPr>
          <a:xfrm>
            <a:off x="6564630" y="3108325"/>
            <a:ext cx="2731135" cy="2011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1600" dirty="0">
                <a:latin typeface="等线" panose="02010600030101010101" charset="-122"/>
                <a:ea typeface="等线" panose="02010600030101010101" charset="-122"/>
                <a:sym typeface="思源黑体 CN Medium" panose="020B0600000000000000" pitchFamily="34" charset="-122"/>
              </a:rPr>
              <a:t>more accurate conclusion</a:t>
            </a:r>
          </a:p>
          <a:p>
            <a:pPr marL="285750" indent="-285750" algn="l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zh-CN" sz="1600" dirty="0">
                <a:latin typeface="等线" panose="02010600030101010101" charset="-122"/>
                <a:ea typeface="等线" panose="02010600030101010101" charset="-122"/>
                <a:sym typeface="思源黑体 CN Medium" panose="020B0600000000000000" pitchFamily="34" charset="-122"/>
              </a:rPr>
              <a:t>have various choices of</a:t>
            </a:r>
            <a:r>
              <a:rPr lang="zh-CN" altLang="en-US" sz="1600" dirty="0">
                <a:latin typeface="等线" panose="02010600030101010101" charset="-122"/>
                <a:ea typeface="等线" panose="02010600030101010101" charset="-122"/>
                <a:sym typeface="思源黑体 CN Medium" panose="020B0600000000000000" pitchFamily="34" charset="-122"/>
              </a:rPr>
              <a:t> packages and models</a:t>
            </a:r>
          </a:p>
          <a:p>
            <a:pPr marL="285750" indent="-285750" algn="l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1600" dirty="0">
                <a:latin typeface="等线" panose="02010600030101010101" charset="-122"/>
                <a:ea typeface="等线" panose="02010600030101010101" charset="-122"/>
                <a:sym typeface="思源黑体 CN Medium" panose="020B0600000000000000" pitchFamily="34" charset="-122"/>
              </a:rPr>
              <a:t>evaluat</a:t>
            </a:r>
            <a:r>
              <a:rPr lang="en-US" altLang="zh-CN" sz="1600" dirty="0">
                <a:latin typeface="等线" panose="02010600030101010101" charset="-122"/>
                <a:ea typeface="等线" panose="02010600030101010101" charset="-122"/>
                <a:sym typeface="思源黑体 CN Medium" panose="020B0600000000000000" pitchFamily="34" charset="-122"/>
              </a:rPr>
              <a:t>ion index</a:t>
            </a:r>
            <a:endParaRPr lang="zh-CN" altLang="en-US" sz="1600" dirty="0">
              <a:latin typeface="等线" panose="02010600030101010101" charset="-122"/>
              <a:ea typeface="等线" panose="02010600030101010101" charset="-122"/>
              <a:sym typeface="思源黑体 CN Medium" panose="020B0600000000000000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1600" dirty="0">
              <a:latin typeface="等线" panose="02010600030101010101" charset="-122"/>
              <a:ea typeface="等线" panose="02010600030101010101" charset="-122"/>
              <a:sym typeface="思源黑体 CN Medium" panose="020B0600000000000000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1600" dirty="0">
              <a:latin typeface="等线" panose="02010600030101010101" charset="-122"/>
              <a:ea typeface="等线" panose="02010600030101010101" charset="-122"/>
              <a:sym typeface="思源黑体 CN Medium" panose="020B0600000000000000" pitchFamily="34" charset="-122"/>
            </a:endParaRPr>
          </a:p>
        </p:txBody>
      </p:sp>
      <p:sp>
        <p:nvSpPr>
          <p:cNvPr id="193" name="Freeform 952"/>
          <p:cNvSpPr>
            <a:spLocks noEditPoints="1"/>
          </p:cNvSpPr>
          <p:nvPr/>
        </p:nvSpPr>
        <p:spPr bwMode="auto">
          <a:xfrm>
            <a:off x="10735015" y="3558350"/>
            <a:ext cx="495708" cy="516264"/>
          </a:xfrm>
          <a:custGeom>
            <a:avLst/>
            <a:gdLst>
              <a:gd name="T0" fmla="*/ 888 w 888"/>
              <a:gd name="T1" fmla="*/ 491 h 925"/>
              <a:gd name="T2" fmla="*/ 462 w 888"/>
              <a:gd name="T3" fmla="*/ 917 h 925"/>
              <a:gd name="T4" fmla="*/ 426 w 888"/>
              <a:gd name="T5" fmla="*/ 491 h 925"/>
              <a:gd name="T6" fmla="*/ 0 w 888"/>
              <a:gd name="T7" fmla="*/ 455 h 925"/>
              <a:gd name="T8" fmla="*/ 426 w 888"/>
              <a:gd name="T9" fmla="*/ 29 h 925"/>
              <a:gd name="T10" fmla="*/ 462 w 888"/>
              <a:gd name="T11" fmla="*/ 455 h 925"/>
              <a:gd name="T12" fmla="*/ 119 w 888"/>
              <a:gd name="T13" fmla="*/ 400 h 925"/>
              <a:gd name="T14" fmla="*/ 261 w 888"/>
              <a:gd name="T15" fmla="*/ 185 h 925"/>
              <a:gd name="T16" fmla="*/ 192 w 888"/>
              <a:gd name="T17" fmla="*/ 0 h 925"/>
              <a:gd name="T18" fmla="*/ 119 w 888"/>
              <a:gd name="T19" fmla="*/ 185 h 925"/>
              <a:gd name="T20" fmla="*/ 762 w 888"/>
              <a:gd name="T21" fmla="*/ 526 h 925"/>
              <a:gd name="T22" fmla="*/ 621 w 888"/>
              <a:gd name="T23" fmla="*/ 741 h 925"/>
              <a:gd name="T24" fmla="*/ 689 w 888"/>
              <a:gd name="T25" fmla="*/ 925 h 925"/>
              <a:gd name="T26" fmla="*/ 762 w 888"/>
              <a:gd name="T27" fmla="*/ 741 h 925"/>
              <a:gd name="T28" fmla="*/ 141 w 888"/>
              <a:gd name="T29" fmla="*/ 618 h 925"/>
              <a:gd name="T30" fmla="*/ 256 w 888"/>
              <a:gd name="T31" fmla="*/ 618 h 925"/>
              <a:gd name="T32" fmla="*/ 265 w 888"/>
              <a:gd name="T33" fmla="*/ 570 h 925"/>
              <a:gd name="T34" fmla="*/ 132 w 888"/>
              <a:gd name="T35" fmla="*/ 570 h 925"/>
              <a:gd name="T36" fmla="*/ 141 w 888"/>
              <a:gd name="T37" fmla="*/ 618 h 925"/>
              <a:gd name="T38" fmla="*/ 212 w 888"/>
              <a:gd name="T39" fmla="*/ 760 h 925"/>
              <a:gd name="T40" fmla="*/ 213 w 888"/>
              <a:gd name="T41" fmla="*/ 706 h 925"/>
              <a:gd name="T42" fmla="*/ 182 w 888"/>
              <a:gd name="T43" fmla="*/ 706 h 925"/>
              <a:gd name="T44" fmla="*/ 183 w 888"/>
              <a:gd name="T45" fmla="*/ 759 h 925"/>
              <a:gd name="T46" fmla="*/ 74 w 888"/>
              <a:gd name="T47" fmla="*/ 729 h 925"/>
              <a:gd name="T48" fmla="*/ 73 w 888"/>
              <a:gd name="T49" fmla="*/ 860 h 925"/>
              <a:gd name="T50" fmla="*/ 198 w 888"/>
              <a:gd name="T51" fmla="*/ 880 h 925"/>
              <a:gd name="T52" fmla="*/ 323 w 888"/>
              <a:gd name="T53" fmla="*/ 860 h 925"/>
              <a:gd name="T54" fmla="*/ 266 w 888"/>
              <a:gd name="T55" fmla="*/ 669 h 925"/>
              <a:gd name="T56" fmla="*/ 581 w 888"/>
              <a:gd name="T57" fmla="*/ 144 h 925"/>
              <a:gd name="T58" fmla="*/ 802 w 888"/>
              <a:gd name="T59" fmla="*/ 144 h 925"/>
              <a:gd name="T60" fmla="*/ 755 w 888"/>
              <a:gd name="T61" fmla="*/ 308 h 925"/>
              <a:gd name="T62" fmla="*/ 641 w 888"/>
              <a:gd name="T63" fmla="*/ 306 h 925"/>
              <a:gd name="T64" fmla="*/ 634 w 888"/>
              <a:gd name="T65" fmla="*/ 259 h 925"/>
              <a:gd name="T66" fmla="*/ 605 w 888"/>
              <a:gd name="T67" fmla="*/ 144 h 925"/>
              <a:gd name="T68" fmla="*/ 658 w 888"/>
              <a:gd name="T69" fmla="*/ 249 h 925"/>
              <a:gd name="T70" fmla="*/ 730 w 888"/>
              <a:gd name="T71" fmla="*/ 287 h 925"/>
              <a:gd name="T72" fmla="*/ 736 w 888"/>
              <a:gd name="T73" fmla="*/ 239 h 925"/>
              <a:gd name="T74" fmla="*/ 692 w 888"/>
              <a:gd name="T75" fmla="*/ 56 h 925"/>
              <a:gd name="T76" fmla="*/ 747 w 888"/>
              <a:gd name="T77" fmla="*/ 313 h 925"/>
              <a:gd name="T78" fmla="*/ 627 w 888"/>
              <a:gd name="T79" fmla="*/ 327 h 925"/>
              <a:gd name="T80" fmla="*/ 747 w 888"/>
              <a:gd name="T81" fmla="*/ 341 h 925"/>
              <a:gd name="T82" fmla="*/ 755 w 888"/>
              <a:gd name="T83" fmla="*/ 359 h 925"/>
              <a:gd name="T84" fmla="*/ 644 w 888"/>
              <a:gd name="T85" fmla="*/ 345 h 925"/>
              <a:gd name="T86" fmla="*/ 644 w 888"/>
              <a:gd name="T87" fmla="*/ 373 h 925"/>
              <a:gd name="T88" fmla="*/ 755 w 888"/>
              <a:gd name="T89" fmla="*/ 359 h 925"/>
              <a:gd name="T90" fmla="*/ 653 w 888"/>
              <a:gd name="T91" fmla="*/ 377 h 925"/>
              <a:gd name="T92" fmla="*/ 653 w 888"/>
              <a:gd name="T93" fmla="*/ 405 h 925"/>
              <a:gd name="T94" fmla="*/ 744 w 888"/>
              <a:gd name="T95" fmla="*/ 391 h 925"/>
              <a:gd name="T96" fmla="*/ 750 w 888"/>
              <a:gd name="T97" fmla="*/ 155 h 925"/>
              <a:gd name="T98" fmla="*/ 760 w 888"/>
              <a:gd name="T99" fmla="*/ 145 h 925"/>
              <a:gd name="T100" fmla="*/ 642 w 888"/>
              <a:gd name="T101" fmla="*/ 107 h 925"/>
              <a:gd name="T102" fmla="*/ 750 w 888"/>
              <a:gd name="T103" fmla="*/ 155 h 9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888" h="925">
                <a:moveTo>
                  <a:pt x="888" y="455"/>
                </a:moveTo>
                <a:cubicBezTo>
                  <a:pt x="888" y="491"/>
                  <a:pt x="888" y="491"/>
                  <a:pt x="888" y="491"/>
                </a:cubicBezTo>
                <a:cubicBezTo>
                  <a:pt x="462" y="491"/>
                  <a:pt x="462" y="491"/>
                  <a:pt x="462" y="491"/>
                </a:cubicBezTo>
                <a:cubicBezTo>
                  <a:pt x="462" y="917"/>
                  <a:pt x="462" y="917"/>
                  <a:pt x="462" y="917"/>
                </a:cubicBezTo>
                <a:cubicBezTo>
                  <a:pt x="426" y="917"/>
                  <a:pt x="426" y="917"/>
                  <a:pt x="426" y="917"/>
                </a:cubicBezTo>
                <a:cubicBezTo>
                  <a:pt x="426" y="491"/>
                  <a:pt x="426" y="491"/>
                  <a:pt x="426" y="491"/>
                </a:cubicBezTo>
                <a:cubicBezTo>
                  <a:pt x="0" y="491"/>
                  <a:pt x="0" y="491"/>
                  <a:pt x="0" y="491"/>
                </a:cubicBezTo>
                <a:cubicBezTo>
                  <a:pt x="0" y="455"/>
                  <a:pt x="0" y="455"/>
                  <a:pt x="0" y="455"/>
                </a:cubicBezTo>
                <a:cubicBezTo>
                  <a:pt x="426" y="455"/>
                  <a:pt x="426" y="455"/>
                  <a:pt x="426" y="455"/>
                </a:cubicBezTo>
                <a:cubicBezTo>
                  <a:pt x="426" y="29"/>
                  <a:pt x="426" y="29"/>
                  <a:pt x="426" y="29"/>
                </a:cubicBezTo>
                <a:cubicBezTo>
                  <a:pt x="462" y="29"/>
                  <a:pt x="462" y="29"/>
                  <a:pt x="462" y="29"/>
                </a:cubicBezTo>
                <a:cubicBezTo>
                  <a:pt x="462" y="455"/>
                  <a:pt x="462" y="455"/>
                  <a:pt x="462" y="455"/>
                </a:cubicBezTo>
                <a:lnTo>
                  <a:pt x="888" y="455"/>
                </a:lnTo>
                <a:close/>
                <a:moveTo>
                  <a:pt x="119" y="400"/>
                </a:moveTo>
                <a:cubicBezTo>
                  <a:pt x="261" y="400"/>
                  <a:pt x="261" y="400"/>
                  <a:pt x="261" y="400"/>
                </a:cubicBezTo>
                <a:cubicBezTo>
                  <a:pt x="261" y="185"/>
                  <a:pt x="261" y="185"/>
                  <a:pt x="261" y="185"/>
                </a:cubicBezTo>
                <a:cubicBezTo>
                  <a:pt x="330" y="185"/>
                  <a:pt x="330" y="185"/>
                  <a:pt x="330" y="185"/>
                </a:cubicBezTo>
                <a:cubicBezTo>
                  <a:pt x="192" y="0"/>
                  <a:pt x="192" y="0"/>
                  <a:pt x="192" y="0"/>
                </a:cubicBezTo>
                <a:cubicBezTo>
                  <a:pt x="49" y="185"/>
                  <a:pt x="49" y="185"/>
                  <a:pt x="49" y="185"/>
                </a:cubicBezTo>
                <a:cubicBezTo>
                  <a:pt x="119" y="185"/>
                  <a:pt x="119" y="185"/>
                  <a:pt x="119" y="185"/>
                </a:cubicBezTo>
                <a:lnTo>
                  <a:pt x="119" y="400"/>
                </a:lnTo>
                <a:close/>
                <a:moveTo>
                  <a:pt x="762" y="526"/>
                </a:moveTo>
                <a:cubicBezTo>
                  <a:pt x="621" y="526"/>
                  <a:pt x="621" y="526"/>
                  <a:pt x="621" y="526"/>
                </a:cubicBezTo>
                <a:cubicBezTo>
                  <a:pt x="621" y="741"/>
                  <a:pt x="621" y="741"/>
                  <a:pt x="621" y="741"/>
                </a:cubicBezTo>
                <a:cubicBezTo>
                  <a:pt x="551" y="741"/>
                  <a:pt x="551" y="741"/>
                  <a:pt x="551" y="741"/>
                </a:cubicBezTo>
                <a:cubicBezTo>
                  <a:pt x="689" y="925"/>
                  <a:pt x="689" y="925"/>
                  <a:pt x="689" y="925"/>
                </a:cubicBezTo>
                <a:cubicBezTo>
                  <a:pt x="832" y="741"/>
                  <a:pt x="832" y="741"/>
                  <a:pt x="832" y="741"/>
                </a:cubicBezTo>
                <a:cubicBezTo>
                  <a:pt x="762" y="741"/>
                  <a:pt x="762" y="741"/>
                  <a:pt x="762" y="741"/>
                </a:cubicBezTo>
                <a:lnTo>
                  <a:pt x="762" y="526"/>
                </a:lnTo>
                <a:close/>
                <a:moveTo>
                  <a:pt x="141" y="618"/>
                </a:moveTo>
                <a:cubicBezTo>
                  <a:pt x="153" y="649"/>
                  <a:pt x="175" y="677"/>
                  <a:pt x="200" y="677"/>
                </a:cubicBezTo>
                <a:cubicBezTo>
                  <a:pt x="224" y="677"/>
                  <a:pt x="245" y="649"/>
                  <a:pt x="256" y="618"/>
                </a:cubicBezTo>
                <a:cubicBezTo>
                  <a:pt x="264" y="618"/>
                  <a:pt x="271" y="610"/>
                  <a:pt x="274" y="599"/>
                </a:cubicBezTo>
                <a:cubicBezTo>
                  <a:pt x="277" y="586"/>
                  <a:pt x="273" y="574"/>
                  <a:pt x="265" y="570"/>
                </a:cubicBezTo>
                <a:cubicBezTo>
                  <a:pt x="262" y="533"/>
                  <a:pt x="233" y="503"/>
                  <a:pt x="198" y="503"/>
                </a:cubicBezTo>
                <a:cubicBezTo>
                  <a:pt x="163" y="503"/>
                  <a:pt x="134" y="533"/>
                  <a:pt x="132" y="570"/>
                </a:cubicBezTo>
                <a:cubicBezTo>
                  <a:pt x="123" y="574"/>
                  <a:pt x="119" y="586"/>
                  <a:pt x="122" y="599"/>
                </a:cubicBezTo>
                <a:cubicBezTo>
                  <a:pt x="125" y="610"/>
                  <a:pt x="133" y="618"/>
                  <a:pt x="141" y="618"/>
                </a:cubicBezTo>
                <a:moveTo>
                  <a:pt x="266" y="669"/>
                </a:moveTo>
                <a:cubicBezTo>
                  <a:pt x="212" y="760"/>
                  <a:pt x="212" y="760"/>
                  <a:pt x="212" y="760"/>
                </a:cubicBezTo>
                <a:cubicBezTo>
                  <a:pt x="206" y="719"/>
                  <a:pt x="206" y="719"/>
                  <a:pt x="206" y="719"/>
                </a:cubicBezTo>
                <a:cubicBezTo>
                  <a:pt x="210" y="716"/>
                  <a:pt x="213" y="712"/>
                  <a:pt x="213" y="706"/>
                </a:cubicBezTo>
                <a:cubicBezTo>
                  <a:pt x="213" y="698"/>
                  <a:pt x="206" y="691"/>
                  <a:pt x="198" y="691"/>
                </a:cubicBezTo>
                <a:cubicBezTo>
                  <a:pt x="189" y="691"/>
                  <a:pt x="182" y="698"/>
                  <a:pt x="182" y="706"/>
                </a:cubicBezTo>
                <a:cubicBezTo>
                  <a:pt x="182" y="712"/>
                  <a:pt x="185" y="716"/>
                  <a:pt x="190" y="719"/>
                </a:cubicBezTo>
                <a:cubicBezTo>
                  <a:pt x="183" y="759"/>
                  <a:pt x="183" y="759"/>
                  <a:pt x="183" y="759"/>
                </a:cubicBezTo>
                <a:cubicBezTo>
                  <a:pt x="130" y="669"/>
                  <a:pt x="130" y="669"/>
                  <a:pt x="130" y="669"/>
                </a:cubicBezTo>
                <a:cubicBezTo>
                  <a:pt x="100" y="682"/>
                  <a:pt x="78" y="704"/>
                  <a:pt x="74" y="729"/>
                </a:cubicBezTo>
                <a:cubicBezTo>
                  <a:pt x="73" y="729"/>
                  <a:pt x="73" y="729"/>
                  <a:pt x="73" y="729"/>
                </a:cubicBezTo>
                <a:cubicBezTo>
                  <a:pt x="73" y="860"/>
                  <a:pt x="73" y="860"/>
                  <a:pt x="73" y="860"/>
                </a:cubicBezTo>
                <a:cubicBezTo>
                  <a:pt x="74" y="860"/>
                  <a:pt x="74" y="860"/>
                  <a:pt x="74" y="860"/>
                </a:cubicBezTo>
                <a:cubicBezTo>
                  <a:pt x="79" y="871"/>
                  <a:pt x="133" y="880"/>
                  <a:pt x="198" y="880"/>
                </a:cubicBezTo>
                <a:cubicBezTo>
                  <a:pt x="263" y="880"/>
                  <a:pt x="317" y="871"/>
                  <a:pt x="322" y="860"/>
                </a:cubicBezTo>
                <a:cubicBezTo>
                  <a:pt x="323" y="860"/>
                  <a:pt x="323" y="860"/>
                  <a:pt x="323" y="860"/>
                </a:cubicBezTo>
                <a:cubicBezTo>
                  <a:pt x="322" y="729"/>
                  <a:pt x="322" y="729"/>
                  <a:pt x="322" y="729"/>
                </a:cubicBezTo>
                <a:cubicBezTo>
                  <a:pt x="317" y="704"/>
                  <a:pt x="296" y="682"/>
                  <a:pt x="266" y="669"/>
                </a:cubicBezTo>
                <a:moveTo>
                  <a:pt x="634" y="259"/>
                </a:moveTo>
                <a:cubicBezTo>
                  <a:pt x="602" y="231"/>
                  <a:pt x="581" y="184"/>
                  <a:pt x="581" y="144"/>
                </a:cubicBezTo>
                <a:cubicBezTo>
                  <a:pt x="581" y="83"/>
                  <a:pt x="631" y="33"/>
                  <a:pt x="692" y="33"/>
                </a:cubicBezTo>
                <a:cubicBezTo>
                  <a:pt x="753" y="33"/>
                  <a:pt x="802" y="83"/>
                  <a:pt x="802" y="144"/>
                </a:cubicBezTo>
                <a:cubicBezTo>
                  <a:pt x="802" y="183"/>
                  <a:pt x="782" y="228"/>
                  <a:pt x="752" y="256"/>
                </a:cubicBezTo>
                <a:cubicBezTo>
                  <a:pt x="755" y="308"/>
                  <a:pt x="755" y="308"/>
                  <a:pt x="755" y="308"/>
                </a:cubicBezTo>
                <a:cubicBezTo>
                  <a:pt x="753" y="307"/>
                  <a:pt x="750" y="306"/>
                  <a:pt x="747" y="306"/>
                </a:cubicBezTo>
                <a:cubicBezTo>
                  <a:pt x="641" y="306"/>
                  <a:pt x="641" y="306"/>
                  <a:pt x="641" y="306"/>
                </a:cubicBezTo>
                <a:cubicBezTo>
                  <a:pt x="637" y="306"/>
                  <a:pt x="634" y="307"/>
                  <a:pt x="631" y="309"/>
                </a:cubicBezTo>
                <a:cubicBezTo>
                  <a:pt x="634" y="259"/>
                  <a:pt x="634" y="259"/>
                  <a:pt x="634" y="259"/>
                </a:cubicBezTo>
                <a:moveTo>
                  <a:pt x="692" y="56"/>
                </a:moveTo>
                <a:cubicBezTo>
                  <a:pt x="644" y="56"/>
                  <a:pt x="605" y="96"/>
                  <a:pt x="605" y="144"/>
                </a:cubicBezTo>
                <a:cubicBezTo>
                  <a:pt x="605" y="178"/>
                  <a:pt x="623" y="218"/>
                  <a:pt x="649" y="241"/>
                </a:cubicBezTo>
                <a:cubicBezTo>
                  <a:pt x="658" y="249"/>
                  <a:pt x="658" y="249"/>
                  <a:pt x="658" y="249"/>
                </a:cubicBezTo>
                <a:cubicBezTo>
                  <a:pt x="656" y="287"/>
                  <a:pt x="656" y="287"/>
                  <a:pt x="656" y="287"/>
                </a:cubicBezTo>
                <a:cubicBezTo>
                  <a:pt x="730" y="287"/>
                  <a:pt x="730" y="287"/>
                  <a:pt x="730" y="287"/>
                </a:cubicBezTo>
                <a:cubicBezTo>
                  <a:pt x="728" y="247"/>
                  <a:pt x="728" y="247"/>
                  <a:pt x="728" y="247"/>
                </a:cubicBezTo>
                <a:cubicBezTo>
                  <a:pt x="736" y="239"/>
                  <a:pt x="736" y="239"/>
                  <a:pt x="736" y="239"/>
                </a:cubicBezTo>
                <a:cubicBezTo>
                  <a:pt x="761" y="216"/>
                  <a:pt x="779" y="177"/>
                  <a:pt x="779" y="144"/>
                </a:cubicBezTo>
                <a:cubicBezTo>
                  <a:pt x="779" y="96"/>
                  <a:pt x="740" y="56"/>
                  <a:pt x="692" y="56"/>
                </a:cubicBezTo>
                <a:moveTo>
                  <a:pt x="761" y="327"/>
                </a:moveTo>
                <a:cubicBezTo>
                  <a:pt x="761" y="319"/>
                  <a:pt x="755" y="313"/>
                  <a:pt x="747" y="313"/>
                </a:cubicBezTo>
                <a:cubicBezTo>
                  <a:pt x="641" y="313"/>
                  <a:pt x="641" y="313"/>
                  <a:pt x="641" y="313"/>
                </a:cubicBezTo>
                <a:cubicBezTo>
                  <a:pt x="633" y="313"/>
                  <a:pt x="627" y="319"/>
                  <a:pt x="627" y="327"/>
                </a:cubicBezTo>
                <a:cubicBezTo>
                  <a:pt x="627" y="334"/>
                  <a:pt x="633" y="341"/>
                  <a:pt x="641" y="341"/>
                </a:cubicBezTo>
                <a:cubicBezTo>
                  <a:pt x="747" y="341"/>
                  <a:pt x="747" y="341"/>
                  <a:pt x="747" y="341"/>
                </a:cubicBezTo>
                <a:cubicBezTo>
                  <a:pt x="755" y="341"/>
                  <a:pt x="761" y="334"/>
                  <a:pt x="761" y="327"/>
                </a:cubicBezTo>
                <a:moveTo>
                  <a:pt x="755" y="359"/>
                </a:moveTo>
                <a:cubicBezTo>
                  <a:pt x="755" y="351"/>
                  <a:pt x="749" y="345"/>
                  <a:pt x="742" y="345"/>
                </a:cubicBezTo>
                <a:cubicBezTo>
                  <a:pt x="644" y="345"/>
                  <a:pt x="644" y="345"/>
                  <a:pt x="644" y="345"/>
                </a:cubicBezTo>
                <a:cubicBezTo>
                  <a:pt x="637" y="345"/>
                  <a:pt x="631" y="351"/>
                  <a:pt x="631" y="359"/>
                </a:cubicBezTo>
                <a:cubicBezTo>
                  <a:pt x="631" y="367"/>
                  <a:pt x="637" y="373"/>
                  <a:pt x="644" y="373"/>
                </a:cubicBezTo>
                <a:cubicBezTo>
                  <a:pt x="742" y="373"/>
                  <a:pt x="742" y="373"/>
                  <a:pt x="742" y="373"/>
                </a:cubicBezTo>
                <a:cubicBezTo>
                  <a:pt x="749" y="373"/>
                  <a:pt x="755" y="367"/>
                  <a:pt x="755" y="359"/>
                </a:cubicBezTo>
                <a:moveTo>
                  <a:pt x="734" y="377"/>
                </a:moveTo>
                <a:cubicBezTo>
                  <a:pt x="653" y="377"/>
                  <a:pt x="653" y="377"/>
                  <a:pt x="653" y="377"/>
                </a:cubicBezTo>
                <a:cubicBezTo>
                  <a:pt x="647" y="377"/>
                  <a:pt x="642" y="384"/>
                  <a:pt x="642" y="391"/>
                </a:cubicBezTo>
                <a:cubicBezTo>
                  <a:pt x="642" y="399"/>
                  <a:pt x="647" y="405"/>
                  <a:pt x="653" y="405"/>
                </a:cubicBezTo>
                <a:cubicBezTo>
                  <a:pt x="734" y="405"/>
                  <a:pt x="734" y="405"/>
                  <a:pt x="734" y="405"/>
                </a:cubicBezTo>
                <a:cubicBezTo>
                  <a:pt x="740" y="405"/>
                  <a:pt x="744" y="399"/>
                  <a:pt x="744" y="391"/>
                </a:cubicBezTo>
                <a:cubicBezTo>
                  <a:pt x="744" y="384"/>
                  <a:pt x="740" y="377"/>
                  <a:pt x="734" y="377"/>
                </a:cubicBezTo>
                <a:moveTo>
                  <a:pt x="750" y="155"/>
                </a:moveTo>
                <a:cubicBezTo>
                  <a:pt x="750" y="169"/>
                  <a:pt x="746" y="182"/>
                  <a:pt x="738" y="193"/>
                </a:cubicBezTo>
                <a:cubicBezTo>
                  <a:pt x="751" y="181"/>
                  <a:pt x="760" y="164"/>
                  <a:pt x="760" y="145"/>
                </a:cubicBezTo>
                <a:cubicBezTo>
                  <a:pt x="760" y="110"/>
                  <a:pt x="731" y="81"/>
                  <a:pt x="695" y="81"/>
                </a:cubicBezTo>
                <a:cubicBezTo>
                  <a:pt x="673" y="81"/>
                  <a:pt x="654" y="92"/>
                  <a:pt x="642" y="107"/>
                </a:cubicBezTo>
                <a:cubicBezTo>
                  <a:pt x="654" y="97"/>
                  <a:pt x="669" y="91"/>
                  <a:pt x="685" y="91"/>
                </a:cubicBezTo>
                <a:cubicBezTo>
                  <a:pt x="721" y="91"/>
                  <a:pt x="750" y="120"/>
                  <a:pt x="750" y="155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94" name="TextBox 132"/>
          <p:cNvSpPr txBox="1"/>
          <p:nvPr/>
        </p:nvSpPr>
        <p:spPr>
          <a:xfrm>
            <a:off x="6941185" y="5057140"/>
            <a:ext cx="54857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70C0"/>
                </a:solidFill>
                <a:latin typeface="等线" panose="02010600030101010101" charset="-122"/>
                <a:ea typeface="等线" panose="02010600030101010101" charset="-122"/>
                <a:sym typeface="思源黑体 CN Medium" panose="020B0600000000000000" pitchFamily="34" charset="-122"/>
              </a:rPr>
              <a:t>Tableau is more suitable for data visualization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70C0"/>
                </a:solidFill>
                <a:latin typeface="等线" panose="02010600030101010101" charset="-122"/>
                <a:ea typeface="等线" panose="02010600030101010101" charset="-122"/>
                <a:sym typeface="思源黑体 CN Medium" panose="020B0600000000000000" pitchFamily="34" charset="-122"/>
              </a:rPr>
              <a:t>PyCharm is a better choice for complex data analysis and fulfill the high desire of precision</a:t>
            </a:r>
          </a:p>
        </p:txBody>
      </p:sp>
      <p:grpSp>
        <p:nvGrpSpPr>
          <p:cNvPr id="195" name="Group 29"/>
          <p:cNvGrpSpPr/>
          <p:nvPr/>
        </p:nvGrpSpPr>
        <p:grpSpPr>
          <a:xfrm>
            <a:off x="6420554" y="4968303"/>
            <a:ext cx="415925" cy="550863"/>
            <a:chOff x="5422900" y="5006975"/>
            <a:chExt cx="415925" cy="550863"/>
          </a:xfrm>
          <a:solidFill>
            <a:schemeClr val="accent5"/>
          </a:solidFill>
        </p:grpSpPr>
        <p:sp>
          <p:nvSpPr>
            <p:cNvPr id="196" name="Freeform 438"/>
            <p:cNvSpPr/>
            <p:nvPr/>
          </p:nvSpPr>
          <p:spPr bwMode="auto">
            <a:xfrm>
              <a:off x="5632450" y="5006975"/>
              <a:ext cx="22225" cy="111125"/>
            </a:xfrm>
            <a:custGeom>
              <a:avLst/>
              <a:gdLst>
                <a:gd name="T0" fmla="*/ 71 w 140"/>
                <a:gd name="T1" fmla="*/ 0 h 700"/>
                <a:gd name="T2" fmla="*/ 89 w 140"/>
                <a:gd name="T3" fmla="*/ 3 h 700"/>
                <a:gd name="T4" fmla="*/ 106 w 140"/>
                <a:gd name="T5" fmla="*/ 10 h 700"/>
                <a:gd name="T6" fmla="*/ 120 w 140"/>
                <a:gd name="T7" fmla="*/ 21 h 700"/>
                <a:gd name="T8" fmla="*/ 131 w 140"/>
                <a:gd name="T9" fmla="*/ 35 h 700"/>
                <a:gd name="T10" fmla="*/ 138 w 140"/>
                <a:gd name="T11" fmla="*/ 52 h 700"/>
                <a:gd name="T12" fmla="*/ 140 w 140"/>
                <a:gd name="T13" fmla="*/ 70 h 700"/>
                <a:gd name="T14" fmla="*/ 140 w 140"/>
                <a:gd name="T15" fmla="*/ 629 h 700"/>
                <a:gd name="T16" fmla="*/ 138 w 140"/>
                <a:gd name="T17" fmla="*/ 647 h 700"/>
                <a:gd name="T18" fmla="*/ 131 w 140"/>
                <a:gd name="T19" fmla="*/ 664 h 700"/>
                <a:gd name="T20" fmla="*/ 120 w 140"/>
                <a:gd name="T21" fmla="*/ 679 h 700"/>
                <a:gd name="T22" fmla="*/ 106 w 140"/>
                <a:gd name="T23" fmla="*/ 689 h 700"/>
                <a:gd name="T24" fmla="*/ 89 w 140"/>
                <a:gd name="T25" fmla="*/ 697 h 700"/>
                <a:gd name="T26" fmla="*/ 71 w 140"/>
                <a:gd name="T27" fmla="*/ 700 h 700"/>
                <a:gd name="T28" fmla="*/ 52 w 140"/>
                <a:gd name="T29" fmla="*/ 697 h 700"/>
                <a:gd name="T30" fmla="*/ 35 w 140"/>
                <a:gd name="T31" fmla="*/ 690 h 700"/>
                <a:gd name="T32" fmla="*/ 21 w 140"/>
                <a:gd name="T33" fmla="*/ 679 h 700"/>
                <a:gd name="T34" fmla="*/ 9 w 140"/>
                <a:gd name="T35" fmla="*/ 665 h 700"/>
                <a:gd name="T36" fmla="*/ 3 w 140"/>
                <a:gd name="T37" fmla="*/ 648 h 700"/>
                <a:gd name="T38" fmla="*/ 0 w 140"/>
                <a:gd name="T39" fmla="*/ 629 h 700"/>
                <a:gd name="T40" fmla="*/ 0 w 140"/>
                <a:gd name="T41" fmla="*/ 70 h 700"/>
                <a:gd name="T42" fmla="*/ 3 w 140"/>
                <a:gd name="T43" fmla="*/ 52 h 700"/>
                <a:gd name="T44" fmla="*/ 9 w 140"/>
                <a:gd name="T45" fmla="*/ 35 h 700"/>
                <a:gd name="T46" fmla="*/ 21 w 140"/>
                <a:gd name="T47" fmla="*/ 21 h 700"/>
                <a:gd name="T48" fmla="*/ 35 w 140"/>
                <a:gd name="T49" fmla="*/ 10 h 700"/>
                <a:gd name="T50" fmla="*/ 52 w 140"/>
                <a:gd name="T51" fmla="*/ 3 h 700"/>
                <a:gd name="T52" fmla="*/ 71 w 140"/>
                <a:gd name="T53" fmla="*/ 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0" h="700">
                  <a:moveTo>
                    <a:pt x="71" y="0"/>
                  </a:moveTo>
                  <a:lnTo>
                    <a:pt x="89" y="3"/>
                  </a:lnTo>
                  <a:lnTo>
                    <a:pt x="106" y="10"/>
                  </a:lnTo>
                  <a:lnTo>
                    <a:pt x="120" y="21"/>
                  </a:lnTo>
                  <a:lnTo>
                    <a:pt x="131" y="35"/>
                  </a:lnTo>
                  <a:lnTo>
                    <a:pt x="138" y="52"/>
                  </a:lnTo>
                  <a:lnTo>
                    <a:pt x="140" y="70"/>
                  </a:lnTo>
                  <a:lnTo>
                    <a:pt x="140" y="629"/>
                  </a:lnTo>
                  <a:lnTo>
                    <a:pt x="138" y="647"/>
                  </a:lnTo>
                  <a:lnTo>
                    <a:pt x="131" y="664"/>
                  </a:lnTo>
                  <a:lnTo>
                    <a:pt x="120" y="679"/>
                  </a:lnTo>
                  <a:lnTo>
                    <a:pt x="106" y="689"/>
                  </a:lnTo>
                  <a:lnTo>
                    <a:pt x="89" y="697"/>
                  </a:lnTo>
                  <a:lnTo>
                    <a:pt x="71" y="700"/>
                  </a:lnTo>
                  <a:lnTo>
                    <a:pt x="52" y="697"/>
                  </a:lnTo>
                  <a:lnTo>
                    <a:pt x="35" y="690"/>
                  </a:lnTo>
                  <a:lnTo>
                    <a:pt x="21" y="679"/>
                  </a:lnTo>
                  <a:lnTo>
                    <a:pt x="9" y="665"/>
                  </a:lnTo>
                  <a:lnTo>
                    <a:pt x="3" y="648"/>
                  </a:lnTo>
                  <a:lnTo>
                    <a:pt x="0" y="629"/>
                  </a:lnTo>
                  <a:lnTo>
                    <a:pt x="0" y="70"/>
                  </a:lnTo>
                  <a:lnTo>
                    <a:pt x="3" y="52"/>
                  </a:lnTo>
                  <a:lnTo>
                    <a:pt x="9" y="35"/>
                  </a:lnTo>
                  <a:lnTo>
                    <a:pt x="21" y="21"/>
                  </a:lnTo>
                  <a:lnTo>
                    <a:pt x="35" y="10"/>
                  </a:lnTo>
                  <a:lnTo>
                    <a:pt x="52" y="3"/>
                  </a:lnTo>
                  <a:lnTo>
                    <a:pt x="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sp>
          <p:nvSpPr>
            <p:cNvPr id="197" name="Freeform 439"/>
            <p:cNvSpPr/>
            <p:nvPr/>
          </p:nvSpPr>
          <p:spPr bwMode="auto">
            <a:xfrm>
              <a:off x="5486400" y="5057775"/>
              <a:ext cx="84138" cy="84137"/>
            </a:xfrm>
            <a:custGeom>
              <a:avLst/>
              <a:gdLst>
                <a:gd name="T0" fmla="*/ 70 w 535"/>
                <a:gd name="T1" fmla="*/ 0 h 535"/>
                <a:gd name="T2" fmla="*/ 88 w 535"/>
                <a:gd name="T3" fmla="*/ 2 h 535"/>
                <a:gd name="T4" fmla="*/ 105 w 535"/>
                <a:gd name="T5" fmla="*/ 8 h 535"/>
                <a:gd name="T6" fmla="*/ 120 w 535"/>
                <a:gd name="T7" fmla="*/ 20 h 535"/>
                <a:gd name="T8" fmla="*/ 514 w 535"/>
                <a:gd name="T9" fmla="*/ 416 h 535"/>
                <a:gd name="T10" fmla="*/ 526 w 535"/>
                <a:gd name="T11" fmla="*/ 431 h 535"/>
                <a:gd name="T12" fmla="*/ 533 w 535"/>
                <a:gd name="T13" fmla="*/ 447 h 535"/>
                <a:gd name="T14" fmla="*/ 535 w 535"/>
                <a:gd name="T15" fmla="*/ 464 h 535"/>
                <a:gd name="T16" fmla="*/ 533 w 535"/>
                <a:gd name="T17" fmla="*/ 482 h 535"/>
                <a:gd name="T18" fmla="*/ 526 w 535"/>
                <a:gd name="T19" fmla="*/ 499 h 535"/>
                <a:gd name="T20" fmla="*/ 514 w 535"/>
                <a:gd name="T21" fmla="*/ 514 h 535"/>
                <a:gd name="T22" fmla="*/ 499 w 535"/>
                <a:gd name="T23" fmla="*/ 526 h 535"/>
                <a:gd name="T24" fmla="*/ 482 w 535"/>
                <a:gd name="T25" fmla="*/ 533 h 535"/>
                <a:gd name="T26" fmla="*/ 465 w 535"/>
                <a:gd name="T27" fmla="*/ 535 h 535"/>
                <a:gd name="T28" fmla="*/ 447 w 535"/>
                <a:gd name="T29" fmla="*/ 533 h 535"/>
                <a:gd name="T30" fmla="*/ 430 w 535"/>
                <a:gd name="T31" fmla="*/ 526 h 535"/>
                <a:gd name="T32" fmla="*/ 416 w 535"/>
                <a:gd name="T33" fmla="*/ 514 h 535"/>
                <a:gd name="T34" fmla="*/ 20 w 535"/>
                <a:gd name="T35" fmla="*/ 119 h 535"/>
                <a:gd name="T36" fmla="*/ 10 w 535"/>
                <a:gd name="T37" fmla="*/ 105 h 535"/>
                <a:gd name="T38" fmla="*/ 2 w 535"/>
                <a:gd name="T39" fmla="*/ 88 h 535"/>
                <a:gd name="T40" fmla="*/ 0 w 535"/>
                <a:gd name="T41" fmla="*/ 70 h 535"/>
                <a:gd name="T42" fmla="*/ 2 w 535"/>
                <a:gd name="T43" fmla="*/ 52 h 535"/>
                <a:gd name="T44" fmla="*/ 10 w 535"/>
                <a:gd name="T45" fmla="*/ 36 h 535"/>
                <a:gd name="T46" fmla="*/ 20 w 535"/>
                <a:gd name="T47" fmla="*/ 20 h 535"/>
                <a:gd name="T48" fmla="*/ 36 w 535"/>
                <a:gd name="T49" fmla="*/ 8 h 535"/>
                <a:gd name="T50" fmla="*/ 53 w 535"/>
                <a:gd name="T51" fmla="*/ 2 h 535"/>
                <a:gd name="T52" fmla="*/ 70 w 535"/>
                <a:gd name="T53" fmla="*/ 0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5" h="535">
                  <a:moveTo>
                    <a:pt x="70" y="0"/>
                  </a:moveTo>
                  <a:lnTo>
                    <a:pt x="88" y="2"/>
                  </a:lnTo>
                  <a:lnTo>
                    <a:pt x="105" y="8"/>
                  </a:lnTo>
                  <a:lnTo>
                    <a:pt x="120" y="20"/>
                  </a:lnTo>
                  <a:lnTo>
                    <a:pt x="514" y="416"/>
                  </a:lnTo>
                  <a:lnTo>
                    <a:pt x="526" y="431"/>
                  </a:lnTo>
                  <a:lnTo>
                    <a:pt x="533" y="447"/>
                  </a:lnTo>
                  <a:lnTo>
                    <a:pt x="535" y="464"/>
                  </a:lnTo>
                  <a:lnTo>
                    <a:pt x="533" y="482"/>
                  </a:lnTo>
                  <a:lnTo>
                    <a:pt x="526" y="499"/>
                  </a:lnTo>
                  <a:lnTo>
                    <a:pt x="514" y="514"/>
                  </a:lnTo>
                  <a:lnTo>
                    <a:pt x="499" y="526"/>
                  </a:lnTo>
                  <a:lnTo>
                    <a:pt x="482" y="533"/>
                  </a:lnTo>
                  <a:lnTo>
                    <a:pt x="465" y="535"/>
                  </a:lnTo>
                  <a:lnTo>
                    <a:pt x="447" y="533"/>
                  </a:lnTo>
                  <a:lnTo>
                    <a:pt x="430" y="526"/>
                  </a:lnTo>
                  <a:lnTo>
                    <a:pt x="416" y="514"/>
                  </a:lnTo>
                  <a:lnTo>
                    <a:pt x="20" y="119"/>
                  </a:lnTo>
                  <a:lnTo>
                    <a:pt x="10" y="105"/>
                  </a:lnTo>
                  <a:lnTo>
                    <a:pt x="2" y="88"/>
                  </a:lnTo>
                  <a:lnTo>
                    <a:pt x="0" y="70"/>
                  </a:lnTo>
                  <a:lnTo>
                    <a:pt x="2" y="52"/>
                  </a:lnTo>
                  <a:lnTo>
                    <a:pt x="10" y="36"/>
                  </a:lnTo>
                  <a:lnTo>
                    <a:pt x="20" y="20"/>
                  </a:lnTo>
                  <a:lnTo>
                    <a:pt x="36" y="8"/>
                  </a:lnTo>
                  <a:lnTo>
                    <a:pt x="53" y="2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sp>
          <p:nvSpPr>
            <p:cNvPr id="198" name="Freeform 440"/>
            <p:cNvSpPr/>
            <p:nvPr/>
          </p:nvSpPr>
          <p:spPr bwMode="auto">
            <a:xfrm>
              <a:off x="5727700" y="5205413"/>
              <a:ext cx="111125" cy="22225"/>
            </a:xfrm>
            <a:custGeom>
              <a:avLst/>
              <a:gdLst>
                <a:gd name="T0" fmla="*/ 71 w 699"/>
                <a:gd name="T1" fmla="*/ 0 h 141"/>
                <a:gd name="T2" fmla="*/ 629 w 699"/>
                <a:gd name="T3" fmla="*/ 0 h 141"/>
                <a:gd name="T4" fmla="*/ 647 w 699"/>
                <a:gd name="T5" fmla="*/ 2 h 141"/>
                <a:gd name="T6" fmla="*/ 664 w 699"/>
                <a:gd name="T7" fmla="*/ 10 h 141"/>
                <a:gd name="T8" fmla="*/ 679 w 699"/>
                <a:gd name="T9" fmla="*/ 20 h 141"/>
                <a:gd name="T10" fmla="*/ 689 w 699"/>
                <a:gd name="T11" fmla="*/ 35 h 141"/>
                <a:gd name="T12" fmla="*/ 697 w 699"/>
                <a:gd name="T13" fmla="*/ 52 h 141"/>
                <a:gd name="T14" fmla="*/ 699 w 699"/>
                <a:gd name="T15" fmla="*/ 70 h 141"/>
                <a:gd name="T16" fmla="*/ 697 w 699"/>
                <a:gd name="T17" fmla="*/ 89 h 141"/>
                <a:gd name="T18" fmla="*/ 689 w 699"/>
                <a:gd name="T19" fmla="*/ 106 h 141"/>
                <a:gd name="T20" fmla="*/ 679 w 699"/>
                <a:gd name="T21" fmla="*/ 120 h 141"/>
                <a:gd name="T22" fmla="*/ 664 w 699"/>
                <a:gd name="T23" fmla="*/ 131 h 141"/>
                <a:gd name="T24" fmla="*/ 647 w 699"/>
                <a:gd name="T25" fmla="*/ 138 h 141"/>
                <a:gd name="T26" fmla="*/ 629 w 699"/>
                <a:gd name="T27" fmla="*/ 141 h 141"/>
                <a:gd name="T28" fmla="*/ 71 w 699"/>
                <a:gd name="T29" fmla="*/ 141 h 141"/>
                <a:gd name="T30" fmla="*/ 52 w 699"/>
                <a:gd name="T31" fmla="*/ 138 h 141"/>
                <a:gd name="T32" fmla="*/ 35 w 699"/>
                <a:gd name="T33" fmla="*/ 131 h 141"/>
                <a:gd name="T34" fmla="*/ 21 w 699"/>
                <a:gd name="T35" fmla="*/ 120 h 141"/>
                <a:gd name="T36" fmla="*/ 10 w 699"/>
                <a:gd name="T37" fmla="*/ 106 h 141"/>
                <a:gd name="T38" fmla="*/ 3 w 699"/>
                <a:gd name="T39" fmla="*/ 89 h 141"/>
                <a:gd name="T40" fmla="*/ 0 w 699"/>
                <a:gd name="T41" fmla="*/ 70 h 141"/>
                <a:gd name="T42" fmla="*/ 3 w 699"/>
                <a:gd name="T43" fmla="*/ 52 h 141"/>
                <a:gd name="T44" fmla="*/ 10 w 699"/>
                <a:gd name="T45" fmla="*/ 35 h 141"/>
                <a:gd name="T46" fmla="*/ 21 w 699"/>
                <a:gd name="T47" fmla="*/ 20 h 141"/>
                <a:gd name="T48" fmla="*/ 35 w 699"/>
                <a:gd name="T49" fmla="*/ 10 h 141"/>
                <a:gd name="T50" fmla="*/ 52 w 699"/>
                <a:gd name="T51" fmla="*/ 2 h 141"/>
                <a:gd name="T52" fmla="*/ 71 w 699"/>
                <a:gd name="T5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9" h="141">
                  <a:moveTo>
                    <a:pt x="71" y="0"/>
                  </a:moveTo>
                  <a:lnTo>
                    <a:pt x="629" y="0"/>
                  </a:lnTo>
                  <a:lnTo>
                    <a:pt x="647" y="2"/>
                  </a:lnTo>
                  <a:lnTo>
                    <a:pt x="664" y="10"/>
                  </a:lnTo>
                  <a:lnTo>
                    <a:pt x="679" y="20"/>
                  </a:lnTo>
                  <a:lnTo>
                    <a:pt x="689" y="35"/>
                  </a:lnTo>
                  <a:lnTo>
                    <a:pt x="697" y="52"/>
                  </a:lnTo>
                  <a:lnTo>
                    <a:pt x="699" y="70"/>
                  </a:lnTo>
                  <a:lnTo>
                    <a:pt x="697" y="89"/>
                  </a:lnTo>
                  <a:lnTo>
                    <a:pt x="689" y="106"/>
                  </a:lnTo>
                  <a:lnTo>
                    <a:pt x="679" y="120"/>
                  </a:lnTo>
                  <a:lnTo>
                    <a:pt x="664" y="131"/>
                  </a:lnTo>
                  <a:lnTo>
                    <a:pt x="647" y="138"/>
                  </a:lnTo>
                  <a:lnTo>
                    <a:pt x="629" y="141"/>
                  </a:lnTo>
                  <a:lnTo>
                    <a:pt x="71" y="141"/>
                  </a:lnTo>
                  <a:lnTo>
                    <a:pt x="52" y="138"/>
                  </a:lnTo>
                  <a:lnTo>
                    <a:pt x="35" y="131"/>
                  </a:lnTo>
                  <a:lnTo>
                    <a:pt x="21" y="120"/>
                  </a:lnTo>
                  <a:lnTo>
                    <a:pt x="10" y="106"/>
                  </a:lnTo>
                  <a:lnTo>
                    <a:pt x="3" y="89"/>
                  </a:lnTo>
                  <a:lnTo>
                    <a:pt x="0" y="70"/>
                  </a:lnTo>
                  <a:lnTo>
                    <a:pt x="3" y="52"/>
                  </a:lnTo>
                  <a:lnTo>
                    <a:pt x="10" y="35"/>
                  </a:lnTo>
                  <a:lnTo>
                    <a:pt x="21" y="20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sp>
          <p:nvSpPr>
            <p:cNvPr id="199" name="Freeform 441"/>
            <p:cNvSpPr/>
            <p:nvPr/>
          </p:nvSpPr>
          <p:spPr bwMode="auto">
            <a:xfrm>
              <a:off x="5448300" y="5205413"/>
              <a:ext cx="111125" cy="22225"/>
            </a:xfrm>
            <a:custGeom>
              <a:avLst/>
              <a:gdLst>
                <a:gd name="T0" fmla="*/ 70 w 698"/>
                <a:gd name="T1" fmla="*/ 0 h 141"/>
                <a:gd name="T2" fmla="*/ 628 w 698"/>
                <a:gd name="T3" fmla="*/ 0 h 141"/>
                <a:gd name="T4" fmla="*/ 647 w 698"/>
                <a:gd name="T5" fmla="*/ 2 h 141"/>
                <a:gd name="T6" fmla="*/ 664 w 698"/>
                <a:gd name="T7" fmla="*/ 10 h 141"/>
                <a:gd name="T8" fmla="*/ 678 w 698"/>
                <a:gd name="T9" fmla="*/ 20 h 141"/>
                <a:gd name="T10" fmla="*/ 689 w 698"/>
                <a:gd name="T11" fmla="*/ 35 h 141"/>
                <a:gd name="T12" fmla="*/ 696 w 698"/>
                <a:gd name="T13" fmla="*/ 52 h 141"/>
                <a:gd name="T14" fmla="*/ 698 w 698"/>
                <a:gd name="T15" fmla="*/ 70 h 141"/>
                <a:gd name="T16" fmla="*/ 696 w 698"/>
                <a:gd name="T17" fmla="*/ 89 h 141"/>
                <a:gd name="T18" fmla="*/ 689 w 698"/>
                <a:gd name="T19" fmla="*/ 106 h 141"/>
                <a:gd name="T20" fmla="*/ 678 w 698"/>
                <a:gd name="T21" fmla="*/ 120 h 141"/>
                <a:gd name="T22" fmla="*/ 664 w 698"/>
                <a:gd name="T23" fmla="*/ 131 h 141"/>
                <a:gd name="T24" fmla="*/ 647 w 698"/>
                <a:gd name="T25" fmla="*/ 138 h 141"/>
                <a:gd name="T26" fmla="*/ 628 w 698"/>
                <a:gd name="T27" fmla="*/ 141 h 141"/>
                <a:gd name="T28" fmla="*/ 70 w 698"/>
                <a:gd name="T29" fmla="*/ 141 h 141"/>
                <a:gd name="T30" fmla="*/ 51 w 698"/>
                <a:gd name="T31" fmla="*/ 138 h 141"/>
                <a:gd name="T32" fmla="*/ 35 w 698"/>
                <a:gd name="T33" fmla="*/ 131 h 141"/>
                <a:gd name="T34" fmla="*/ 21 w 698"/>
                <a:gd name="T35" fmla="*/ 120 h 141"/>
                <a:gd name="T36" fmla="*/ 10 w 698"/>
                <a:gd name="T37" fmla="*/ 106 h 141"/>
                <a:gd name="T38" fmla="*/ 3 w 698"/>
                <a:gd name="T39" fmla="*/ 89 h 141"/>
                <a:gd name="T40" fmla="*/ 0 w 698"/>
                <a:gd name="T41" fmla="*/ 70 h 141"/>
                <a:gd name="T42" fmla="*/ 3 w 698"/>
                <a:gd name="T43" fmla="*/ 52 h 141"/>
                <a:gd name="T44" fmla="*/ 10 w 698"/>
                <a:gd name="T45" fmla="*/ 35 h 141"/>
                <a:gd name="T46" fmla="*/ 21 w 698"/>
                <a:gd name="T47" fmla="*/ 21 h 141"/>
                <a:gd name="T48" fmla="*/ 35 w 698"/>
                <a:gd name="T49" fmla="*/ 10 h 141"/>
                <a:gd name="T50" fmla="*/ 52 w 698"/>
                <a:gd name="T51" fmla="*/ 2 h 141"/>
                <a:gd name="T52" fmla="*/ 70 w 698"/>
                <a:gd name="T5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8" h="141">
                  <a:moveTo>
                    <a:pt x="70" y="0"/>
                  </a:moveTo>
                  <a:lnTo>
                    <a:pt x="628" y="0"/>
                  </a:lnTo>
                  <a:lnTo>
                    <a:pt x="647" y="2"/>
                  </a:lnTo>
                  <a:lnTo>
                    <a:pt x="664" y="10"/>
                  </a:lnTo>
                  <a:lnTo>
                    <a:pt x="678" y="20"/>
                  </a:lnTo>
                  <a:lnTo>
                    <a:pt x="689" y="35"/>
                  </a:lnTo>
                  <a:lnTo>
                    <a:pt x="696" y="52"/>
                  </a:lnTo>
                  <a:lnTo>
                    <a:pt x="698" y="70"/>
                  </a:lnTo>
                  <a:lnTo>
                    <a:pt x="696" y="89"/>
                  </a:lnTo>
                  <a:lnTo>
                    <a:pt x="689" y="106"/>
                  </a:lnTo>
                  <a:lnTo>
                    <a:pt x="678" y="120"/>
                  </a:lnTo>
                  <a:lnTo>
                    <a:pt x="664" y="131"/>
                  </a:lnTo>
                  <a:lnTo>
                    <a:pt x="647" y="138"/>
                  </a:lnTo>
                  <a:lnTo>
                    <a:pt x="628" y="141"/>
                  </a:lnTo>
                  <a:lnTo>
                    <a:pt x="70" y="141"/>
                  </a:lnTo>
                  <a:lnTo>
                    <a:pt x="51" y="138"/>
                  </a:lnTo>
                  <a:lnTo>
                    <a:pt x="35" y="131"/>
                  </a:lnTo>
                  <a:lnTo>
                    <a:pt x="21" y="120"/>
                  </a:lnTo>
                  <a:lnTo>
                    <a:pt x="10" y="106"/>
                  </a:lnTo>
                  <a:lnTo>
                    <a:pt x="3" y="89"/>
                  </a:lnTo>
                  <a:lnTo>
                    <a:pt x="0" y="70"/>
                  </a:lnTo>
                  <a:lnTo>
                    <a:pt x="3" y="52"/>
                  </a:lnTo>
                  <a:lnTo>
                    <a:pt x="10" y="35"/>
                  </a:lnTo>
                  <a:lnTo>
                    <a:pt x="21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sp>
          <p:nvSpPr>
            <p:cNvPr id="200" name="Freeform 442"/>
            <p:cNvSpPr/>
            <p:nvPr/>
          </p:nvSpPr>
          <p:spPr bwMode="auto">
            <a:xfrm>
              <a:off x="5707063" y="5064125"/>
              <a:ext cx="84138" cy="84137"/>
            </a:xfrm>
            <a:custGeom>
              <a:avLst/>
              <a:gdLst>
                <a:gd name="T0" fmla="*/ 465 w 535"/>
                <a:gd name="T1" fmla="*/ 0 h 535"/>
                <a:gd name="T2" fmla="*/ 483 w 535"/>
                <a:gd name="T3" fmla="*/ 2 h 535"/>
                <a:gd name="T4" fmla="*/ 500 w 535"/>
                <a:gd name="T5" fmla="*/ 10 h 535"/>
                <a:gd name="T6" fmla="*/ 515 w 535"/>
                <a:gd name="T7" fmla="*/ 21 h 535"/>
                <a:gd name="T8" fmla="*/ 526 w 535"/>
                <a:gd name="T9" fmla="*/ 36 h 535"/>
                <a:gd name="T10" fmla="*/ 533 w 535"/>
                <a:gd name="T11" fmla="*/ 53 h 535"/>
                <a:gd name="T12" fmla="*/ 535 w 535"/>
                <a:gd name="T13" fmla="*/ 70 h 535"/>
                <a:gd name="T14" fmla="*/ 533 w 535"/>
                <a:gd name="T15" fmla="*/ 88 h 535"/>
                <a:gd name="T16" fmla="*/ 526 w 535"/>
                <a:gd name="T17" fmla="*/ 105 h 535"/>
                <a:gd name="T18" fmla="*/ 515 w 535"/>
                <a:gd name="T19" fmla="*/ 120 h 535"/>
                <a:gd name="T20" fmla="*/ 121 w 535"/>
                <a:gd name="T21" fmla="*/ 515 h 535"/>
                <a:gd name="T22" fmla="*/ 105 w 535"/>
                <a:gd name="T23" fmla="*/ 526 h 535"/>
                <a:gd name="T24" fmla="*/ 88 w 535"/>
                <a:gd name="T25" fmla="*/ 533 h 535"/>
                <a:gd name="T26" fmla="*/ 71 w 535"/>
                <a:gd name="T27" fmla="*/ 535 h 535"/>
                <a:gd name="T28" fmla="*/ 53 w 535"/>
                <a:gd name="T29" fmla="*/ 533 h 535"/>
                <a:gd name="T30" fmla="*/ 36 w 535"/>
                <a:gd name="T31" fmla="*/ 526 h 535"/>
                <a:gd name="T32" fmla="*/ 21 w 535"/>
                <a:gd name="T33" fmla="*/ 515 h 535"/>
                <a:gd name="T34" fmla="*/ 10 w 535"/>
                <a:gd name="T35" fmla="*/ 499 h 535"/>
                <a:gd name="T36" fmla="*/ 2 w 535"/>
                <a:gd name="T37" fmla="*/ 483 h 535"/>
                <a:gd name="T38" fmla="*/ 0 w 535"/>
                <a:gd name="T39" fmla="*/ 466 h 535"/>
                <a:gd name="T40" fmla="*/ 2 w 535"/>
                <a:gd name="T41" fmla="*/ 448 h 535"/>
                <a:gd name="T42" fmla="*/ 10 w 535"/>
                <a:gd name="T43" fmla="*/ 431 h 535"/>
                <a:gd name="T44" fmla="*/ 21 w 535"/>
                <a:gd name="T45" fmla="*/ 416 h 535"/>
                <a:gd name="T46" fmla="*/ 415 w 535"/>
                <a:gd name="T47" fmla="*/ 21 h 535"/>
                <a:gd name="T48" fmla="*/ 430 w 535"/>
                <a:gd name="T49" fmla="*/ 10 h 535"/>
                <a:gd name="T50" fmla="*/ 447 w 535"/>
                <a:gd name="T51" fmla="*/ 2 h 535"/>
                <a:gd name="T52" fmla="*/ 465 w 535"/>
                <a:gd name="T53" fmla="*/ 0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5" h="535">
                  <a:moveTo>
                    <a:pt x="465" y="0"/>
                  </a:moveTo>
                  <a:lnTo>
                    <a:pt x="483" y="2"/>
                  </a:lnTo>
                  <a:lnTo>
                    <a:pt x="500" y="10"/>
                  </a:lnTo>
                  <a:lnTo>
                    <a:pt x="515" y="21"/>
                  </a:lnTo>
                  <a:lnTo>
                    <a:pt x="526" y="36"/>
                  </a:lnTo>
                  <a:lnTo>
                    <a:pt x="533" y="53"/>
                  </a:lnTo>
                  <a:lnTo>
                    <a:pt x="535" y="70"/>
                  </a:lnTo>
                  <a:lnTo>
                    <a:pt x="533" y="88"/>
                  </a:lnTo>
                  <a:lnTo>
                    <a:pt x="526" y="105"/>
                  </a:lnTo>
                  <a:lnTo>
                    <a:pt x="515" y="120"/>
                  </a:lnTo>
                  <a:lnTo>
                    <a:pt x="121" y="515"/>
                  </a:lnTo>
                  <a:lnTo>
                    <a:pt x="105" y="526"/>
                  </a:lnTo>
                  <a:lnTo>
                    <a:pt x="88" y="533"/>
                  </a:lnTo>
                  <a:lnTo>
                    <a:pt x="71" y="535"/>
                  </a:lnTo>
                  <a:lnTo>
                    <a:pt x="53" y="533"/>
                  </a:lnTo>
                  <a:lnTo>
                    <a:pt x="36" y="526"/>
                  </a:lnTo>
                  <a:lnTo>
                    <a:pt x="21" y="515"/>
                  </a:lnTo>
                  <a:lnTo>
                    <a:pt x="10" y="499"/>
                  </a:lnTo>
                  <a:lnTo>
                    <a:pt x="2" y="483"/>
                  </a:lnTo>
                  <a:lnTo>
                    <a:pt x="0" y="466"/>
                  </a:lnTo>
                  <a:lnTo>
                    <a:pt x="2" y="448"/>
                  </a:lnTo>
                  <a:lnTo>
                    <a:pt x="10" y="431"/>
                  </a:lnTo>
                  <a:lnTo>
                    <a:pt x="21" y="416"/>
                  </a:lnTo>
                  <a:lnTo>
                    <a:pt x="415" y="21"/>
                  </a:lnTo>
                  <a:lnTo>
                    <a:pt x="430" y="10"/>
                  </a:lnTo>
                  <a:lnTo>
                    <a:pt x="447" y="2"/>
                  </a:lnTo>
                  <a:lnTo>
                    <a:pt x="4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sp>
          <p:nvSpPr>
            <p:cNvPr id="201" name="Freeform 443"/>
            <p:cNvSpPr>
              <a:spLocks noEditPoints="1"/>
            </p:cNvSpPr>
            <p:nvPr/>
          </p:nvSpPr>
          <p:spPr bwMode="auto">
            <a:xfrm>
              <a:off x="5422900" y="5157788"/>
              <a:ext cx="414338" cy="400050"/>
            </a:xfrm>
            <a:custGeom>
              <a:avLst/>
              <a:gdLst>
                <a:gd name="T0" fmla="*/ 550 w 2606"/>
                <a:gd name="T1" fmla="*/ 1124 h 2518"/>
                <a:gd name="T2" fmla="*/ 1266 w 2606"/>
                <a:gd name="T3" fmla="*/ 142 h 2518"/>
                <a:gd name="T4" fmla="*/ 1235 w 2606"/>
                <a:gd name="T5" fmla="*/ 645 h 2518"/>
                <a:gd name="T6" fmla="*/ 1171 w 2606"/>
                <a:gd name="T7" fmla="*/ 820 h 2518"/>
                <a:gd name="T8" fmla="*/ 1064 w 2606"/>
                <a:gd name="T9" fmla="*/ 953 h 2518"/>
                <a:gd name="T10" fmla="*/ 942 w 2606"/>
                <a:gd name="T11" fmla="*/ 1049 h 2518"/>
                <a:gd name="T12" fmla="*/ 826 w 2606"/>
                <a:gd name="T13" fmla="*/ 1112 h 2518"/>
                <a:gd name="T14" fmla="*/ 743 w 2606"/>
                <a:gd name="T15" fmla="*/ 1144 h 2518"/>
                <a:gd name="T16" fmla="*/ 703 w 2606"/>
                <a:gd name="T17" fmla="*/ 1155 h 2518"/>
                <a:gd name="T18" fmla="*/ 702 w 2606"/>
                <a:gd name="T19" fmla="*/ 2220 h 2518"/>
                <a:gd name="T20" fmla="*/ 783 w 2606"/>
                <a:gd name="T21" fmla="*/ 2331 h 2518"/>
                <a:gd name="T22" fmla="*/ 916 w 2606"/>
                <a:gd name="T23" fmla="*/ 2376 h 2518"/>
                <a:gd name="T24" fmla="*/ 2150 w 2606"/>
                <a:gd name="T25" fmla="*/ 2358 h 2518"/>
                <a:gd name="T26" fmla="*/ 2265 w 2606"/>
                <a:gd name="T27" fmla="*/ 2281 h 2518"/>
                <a:gd name="T28" fmla="*/ 2318 w 2606"/>
                <a:gd name="T29" fmla="*/ 2141 h 2518"/>
                <a:gd name="T30" fmla="*/ 2453 w 2606"/>
                <a:gd name="T31" fmla="*/ 1126 h 2518"/>
                <a:gd name="T32" fmla="*/ 2372 w 2606"/>
                <a:gd name="T33" fmla="*/ 1017 h 2518"/>
                <a:gd name="T34" fmla="*/ 2239 w 2606"/>
                <a:gd name="T35" fmla="*/ 975 h 2518"/>
                <a:gd name="T36" fmla="*/ 1566 w 2606"/>
                <a:gd name="T37" fmla="*/ 955 h 2518"/>
                <a:gd name="T38" fmla="*/ 1546 w 2606"/>
                <a:gd name="T39" fmla="*/ 438 h 2518"/>
                <a:gd name="T40" fmla="*/ 1523 w 2606"/>
                <a:gd name="T41" fmla="*/ 280 h 2518"/>
                <a:gd name="T42" fmla="*/ 1453 w 2606"/>
                <a:gd name="T43" fmla="*/ 182 h 2518"/>
                <a:gd name="T44" fmla="*/ 1345 w 2606"/>
                <a:gd name="T45" fmla="*/ 142 h 2518"/>
                <a:gd name="T46" fmla="*/ 1393 w 2606"/>
                <a:gd name="T47" fmla="*/ 8 h 2518"/>
                <a:gd name="T48" fmla="*/ 1537 w 2606"/>
                <a:gd name="T49" fmla="*/ 69 h 2518"/>
                <a:gd name="T50" fmla="*/ 1640 w 2606"/>
                <a:gd name="T51" fmla="*/ 197 h 2518"/>
                <a:gd name="T52" fmla="*/ 1685 w 2606"/>
                <a:gd name="T53" fmla="*/ 383 h 2518"/>
                <a:gd name="T54" fmla="*/ 2289 w 2606"/>
                <a:gd name="T55" fmla="*/ 839 h 2518"/>
                <a:gd name="T56" fmla="*/ 2464 w 2606"/>
                <a:gd name="T57" fmla="*/ 913 h 2518"/>
                <a:gd name="T58" fmla="*/ 2577 w 2606"/>
                <a:gd name="T59" fmla="*/ 1060 h 2518"/>
                <a:gd name="T60" fmla="*/ 2605 w 2606"/>
                <a:gd name="T61" fmla="*/ 1208 h 2518"/>
                <a:gd name="T62" fmla="*/ 2434 w 2606"/>
                <a:gd name="T63" fmla="*/ 2257 h 2518"/>
                <a:gd name="T64" fmla="*/ 2338 w 2606"/>
                <a:gd name="T65" fmla="*/ 2409 h 2518"/>
                <a:gd name="T66" fmla="*/ 2179 w 2606"/>
                <a:gd name="T67" fmla="*/ 2496 h 2518"/>
                <a:gd name="T68" fmla="*/ 916 w 2606"/>
                <a:gd name="T69" fmla="*/ 2518 h 2518"/>
                <a:gd name="T70" fmla="*/ 738 w 2606"/>
                <a:gd name="T71" fmla="*/ 2471 h 2518"/>
                <a:gd name="T72" fmla="*/ 628 w 2606"/>
                <a:gd name="T73" fmla="*/ 2454 h 2518"/>
                <a:gd name="T74" fmla="*/ 138 w 2606"/>
                <a:gd name="T75" fmla="*/ 2476 h 2518"/>
                <a:gd name="T76" fmla="*/ 41 w 2606"/>
                <a:gd name="T77" fmla="*/ 2436 h 2518"/>
                <a:gd name="T78" fmla="*/ 0 w 2606"/>
                <a:gd name="T79" fmla="*/ 2339 h 2518"/>
                <a:gd name="T80" fmla="*/ 24 w 2606"/>
                <a:gd name="T81" fmla="*/ 1045 h 2518"/>
                <a:gd name="T82" fmla="*/ 111 w 2606"/>
                <a:gd name="T83" fmla="*/ 987 h 2518"/>
                <a:gd name="T84" fmla="*/ 609 w 2606"/>
                <a:gd name="T85" fmla="*/ 996 h 2518"/>
                <a:gd name="T86" fmla="*/ 678 w 2606"/>
                <a:gd name="T87" fmla="*/ 1017 h 2518"/>
                <a:gd name="T88" fmla="*/ 722 w 2606"/>
                <a:gd name="T89" fmla="*/ 1003 h 2518"/>
                <a:gd name="T90" fmla="*/ 814 w 2606"/>
                <a:gd name="T91" fmla="*/ 961 h 2518"/>
                <a:gd name="T92" fmla="*/ 926 w 2606"/>
                <a:gd name="T93" fmla="*/ 887 h 2518"/>
                <a:gd name="T94" fmla="*/ 1029 w 2606"/>
                <a:gd name="T95" fmla="*/ 779 h 2518"/>
                <a:gd name="T96" fmla="*/ 1095 w 2606"/>
                <a:gd name="T97" fmla="*/ 630 h 2518"/>
                <a:gd name="T98" fmla="*/ 1106 w 2606"/>
                <a:gd name="T99" fmla="*/ 71 h 2518"/>
                <a:gd name="T100" fmla="*/ 1153 w 2606"/>
                <a:gd name="T101" fmla="*/ 21 h 2518"/>
                <a:gd name="T102" fmla="*/ 1206 w 2606"/>
                <a:gd name="T103" fmla="*/ 9 h 2518"/>
                <a:gd name="T104" fmla="*/ 1322 w 2606"/>
                <a:gd name="T105" fmla="*/ 0 h 2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606" h="2518">
                  <a:moveTo>
                    <a:pt x="141" y="1124"/>
                  </a:moveTo>
                  <a:lnTo>
                    <a:pt x="141" y="2337"/>
                  </a:lnTo>
                  <a:lnTo>
                    <a:pt x="550" y="2337"/>
                  </a:lnTo>
                  <a:lnTo>
                    <a:pt x="550" y="1124"/>
                  </a:lnTo>
                  <a:lnTo>
                    <a:pt x="141" y="1124"/>
                  </a:lnTo>
                  <a:close/>
                  <a:moveTo>
                    <a:pt x="1318" y="139"/>
                  </a:moveTo>
                  <a:lnTo>
                    <a:pt x="1291" y="141"/>
                  </a:lnTo>
                  <a:lnTo>
                    <a:pt x="1266" y="142"/>
                  </a:lnTo>
                  <a:lnTo>
                    <a:pt x="1245" y="145"/>
                  </a:lnTo>
                  <a:lnTo>
                    <a:pt x="1245" y="541"/>
                  </a:lnTo>
                  <a:lnTo>
                    <a:pt x="1242" y="594"/>
                  </a:lnTo>
                  <a:lnTo>
                    <a:pt x="1235" y="645"/>
                  </a:lnTo>
                  <a:lnTo>
                    <a:pt x="1225" y="693"/>
                  </a:lnTo>
                  <a:lnTo>
                    <a:pt x="1210" y="738"/>
                  </a:lnTo>
                  <a:lnTo>
                    <a:pt x="1192" y="779"/>
                  </a:lnTo>
                  <a:lnTo>
                    <a:pt x="1171" y="820"/>
                  </a:lnTo>
                  <a:lnTo>
                    <a:pt x="1147" y="857"/>
                  </a:lnTo>
                  <a:lnTo>
                    <a:pt x="1121" y="892"/>
                  </a:lnTo>
                  <a:lnTo>
                    <a:pt x="1094" y="923"/>
                  </a:lnTo>
                  <a:lnTo>
                    <a:pt x="1064" y="953"/>
                  </a:lnTo>
                  <a:lnTo>
                    <a:pt x="1035" y="980"/>
                  </a:lnTo>
                  <a:lnTo>
                    <a:pt x="1004" y="1006"/>
                  </a:lnTo>
                  <a:lnTo>
                    <a:pt x="973" y="1028"/>
                  </a:lnTo>
                  <a:lnTo>
                    <a:pt x="942" y="1049"/>
                  </a:lnTo>
                  <a:lnTo>
                    <a:pt x="911" y="1067"/>
                  </a:lnTo>
                  <a:lnTo>
                    <a:pt x="881" y="1084"/>
                  </a:lnTo>
                  <a:lnTo>
                    <a:pt x="853" y="1099"/>
                  </a:lnTo>
                  <a:lnTo>
                    <a:pt x="826" y="1112"/>
                  </a:lnTo>
                  <a:lnTo>
                    <a:pt x="801" y="1122"/>
                  </a:lnTo>
                  <a:lnTo>
                    <a:pt x="779" y="1132"/>
                  </a:lnTo>
                  <a:lnTo>
                    <a:pt x="760" y="1139"/>
                  </a:lnTo>
                  <a:lnTo>
                    <a:pt x="743" y="1144"/>
                  </a:lnTo>
                  <a:lnTo>
                    <a:pt x="729" y="1149"/>
                  </a:lnTo>
                  <a:lnTo>
                    <a:pt x="721" y="1152"/>
                  </a:lnTo>
                  <a:lnTo>
                    <a:pt x="715" y="1153"/>
                  </a:lnTo>
                  <a:lnTo>
                    <a:pt x="703" y="1155"/>
                  </a:lnTo>
                  <a:lnTo>
                    <a:pt x="690" y="1155"/>
                  </a:lnTo>
                  <a:lnTo>
                    <a:pt x="690" y="2149"/>
                  </a:lnTo>
                  <a:lnTo>
                    <a:pt x="693" y="2186"/>
                  </a:lnTo>
                  <a:lnTo>
                    <a:pt x="702" y="2220"/>
                  </a:lnTo>
                  <a:lnTo>
                    <a:pt x="715" y="2253"/>
                  </a:lnTo>
                  <a:lnTo>
                    <a:pt x="733" y="2283"/>
                  </a:lnTo>
                  <a:lnTo>
                    <a:pt x="757" y="2309"/>
                  </a:lnTo>
                  <a:lnTo>
                    <a:pt x="783" y="2331"/>
                  </a:lnTo>
                  <a:lnTo>
                    <a:pt x="813" y="2350"/>
                  </a:lnTo>
                  <a:lnTo>
                    <a:pt x="844" y="2364"/>
                  </a:lnTo>
                  <a:lnTo>
                    <a:pt x="879" y="2373"/>
                  </a:lnTo>
                  <a:lnTo>
                    <a:pt x="916" y="2376"/>
                  </a:lnTo>
                  <a:lnTo>
                    <a:pt x="2022" y="2376"/>
                  </a:lnTo>
                  <a:lnTo>
                    <a:pt x="2068" y="2374"/>
                  </a:lnTo>
                  <a:lnTo>
                    <a:pt x="2111" y="2367"/>
                  </a:lnTo>
                  <a:lnTo>
                    <a:pt x="2150" y="2358"/>
                  </a:lnTo>
                  <a:lnTo>
                    <a:pt x="2185" y="2344"/>
                  </a:lnTo>
                  <a:lnTo>
                    <a:pt x="2215" y="2327"/>
                  </a:lnTo>
                  <a:lnTo>
                    <a:pt x="2242" y="2305"/>
                  </a:lnTo>
                  <a:lnTo>
                    <a:pt x="2265" y="2281"/>
                  </a:lnTo>
                  <a:lnTo>
                    <a:pt x="2284" y="2251"/>
                  </a:lnTo>
                  <a:lnTo>
                    <a:pt x="2299" y="2218"/>
                  </a:lnTo>
                  <a:lnTo>
                    <a:pt x="2310" y="2181"/>
                  </a:lnTo>
                  <a:lnTo>
                    <a:pt x="2318" y="2141"/>
                  </a:lnTo>
                  <a:lnTo>
                    <a:pt x="2318" y="2139"/>
                  </a:lnTo>
                  <a:lnTo>
                    <a:pt x="2466" y="1196"/>
                  </a:lnTo>
                  <a:lnTo>
                    <a:pt x="2461" y="1160"/>
                  </a:lnTo>
                  <a:lnTo>
                    <a:pt x="2453" y="1126"/>
                  </a:lnTo>
                  <a:lnTo>
                    <a:pt x="2439" y="1095"/>
                  </a:lnTo>
                  <a:lnTo>
                    <a:pt x="2420" y="1066"/>
                  </a:lnTo>
                  <a:lnTo>
                    <a:pt x="2398" y="1040"/>
                  </a:lnTo>
                  <a:lnTo>
                    <a:pt x="2372" y="1017"/>
                  </a:lnTo>
                  <a:lnTo>
                    <a:pt x="2342" y="1001"/>
                  </a:lnTo>
                  <a:lnTo>
                    <a:pt x="2310" y="987"/>
                  </a:lnTo>
                  <a:lnTo>
                    <a:pt x="2275" y="978"/>
                  </a:lnTo>
                  <a:lnTo>
                    <a:pt x="2239" y="975"/>
                  </a:lnTo>
                  <a:lnTo>
                    <a:pt x="1616" y="975"/>
                  </a:lnTo>
                  <a:lnTo>
                    <a:pt x="1598" y="973"/>
                  </a:lnTo>
                  <a:lnTo>
                    <a:pt x="1581" y="966"/>
                  </a:lnTo>
                  <a:lnTo>
                    <a:pt x="1566" y="955"/>
                  </a:lnTo>
                  <a:lnTo>
                    <a:pt x="1556" y="941"/>
                  </a:lnTo>
                  <a:lnTo>
                    <a:pt x="1548" y="924"/>
                  </a:lnTo>
                  <a:lnTo>
                    <a:pt x="1546" y="905"/>
                  </a:lnTo>
                  <a:lnTo>
                    <a:pt x="1546" y="438"/>
                  </a:lnTo>
                  <a:lnTo>
                    <a:pt x="1545" y="392"/>
                  </a:lnTo>
                  <a:lnTo>
                    <a:pt x="1541" y="351"/>
                  </a:lnTo>
                  <a:lnTo>
                    <a:pt x="1533" y="314"/>
                  </a:lnTo>
                  <a:lnTo>
                    <a:pt x="1523" y="280"/>
                  </a:lnTo>
                  <a:lnTo>
                    <a:pt x="1510" y="249"/>
                  </a:lnTo>
                  <a:lnTo>
                    <a:pt x="1494" y="223"/>
                  </a:lnTo>
                  <a:lnTo>
                    <a:pt x="1475" y="201"/>
                  </a:lnTo>
                  <a:lnTo>
                    <a:pt x="1453" y="182"/>
                  </a:lnTo>
                  <a:lnTo>
                    <a:pt x="1428" y="166"/>
                  </a:lnTo>
                  <a:lnTo>
                    <a:pt x="1401" y="154"/>
                  </a:lnTo>
                  <a:lnTo>
                    <a:pt x="1374" y="147"/>
                  </a:lnTo>
                  <a:lnTo>
                    <a:pt x="1345" y="142"/>
                  </a:lnTo>
                  <a:lnTo>
                    <a:pt x="1318" y="139"/>
                  </a:lnTo>
                  <a:close/>
                  <a:moveTo>
                    <a:pt x="1322" y="0"/>
                  </a:moveTo>
                  <a:lnTo>
                    <a:pt x="1357" y="3"/>
                  </a:lnTo>
                  <a:lnTo>
                    <a:pt x="1393" y="8"/>
                  </a:lnTo>
                  <a:lnTo>
                    <a:pt x="1430" y="17"/>
                  </a:lnTo>
                  <a:lnTo>
                    <a:pt x="1466" y="29"/>
                  </a:lnTo>
                  <a:lnTo>
                    <a:pt x="1502" y="46"/>
                  </a:lnTo>
                  <a:lnTo>
                    <a:pt x="1537" y="69"/>
                  </a:lnTo>
                  <a:lnTo>
                    <a:pt x="1568" y="95"/>
                  </a:lnTo>
                  <a:lnTo>
                    <a:pt x="1596" y="125"/>
                  </a:lnTo>
                  <a:lnTo>
                    <a:pt x="1620" y="158"/>
                  </a:lnTo>
                  <a:lnTo>
                    <a:pt x="1640" y="197"/>
                  </a:lnTo>
                  <a:lnTo>
                    <a:pt x="1657" y="237"/>
                  </a:lnTo>
                  <a:lnTo>
                    <a:pt x="1670" y="282"/>
                  </a:lnTo>
                  <a:lnTo>
                    <a:pt x="1679" y="331"/>
                  </a:lnTo>
                  <a:lnTo>
                    <a:pt x="1685" y="383"/>
                  </a:lnTo>
                  <a:lnTo>
                    <a:pt x="1687" y="438"/>
                  </a:lnTo>
                  <a:lnTo>
                    <a:pt x="1687" y="836"/>
                  </a:lnTo>
                  <a:lnTo>
                    <a:pt x="2239" y="836"/>
                  </a:lnTo>
                  <a:lnTo>
                    <a:pt x="2289" y="839"/>
                  </a:lnTo>
                  <a:lnTo>
                    <a:pt x="2337" y="849"/>
                  </a:lnTo>
                  <a:lnTo>
                    <a:pt x="2382" y="865"/>
                  </a:lnTo>
                  <a:lnTo>
                    <a:pt x="2424" y="886"/>
                  </a:lnTo>
                  <a:lnTo>
                    <a:pt x="2464" y="913"/>
                  </a:lnTo>
                  <a:lnTo>
                    <a:pt x="2498" y="943"/>
                  </a:lnTo>
                  <a:lnTo>
                    <a:pt x="2529" y="978"/>
                  </a:lnTo>
                  <a:lnTo>
                    <a:pt x="2555" y="1017"/>
                  </a:lnTo>
                  <a:lnTo>
                    <a:pt x="2577" y="1060"/>
                  </a:lnTo>
                  <a:lnTo>
                    <a:pt x="2592" y="1105"/>
                  </a:lnTo>
                  <a:lnTo>
                    <a:pt x="2602" y="1153"/>
                  </a:lnTo>
                  <a:lnTo>
                    <a:pt x="2606" y="1203"/>
                  </a:lnTo>
                  <a:lnTo>
                    <a:pt x="2605" y="1208"/>
                  </a:lnTo>
                  <a:lnTo>
                    <a:pt x="2605" y="1213"/>
                  </a:lnTo>
                  <a:lnTo>
                    <a:pt x="2456" y="2160"/>
                  </a:lnTo>
                  <a:lnTo>
                    <a:pt x="2448" y="2211"/>
                  </a:lnTo>
                  <a:lnTo>
                    <a:pt x="2434" y="2257"/>
                  </a:lnTo>
                  <a:lnTo>
                    <a:pt x="2416" y="2301"/>
                  </a:lnTo>
                  <a:lnTo>
                    <a:pt x="2395" y="2341"/>
                  </a:lnTo>
                  <a:lnTo>
                    <a:pt x="2368" y="2377"/>
                  </a:lnTo>
                  <a:lnTo>
                    <a:pt x="2338" y="2409"/>
                  </a:lnTo>
                  <a:lnTo>
                    <a:pt x="2304" y="2437"/>
                  </a:lnTo>
                  <a:lnTo>
                    <a:pt x="2266" y="2462"/>
                  </a:lnTo>
                  <a:lnTo>
                    <a:pt x="2225" y="2482"/>
                  </a:lnTo>
                  <a:lnTo>
                    <a:pt x="2179" y="2496"/>
                  </a:lnTo>
                  <a:lnTo>
                    <a:pt x="2130" y="2508"/>
                  </a:lnTo>
                  <a:lnTo>
                    <a:pt x="2078" y="2514"/>
                  </a:lnTo>
                  <a:lnTo>
                    <a:pt x="2022" y="2518"/>
                  </a:lnTo>
                  <a:lnTo>
                    <a:pt x="916" y="2518"/>
                  </a:lnTo>
                  <a:lnTo>
                    <a:pt x="869" y="2514"/>
                  </a:lnTo>
                  <a:lnTo>
                    <a:pt x="822" y="2505"/>
                  </a:lnTo>
                  <a:lnTo>
                    <a:pt x="779" y="2490"/>
                  </a:lnTo>
                  <a:lnTo>
                    <a:pt x="738" y="2471"/>
                  </a:lnTo>
                  <a:lnTo>
                    <a:pt x="700" y="2446"/>
                  </a:lnTo>
                  <a:lnTo>
                    <a:pt x="666" y="2417"/>
                  </a:lnTo>
                  <a:lnTo>
                    <a:pt x="648" y="2437"/>
                  </a:lnTo>
                  <a:lnTo>
                    <a:pt x="628" y="2454"/>
                  </a:lnTo>
                  <a:lnTo>
                    <a:pt x="604" y="2466"/>
                  </a:lnTo>
                  <a:lnTo>
                    <a:pt x="579" y="2474"/>
                  </a:lnTo>
                  <a:lnTo>
                    <a:pt x="552" y="2476"/>
                  </a:lnTo>
                  <a:lnTo>
                    <a:pt x="138" y="2476"/>
                  </a:lnTo>
                  <a:lnTo>
                    <a:pt x="111" y="2474"/>
                  </a:lnTo>
                  <a:lnTo>
                    <a:pt x="84" y="2466"/>
                  </a:lnTo>
                  <a:lnTo>
                    <a:pt x="61" y="2453"/>
                  </a:lnTo>
                  <a:lnTo>
                    <a:pt x="41" y="2436"/>
                  </a:lnTo>
                  <a:lnTo>
                    <a:pt x="24" y="2416"/>
                  </a:lnTo>
                  <a:lnTo>
                    <a:pt x="12" y="2393"/>
                  </a:lnTo>
                  <a:lnTo>
                    <a:pt x="3" y="2366"/>
                  </a:lnTo>
                  <a:lnTo>
                    <a:pt x="0" y="2339"/>
                  </a:lnTo>
                  <a:lnTo>
                    <a:pt x="0" y="1123"/>
                  </a:lnTo>
                  <a:lnTo>
                    <a:pt x="3" y="1095"/>
                  </a:lnTo>
                  <a:lnTo>
                    <a:pt x="12" y="1069"/>
                  </a:lnTo>
                  <a:lnTo>
                    <a:pt x="24" y="1045"/>
                  </a:lnTo>
                  <a:lnTo>
                    <a:pt x="41" y="1025"/>
                  </a:lnTo>
                  <a:lnTo>
                    <a:pt x="61" y="1008"/>
                  </a:lnTo>
                  <a:lnTo>
                    <a:pt x="84" y="995"/>
                  </a:lnTo>
                  <a:lnTo>
                    <a:pt x="111" y="987"/>
                  </a:lnTo>
                  <a:lnTo>
                    <a:pt x="138" y="984"/>
                  </a:lnTo>
                  <a:lnTo>
                    <a:pt x="552" y="984"/>
                  </a:lnTo>
                  <a:lnTo>
                    <a:pt x="581" y="987"/>
                  </a:lnTo>
                  <a:lnTo>
                    <a:pt x="609" y="996"/>
                  </a:lnTo>
                  <a:lnTo>
                    <a:pt x="634" y="1011"/>
                  </a:lnTo>
                  <a:lnTo>
                    <a:pt x="655" y="1030"/>
                  </a:lnTo>
                  <a:lnTo>
                    <a:pt x="666" y="1023"/>
                  </a:lnTo>
                  <a:lnTo>
                    <a:pt x="678" y="1017"/>
                  </a:lnTo>
                  <a:lnTo>
                    <a:pt x="683" y="1016"/>
                  </a:lnTo>
                  <a:lnTo>
                    <a:pt x="692" y="1013"/>
                  </a:lnTo>
                  <a:lnTo>
                    <a:pt x="705" y="1009"/>
                  </a:lnTo>
                  <a:lnTo>
                    <a:pt x="722" y="1003"/>
                  </a:lnTo>
                  <a:lnTo>
                    <a:pt x="741" y="995"/>
                  </a:lnTo>
                  <a:lnTo>
                    <a:pt x="763" y="986"/>
                  </a:lnTo>
                  <a:lnTo>
                    <a:pt x="787" y="974"/>
                  </a:lnTo>
                  <a:lnTo>
                    <a:pt x="814" y="961"/>
                  </a:lnTo>
                  <a:lnTo>
                    <a:pt x="841" y="946"/>
                  </a:lnTo>
                  <a:lnTo>
                    <a:pt x="869" y="929"/>
                  </a:lnTo>
                  <a:lnTo>
                    <a:pt x="897" y="910"/>
                  </a:lnTo>
                  <a:lnTo>
                    <a:pt x="926" y="887"/>
                  </a:lnTo>
                  <a:lnTo>
                    <a:pt x="953" y="864"/>
                  </a:lnTo>
                  <a:lnTo>
                    <a:pt x="981" y="839"/>
                  </a:lnTo>
                  <a:lnTo>
                    <a:pt x="1006" y="810"/>
                  </a:lnTo>
                  <a:lnTo>
                    <a:pt x="1029" y="779"/>
                  </a:lnTo>
                  <a:lnTo>
                    <a:pt x="1050" y="746"/>
                  </a:lnTo>
                  <a:lnTo>
                    <a:pt x="1068" y="710"/>
                  </a:lnTo>
                  <a:lnTo>
                    <a:pt x="1083" y="672"/>
                  </a:lnTo>
                  <a:lnTo>
                    <a:pt x="1095" y="630"/>
                  </a:lnTo>
                  <a:lnTo>
                    <a:pt x="1102" y="587"/>
                  </a:lnTo>
                  <a:lnTo>
                    <a:pt x="1104" y="540"/>
                  </a:lnTo>
                  <a:lnTo>
                    <a:pt x="1104" y="88"/>
                  </a:lnTo>
                  <a:lnTo>
                    <a:pt x="1106" y="71"/>
                  </a:lnTo>
                  <a:lnTo>
                    <a:pt x="1113" y="54"/>
                  </a:lnTo>
                  <a:lnTo>
                    <a:pt x="1123" y="40"/>
                  </a:lnTo>
                  <a:lnTo>
                    <a:pt x="1137" y="29"/>
                  </a:lnTo>
                  <a:lnTo>
                    <a:pt x="1153" y="21"/>
                  </a:lnTo>
                  <a:lnTo>
                    <a:pt x="1158" y="20"/>
                  </a:lnTo>
                  <a:lnTo>
                    <a:pt x="1169" y="17"/>
                  </a:lnTo>
                  <a:lnTo>
                    <a:pt x="1185" y="14"/>
                  </a:lnTo>
                  <a:lnTo>
                    <a:pt x="1206" y="9"/>
                  </a:lnTo>
                  <a:lnTo>
                    <a:pt x="1230" y="5"/>
                  </a:lnTo>
                  <a:lnTo>
                    <a:pt x="1259" y="2"/>
                  </a:lnTo>
                  <a:lnTo>
                    <a:pt x="1289" y="1"/>
                  </a:lnTo>
                  <a:lnTo>
                    <a:pt x="13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pic>
        <p:nvPicPr>
          <p:cNvPr id="202" name="图片 2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45" y="1350645"/>
            <a:ext cx="5346065" cy="5053965"/>
          </a:xfrm>
          <a:prstGeom prst="rect">
            <a:avLst/>
          </a:prstGeom>
          <a:ln w="19050">
            <a:solidFill>
              <a:srgbClr val="4472C4"/>
            </a:solidFill>
          </a:ln>
        </p:spPr>
      </p:pic>
      <p:sp>
        <p:nvSpPr>
          <p:cNvPr id="203" name="文本框 202"/>
          <p:cNvSpPr txBox="1"/>
          <p:nvPr/>
        </p:nvSpPr>
        <p:spPr>
          <a:xfrm>
            <a:off x="715645" y="6404610"/>
            <a:ext cx="123634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/>
              <a:t>Forecast in Tableau</a:t>
            </a:r>
          </a:p>
        </p:txBody>
      </p:sp>
      <p:grpSp>
        <p:nvGrpSpPr>
          <p:cNvPr id="26" name="Group 7_1">
            <a:extLst>
              <a:ext uri="{FF2B5EF4-FFF2-40B4-BE49-F238E27FC236}">
                <a16:creationId xmlns:a16="http://schemas.microsoft.com/office/drawing/2014/main" id="{FB21455C-0A3B-8AA6-7380-34D1D32E13F3}"/>
              </a:ext>
            </a:extLst>
          </p:cNvPr>
          <p:cNvGrpSpPr/>
          <p:nvPr/>
        </p:nvGrpSpPr>
        <p:grpSpPr>
          <a:xfrm>
            <a:off x="218080" y="239268"/>
            <a:ext cx="6716119" cy="1037570"/>
            <a:chOff x="5223163" y="745220"/>
            <a:chExt cx="3679323" cy="1037570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66DFDA83-615A-614C-DB2A-65AC437E7595}"/>
                </a:ext>
              </a:extLst>
            </p:cNvPr>
            <p:cNvSpPr txBox="1"/>
            <p:nvPr/>
          </p:nvSpPr>
          <p:spPr>
            <a:xfrm>
              <a:off x="5223163" y="745220"/>
              <a:ext cx="3679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latin typeface="Constantia" panose="02030602050306030303" pitchFamily="18" charset="0"/>
                  <a:ea typeface="等线" panose="02010600030101010101" charset="-122"/>
                  <a:sym typeface="+mn-ea"/>
                </a:rPr>
                <a:t>Conclusion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F14ABB1-DE52-1BFD-18E3-CD4A790FECC1}"/>
                </a:ext>
              </a:extLst>
            </p:cNvPr>
            <p:cNvSpPr txBox="1"/>
            <p:nvPr/>
          </p:nvSpPr>
          <p:spPr>
            <a:xfrm>
              <a:off x="5223163" y="1259570"/>
              <a:ext cx="1409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PART</a:t>
              </a:r>
              <a:r>
                <a:rPr lang="zh-CN" altLang="en-US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  </a:t>
              </a:r>
              <a:r>
                <a:rPr lang="en-US" altLang="zh-CN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Four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 bldLvl="0" animBg="1"/>
      <p:bldP spid="184" grpId="0" bldLvl="0" animBg="1"/>
      <p:bldP spid="185" grpId="0"/>
      <p:bldP spid="190" grpId="0" bldLvl="0" animBg="1"/>
      <p:bldP spid="191" grpId="0" bldLvl="0" animBg="1"/>
      <p:bldP spid="192" grpId="0"/>
      <p:bldP spid="193" grpId="0" bldLvl="0" animBg="1"/>
      <p:bldP spid="19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27942AB-48E4-51EA-D332-85DF0B12A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09" y="627984"/>
            <a:ext cx="4187841" cy="589473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6813A34-5444-C96F-57F0-49D11984C3FB}"/>
              </a:ext>
            </a:extLst>
          </p:cNvPr>
          <p:cNvSpPr/>
          <p:nvPr/>
        </p:nvSpPr>
        <p:spPr>
          <a:xfrm>
            <a:off x="5058121" y="2519630"/>
            <a:ext cx="6786217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  <a:p>
            <a:pPr algn="ctr"/>
            <a:r>
              <a:rPr lang="zh-CN" altLang="en-US" sz="8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❤</a:t>
            </a:r>
            <a:endParaRPr lang="en-US" altLang="zh-CN" sz="8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DC00D7F-97F3-4EF6-437B-F5367BA9C1A8}"/>
              </a:ext>
            </a:extLst>
          </p:cNvPr>
          <p:cNvSpPr/>
          <p:nvPr/>
        </p:nvSpPr>
        <p:spPr>
          <a:xfrm>
            <a:off x="9324412" y="5691721"/>
            <a:ext cx="231197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 I</a:t>
            </a:r>
          </a:p>
        </p:txBody>
      </p:sp>
    </p:spTree>
    <p:extLst>
      <p:ext uri="{BB962C8B-B14F-4D97-AF65-F5344CB8AC3E}">
        <p14:creationId xmlns:p14="http://schemas.microsoft.com/office/powerpoint/2010/main" val="325768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418255" y="4245490"/>
            <a:ext cx="720490" cy="720488"/>
            <a:chOff x="2580800" y="853659"/>
            <a:chExt cx="1087631" cy="1087631"/>
          </a:xfrm>
        </p:grpSpPr>
        <p:grpSp>
          <p:nvGrpSpPr>
            <p:cNvPr id="5" name="Group 4"/>
            <p:cNvGrpSpPr/>
            <p:nvPr/>
          </p:nvGrpSpPr>
          <p:grpSpPr>
            <a:xfrm>
              <a:off x="2580800" y="853659"/>
              <a:ext cx="1087631" cy="1087631"/>
              <a:chOff x="912987" y="3985306"/>
              <a:chExt cx="1332461" cy="1332461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912987" y="3985306"/>
                <a:ext cx="1332461" cy="1332461"/>
              </a:xfrm>
              <a:prstGeom prst="ellipse">
                <a:avLst/>
              </a:prstGeom>
              <a:solidFill>
                <a:schemeClr val="accent4">
                  <a:alpha val="2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75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008481" y="4080800"/>
                <a:ext cx="1141474" cy="1141474"/>
              </a:xfrm>
              <a:prstGeom prst="ellipse">
                <a:avLst/>
              </a:prstGeom>
              <a:solidFill>
                <a:schemeClr val="accent4">
                  <a:alpha val="3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75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108900" y="4181219"/>
                <a:ext cx="940635" cy="94063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5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6" name="Group 5"/>
            <p:cNvGrpSpPr>
              <a:grpSpLocks noChangeAspect="1"/>
            </p:cNvGrpSpPr>
            <p:nvPr/>
          </p:nvGrpSpPr>
          <p:grpSpPr>
            <a:xfrm>
              <a:off x="2925725" y="1221833"/>
              <a:ext cx="385069" cy="366530"/>
              <a:chOff x="6719888" y="887413"/>
              <a:chExt cx="492125" cy="468312"/>
            </a:xfrm>
            <a:solidFill>
              <a:schemeClr val="bg1"/>
            </a:solidFill>
          </p:grpSpPr>
          <p:sp>
            <p:nvSpPr>
              <p:cNvPr id="7" name="Freeform 6"/>
              <p:cNvSpPr>
                <a:spLocks noEditPoints="1"/>
              </p:cNvSpPr>
              <p:nvPr/>
            </p:nvSpPr>
            <p:spPr bwMode="auto">
              <a:xfrm>
                <a:off x="6719888" y="887413"/>
                <a:ext cx="492125" cy="468312"/>
              </a:xfrm>
              <a:custGeom>
                <a:avLst/>
                <a:gdLst>
                  <a:gd name="T0" fmla="*/ 117 w 128"/>
                  <a:gd name="T1" fmla="*/ 0 h 122"/>
                  <a:gd name="T2" fmla="*/ 11 w 128"/>
                  <a:gd name="T3" fmla="*/ 0 h 122"/>
                  <a:gd name="T4" fmla="*/ 0 w 128"/>
                  <a:gd name="T5" fmla="*/ 11 h 122"/>
                  <a:gd name="T6" fmla="*/ 0 w 128"/>
                  <a:gd name="T7" fmla="*/ 93 h 122"/>
                  <a:gd name="T8" fmla="*/ 11 w 128"/>
                  <a:gd name="T9" fmla="*/ 104 h 122"/>
                  <a:gd name="T10" fmla="*/ 43 w 128"/>
                  <a:gd name="T11" fmla="*/ 104 h 122"/>
                  <a:gd name="T12" fmla="*/ 38 w 128"/>
                  <a:gd name="T13" fmla="*/ 110 h 122"/>
                  <a:gd name="T14" fmla="*/ 35 w 128"/>
                  <a:gd name="T15" fmla="*/ 113 h 122"/>
                  <a:gd name="T16" fmla="*/ 34 w 128"/>
                  <a:gd name="T17" fmla="*/ 118 h 122"/>
                  <a:gd name="T18" fmla="*/ 42 w 128"/>
                  <a:gd name="T19" fmla="*/ 122 h 122"/>
                  <a:gd name="T20" fmla="*/ 86 w 128"/>
                  <a:gd name="T21" fmla="*/ 122 h 122"/>
                  <a:gd name="T22" fmla="*/ 94 w 128"/>
                  <a:gd name="T23" fmla="*/ 118 h 122"/>
                  <a:gd name="T24" fmla="*/ 94 w 128"/>
                  <a:gd name="T25" fmla="*/ 113 h 122"/>
                  <a:gd name="T26" fmla="*/ 91 w 128"/>
                  <a:gd name="T27" fmla="*/ 110 h 122"/>
                  <a:gd name="T28" fmla="*/ 85 w 128"/>
                  <a:gd name="T29" fmla="*/ 104 h 122"/>
                  <a:gd name="T30" fmla="*/ 117 w 128"/>
                  <a:gd name="T31" fmla="*/ 104 h 122"/>
                  <a:gd name="T32" fmla="*/ 128 w 128"/>
                  <a:gd name="T33" fmla="*/ 93 h 122"/>
                  <a:gd name="T34" fmla="*/ 128 w 128"/>
                  <a:gd name="T35" fmla="*/ 11 h 122"/>
                  <a:gd name="T36" fmla="*/ 117 w 128"/>
                  <a:gd name="T37" fmla="*/ 0 h 122"/>
                  <a:gd name="T38" fmla="*/ 88 w 128"/>
                  <a:gd name="T39" fmla="*/ 113 h 122"/>
                  <a:gd name="T40" fmla="*/ 90 w 128"/>
                  <a:gd name="T41" fmla="*/ 116 h 122"/>
                  <a:gd name="T42" fmla="*/ 90 w 128"/>
                  <a:gd name="T43" fmla="*/ 116 h 122"/>
                  <a:gd name="T44" fmla="*/ 86 w 128"/>
                  <a:gd name="T45" fmla="*/ 118 h 122"/>
                  <a:gd name="T46" fmla="*/ 42 w 128"/>
                  <a:gd name="T47" fmla="*/ 118 h 122"/>
                  <a:gd name="T48" fmla="*/ 38 w 128"/>
                  <a:gd name="T49" fmla="*/ 116 h 122"/>
                  <a:gd name="T50" fmla="*/ 38 w 128"/>
                  <a:gd name="T51" fmla="*/ 116 h 122"/>
                  <a:gd name="T52" fmla="*/ 38 w 128"/>
                  <a:gd name="T53" fmla="*/ 116 h 122"/>
                  <a:gd name="T54" fmla="*/ 40 w 128"/>
                  <a:gd name="T55" fmla="*/ 113 h 122"/>
                  <a:gd name="T56" fmla="*/ 48 w 128"/>
                  <a:gd name="T57" fmla="*/ 104 h 122"/>
                  <a:gd name="T58" fmla="*/ 80 w 128"/>
                  <a:gd name="T59" fmla="*/ 104 h 122"/>
                  <a:gd name="T60" fmla="*/ 88 w 128"/>
                  <a:gd name="T61" fmla="*/ 113 h 122"/>
                  <a:gd name="T62" fmla="*/ 120 w 128"/>
                  <a:gd name="T63" fmla="*/ 93 h 122"/>
                  <a:gd name="T64" fmla="*/ 117 w 128"/>
                  <a:gd name="T65" fmla="*/ 96 h 122"/>
                  <a:gd name="T66" fmla="*/ 11 w 128"/>
                  <a:gd name="T67" fmla="*/ 96 h 122"/>
                  <a:gd name="T68" fmla="*/ 8 w 128"/>
                  <a:gd name="T69" fmla="*/ 93 h 122"/>
                  <a:gd name="T70" fmla="*/ 8 w 128"/>
                  <a:gd name="T71" fmla="*/ 11 h 122"/>
                  <a:gd name="T72" fmla="*/ 11 w 128"/>
                  <a:gd name="T73" fmla="*/ 8 h 122"/>
                  <a:gd name="T74" fmla="*/ 117 w 128"/>
                  <a:gd name="T75" fmla="*/ 8 h 122"/>
                  <a:gd name="T76" fmla="*/ 120 w 128"/>
                  <a:gd name="T77" fmla="*/ 11 h 122"/>
                  <a:gd name="T78" fmla="*/ 120 w 128"/>
                  <a:gd name="T79" fmla="*/ 9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28" h="122">
                    <a:moveTo>
                      <a:pt x="117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9"/>
                      <a:pt x="5" y="104"/>
                      <a:pt x="11" y="104"/>
                    </a:cubicBezTo>
                    <a:cubicBezTo>
                      <a:pt x="43" y="104"/>
                      <a:pt x="43" y="104"/>
                      <a:pt x="43" y="104"/>
                    </a:cubicBezTo>
                    <a:cubicBezTo>
                      <a:pt x="42" y="106"/>
                      <a:pt x="39" y="109"/>
                      <a:pt x="38" y="110"/>
                    </a:cubicBezTo>
                    <a:cubicBezTo>
                      <a:pt x="36" y="111"/>
                      <a:pt x="35" y="112"/>
                      <a:pt x="35" y="113"/>
                    </a:cubicBezTo>
                    <a:cubicBezTo>
                      <a:pt x="34" y="114"/>
                      <a:pt x="33" y="116"/>
                      <a:pt x="34" y="118"/>
                    </a:cubicBezTo>
                    <a:cubicBezTo>
                      <a:pt x="35" y="120"/>
                      <a:pt x="37" y="122"/>
                      <a:pt x="42" y="122"/>
                    </a:cubicBezTo>
                    <a:cubicBezTo>
                      <a:pt x="86" y="122"/>
                      <a:pt x="86" y="122"/>
                      <a:pt x="86" y="122"/>
                    </a:cubicBezTo>
                    <a:cubicBezTo>
                      <a:pt x="91" y="122"/>
                      <a:pt x="93" y="120"/>
                      <a:pt x="94" y="118"/>
                    </a:cubicBezTo>
                    <a:cubicBezTo>
                      <a:pt x="95" y="116"/>
                      <a:pt x="95" y="114"/>
                      <a:pt x="94" y="113"/>
                    </a:cubicBezTo>
                    <a:cubicBezTo>
                      <a:pt x="93" y="112"/>
                      <a:pt x="92" y="111"/>
                      <a:pt x="91" y="110"/>
                    </a:cubicBezTo>
                    <a:cubicBezTo>
                      <a:pt x="89" y="109"/>
                      <a:pt x="87" y="106"/>
                      <a:pt x="85" y="104"/>
                    </a:cubicBezTo>
                    <a:cubicBezTo>
                      <a:pt x="117" y="104"/>
                      <a:pt x="117" y="104"/>
                      <a:pt x="117" y="104"/>
                    </a:cubicBezTo>
                    <a:cubicBezTo>
                      <a:pt x="123" y="104"/>
                      <a:pt x="128" y="99"/>
                      <a:pt x="128" y="93"/>
                    </a:cubicBezTo>
                    <a:cubicBezTo>
                      <a:pt x="128" y="11"/>
                      <a:pt x="128" y="11"/>
                      <a:pt x="128" y="11"/>
                    </a:cubicBezTo>
                    <a:cubicBezTo>
                      <a:pt x="128" y="5"/>
                      <a:pt x="123" y="0"/>
                      <a:pt x="117" y="0"/>
                    </a:cubicBezTo>
                    <a:close/>
                    <a:moveTo>
                      <a:pt x="88" y="113"/>
                    </a:moveTo>
                    <a:cubicBezTo>
                      <a:pt x="89" y="114"/>
                      <a:pt x="90" y="115"/>
                      <a:pt x="90" y="116"/>
                    </a:cubicBezTo>
                    <a:cubicBezTo>
                      <a:pt x="90" y="116"/>
                      <a:pt x="91" y="116"/>
                      <a:pt x="90" y="116"/>
                    </a:cubicBezTo>
                    <a:cubicBezTo>
                      <a:pt x="90" y="117"/>
                      <a:pt x="88" y="118"/>
                      <a:pt x="86" y="118"/>
                    </a:cubicBezTo>
                    <a:cubicBezTo>
                      <a:pt x="42" y="118"/>
                      <a:pt x="42" y="118"/>
                      <a:pt x="42" y="118"/>
                    </a:cubicBezTo>
                    <a:cubicBezTo>
                      <a:pt x="40" y="118"/>
                      <a:pt x="38" y="117"/>
                      <a:pt x="38" y="116"/>
                    </a:cubicBezTo>
                    <a:cubicBezTo>
                      <a:pt x="38" y="116"/>
                      <a:pt x="38" y="116"/>
                      <a:pt x="38" y="116"/>
                    </a:cubicBezTo>
                    <a:cubicBezTo>
                      <a:pt x="38" y="116"/>
                      <a:pt x="38" y="116"/>
                      <a:pt x="38" y="116"/>
                    </a:cubicBezTo>
                    <a:cubicBezTo>
                      <a:pt x="38" y="115"/>
                      <a:pt x="39" y="114"/>
                      <a:pt x="40" y="113"/>
                    </a:cubicBezTo>
                    <a:cubicBezTo>
                      <a:pt x="44" y="109"/>
                      <a:pt x="47" y="106"/>
                      <a:pt x="48" y="104"/>
                    </a:cubicBezTo>
                    <a:cubicBezTo>
                      <a:pt x="80" y="104"/>
                      <a:pt x="80" y="104"/>
                      <a:pt x="80" y="104"/>
                    </a:cubicBezTo>
                    <a:cubicBezTo>
                      <a:pt x="82" y="106"/>
                      <a:pt x="84" y="109"/>
                      <a:pt x="88" y="113"/>
                    </a:cubicBezTo>
                    <a:close/>
                    <a:moveTo>
                      <a:pt x="120" y="93"/>
                    </a:moveTo>
                    <a:cubicBezTo>
                      <a:pt x="120" y="95"/>
                      <a:pt x="119" y="96"/>
                      <a:pt x="117" y="96"/>
                    </a:cubicBezTo>
                    <a:cubicBezTo>
                      <a:pt x="11" y="96"/>
                      <a:pt x="11" y="96"/>
                      <a:pt x="11" y="96"/>
                    </a:cubicBezTo>
                    <a:cubicBezTo>
                      <a:pt x="9" y="96"/>
                      <a:pt x="8" y="95"/>
                      <a:pt x="8" y="93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9"/>
                      <a:pt x="9" y="8"/>
                      <a:pt x="11" y="8"/>
                    </a:cubicBezTo>
                    <a:cubicBezTo>
                      <a:pt x="117" y="8"/>
                      <a:pt x="117" y="8"/>
                      <a:pt x="117" y="8"/>
                    </a:cubicBezTo>
                    <a:cubicBezTo>
                      <a:pt x="119" y="8"/>
                      <a:pt x="120" y="9"/>
                      <a:pt x="120" y="11"/>
                    </a:cubicBezTo>
                    <a:lnTo>
                      <a:pt x="120" y="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45720" tIns="22860" rIns="45720" bIns="22860" numCol="1" anchor="t" anchorCtr="0" compatLnSpc="1"/>
              <a:lstStyle/>
              <a:p>
                <a:endParaRPr lang="id-ID" sz="840" dirty="0">
                  <a:solidFill>
                    <a:schemeClr val="tx2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  <p:sp>
            <p:nvSpPr>
              <p:cNvPr id="8" name="Freeform 7"/>
              <p:cNvSpPr>
                <a:spLocks noEditPoints="1"/>
              </p:cNvSpPr>
              <p:nvPr/>
            </p:nvSpPr>
            <p:spPr bwMode="auto">
              <a:xfrm>
                <a:off x="6781801" y="947738"/>
                <a:ext cx="368300" cy="247650"/>
              </a:xfrm>
              <a:custGeom>
                <a:avLst/>
                <a:gdLst>
                  <a:gd name="T0" fmla="*/ 89 w 96"/>
                  <a:gd name="T1" fmla="*/ 0 h 64"/>
                  <a:gd name="T2" fmla="*/ 7 w 96"/>
                  <a:gd name="T3" fmla="*/ 0 h 64"/>
                  <a:gd name="T4" fmla="*/ 0 w 96"/>
                  <a:gd name="T5" fmla="*/ 7 h 64"/>
                  <a:gd name="T6" fmla="*/ 0 w 96"/>
                  <a:gd name="T7" fmla="*/ 57 h 64"/>
                  <a:gd name="T8" fmla="*/ 7 w 96"/>
                  <a:gd name="T9" fmla="*/ 64 h 64"/>
                  <a:gd name="T10" fmla="*/ 89 w 96"/>
                  <a:gd name="T11" fmla="*/ 64 h 64"/>
                  <a:gd name="T12" fmla="*/ 96 w 96"/>
                  <a:gd name="T13" fmla="*/ 57 h 64"/>
                  <a:gd name="T14" fmla="*/ 96 w 96"/>
                  <a:gd name="T15" fmla="*/ 7 h 64"/>
                  <a:gd name="T16" fmla="*/ 89 w 96"/>
                  <a:gd name="T17" fmla="*/ 0 h 64"/>
                  <a:gd name="T18" fmla="*/ 92 w 96"/>
                  <a:gd name="T19" fmla="*/ 57 h 64"/>
                  <a:gd name="T20" fmla="*/ 89 w 96"/>
                  <a:gd name="T21" fmla="*/ 60 h 64"/>
                  <a:gd name="T22" fmla="*/ 7 w 96"/>
                  <a:gd name="T23" fmla="*/ 60 h 64"/>
                  <a:gd name="T24" fmla="*/ 4 w 96"/>
                  <a:gd name="T25" fmla="*/ 57 h 64"/>
                  <a:gd name="T26" fmla="*/ 4 w 96"/>
                  <a:gd name="T27" fmla="*/ 7 h 64"/>
                  <a:gd name="T28" fmla="*/ 7 w 96"/>
                  <a:gd name="T29" fmla="*/ 4 h 64"/>
                  <a:gd name="T30" fmla="*/ 89 w 96"/>
                  <a:gd name="T31" fmla="*/ 4 h 64"/>
                  <a:gd name="T32" fmla="*/ 92 w 96"/>
                  <a:gd name="T33" fmla="*/ 7 h 64"/>
                  <a:gd name="T34" fmla="*/ 92 w 96"/>
                  <a:gd name="T35" fmla="*/ 5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64">
                    <a:moveTo>
                      <a:pt x="89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61"/>
                      <a:pt x="3" y="64"/>
                      <a:pt x="7" y="64"/>
                    </a:cubicBezTo>
                    <a:cubicBezTo>
                      <a:pt x="89" y="64"/>
                      <a:pt x="89" y="64"/>
                      <a:pt x="89" y="64"/>
                    </a:cubicBezTo>
                    <a:cubicBezTo>
                      <a:pt x="93" y="64"/>
                      <a:pt x="96" y="61"/>
                      <a:pt x="96" y="5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3" y="0"/>
                      <a:pt x="89" y="0"/>
                    </a:cubicBezTo>
                    <a:close/>
                    <a:moveTo>
                      <a:pt x="92" y="57"/>
                    </a:moveTo>
                    <a:cubicBezTo>
                      <a:pt x="92" y="59"/>
                      <a:pt x="91" y="60"/>
                      <a:pt x="89" y="60"/>
                    </a:cubicBezTo>
                    <a:cubicBezTo>
                      <a:pt x="7" y="60"/>
                      <a:pt x="7" y="60"/>
                      <a:pt x="7" y="60"/>
                    </a:cubicBezTo>
                    <a:cubicBezTo>
                      <a:pt x="5" y="60"/>
                      <a:pt x="4" y="59"/>
                      <a:pt x="4" y="5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89" y="4"/>
                      <a:pt x="89" y="4"/>
                      <a:pt x="89" y="4"/>
                    </a:cubicBezTo>
                    <a:cubicBezTo>
                      <a:pt x="91" y="4"/>
                      <a:pt x="92" y="5"/>
                      <a:pt x="92" y="7"/>
                    </a:cubicBezTo>
                    <a:lnTo>
                      <a:pt x="92" y="5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45720" tIns="22860" rIns="45720" bIns="22860" numCol="1" anchor="t" anchorCtr="0" compatLnSpc="1"/>
              <a:lstStyle/>
              <a:p>
                <a:endParaRPr lang="id-ID" sz="840" dirty="0">
                  <a:solidFill>
                    <a:schemeClr val="tx2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  <p:sp>
            <p:nvSpPr>
              <p:cNvPr id="9" name="Freeform 8"/>
              <p:cNvSpPr>
                <a:spLocks noEditPoints="1"/>
              </p:cNvSpPr>
              <p:nvPr/>
            </p:nvSpPr>
            <p:spPr bwMode="auto">
              <a:xfrm>
                <a:off x="6943726" y="1201738"/>
                <a:ext cx="46038" cy="47625"/>
              </a:xfrm>
              <a:custGeom>
                <a:avLst/>
                <a:gdLst>
                  <a:gd name="T0" fmla="*/ 6 w 12"/>
                  <a:gd name="T1" fmla="*/ 0 h 12"/>
                  <a:gd name="T2" fmla="*/ 0 w 12"/>
                  <a:gd name="T3" fmla="*/ 6 h 12"/>
                  <a:gd name="T4" fmla="*/ 6 w 12"/>
                  <a:gd name="T5" fmla="*/ 12 h 12"/>
                  <a:gd name="T6" fmla="*/ 12 w 12"/>
                  <a:gd name="T7" fmla="*/ 6 h 12"/>
                  <a:gd name="T8" fmla="*/ 6 w 12"/>
                  <a:gd name="T9" fmla="*/ 0 h 12"/>
                  <a:gd name="T10" fmla="*/ 6 w 12"/>
                  <a:gd name="T11" fmla="*/ 8 h 12"/>
                  <a:gd name="T12" fmla="*/ 4 w 12"/>
                  <a:gd name="T13" fmla="*/ 6 h 12"/>
                  <a:gd name="T14" fmla="*/ 6 w 12"/>
                  <a:gd name="T15" fmla="*/ 4 h 12"/>
                  <a:gd name="T16" fmla="*/ 8 w 12"/>
                  <a:gd name="T17" fmla="*/ 6 h 12"/>
                  <a:gd name="T18" fmla="*/ 6 w 12"/>
                  <a:gd name="T19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2"/>
                      <a:pt x="6" y="12"/>
                    </a:cubicBezTo>
                    <a:cubicBezTo>
                      <a:pt x="9" y="12"/>
                      <a:pt x="12" y="9"/>
                      <a:pt x="12" y="6"/>
                    </a:cubicBezTo>
                    <a:cubicBezTo>
                      <a:pt x="12" y="3"/>
                      <a:pt x="9" y="0"/>
                      <a:pt x="6" y="0"/>
                    </a:cubicBezTo>
                    <a:close/>
                    <a:moveTo>
                      <a:pt x="6" y="8"/>
                    </a:moveTo>
                    <a:cubicBezTo>
                      <a:pt x="5" y="8"/>
                      <a:pt x="4" y="7"/>
                      <a:pt x="4" y="6"/>
                    </a:cubicBezTo>
                    <a:cubicBezTo>
                      <a:pt x="4" y="5"/>
                      <a:pt x="5" y="4"/>
                      <a:pt x="6" y="4"/>
                    </a:cubicBezTo>
                    <a:cubicBezTo>
                      <a:pt x="7" y="4"/>
                      <a:pt x="8" y="5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45720" tIns="22860" rIns="45720" bIns="22860" numCol="1" anchor="t" anchorCtr="0" compatLnSpc="1"/>
              <a:lstStyle/>
              <a:p>
                <a:endParaRPr lang="id-ID" sz="840" dirty="0">
                  <a:solidFill>
                    <a:schemeClr val="tx2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 bwMode="auto">
              <a:xfrm>
                <a:off x="6881813" y="1044575"/>
                <a:ext cx="61913" cy="65087"/>
              </a:xfrm>
              <a:custGeom>
                <a:avLst/>
                <a:gdLst>
                  <a:gd name="T0" fmla="*/ 0 w 39"/>
                  <a:gd name="T1" fmla="*/ 24 h 41"/>
                  <a:gd name="T2" fmla="*/ 39 w 39"/>
                  <a:gd name="T3" fmla="*/ 41 h 41"/>
                  <a:gd name="T4" fmla="*/ 39 w 39"/>
                  <a:gd name="T5" fmla="*/ 32 h 41"/>
                  <a:gd name="T6" fmla="*/ 12 w 39"/>
                  <a:gd name="T7" fmla="*/ 19 h 41"/>
                  <a:gd name="T8" fmla="*/ 39 w 39"/>
                  <a:gd name="T9" fmla="*/ 10 h 41"/>
                  <a:gd name="T10" fmla="*/ 39 w 39"/>
                  <a:gd name="T11" fmla="*/ 0 h 41"/>
                  <a:gd name="T12" fmla="*/ 0 w 39"/>
                  <a:gd name="T13" fmla="*/ 17 h 41"/>
                  <a:gd name="T14" fmla="*/ 0 w 39"/>
                  <a:gd name="T15" fmla="*/ 2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41">
                    <a:moveTo>
                      <a:pt x="0" y="24"/>
                    </a:moveTo>
                    <a:lnTo>
                      <a:pt x="39" y="41"/>
                    </a:lnTo>
                    <a:lnTo>
                      <a:pt x="39" y="32"/>
                    </a:lnTo>
                    <a:lnTo>
                      <a:pt x="12" y="19"/>
                    </a:lnTo>
                    <a:lnTo>
                      <a:pt x="39" y="10"/>
                    </a:lnTo>
                    <a:lnTo>
                      <a:pt x="39" y="0"/>
                    </a:lnTo>
                    <a:lnTo>
                      <a:pt x="0" y="17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45720" tIns="22860" rIns="45720" bIns="22860" numCol="1" anchor="t" anchorCtr="0" compatLnSpc="1"/>
              <a:lstStyle/>
              <a:p>
                <a:endParaRPr lang="id-ID" sz="840" dirty="0">
                  <a:solidFill>
                    <a:schemeClr val="tx2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  <p:sp>
            <p:nvSpPr>
              <p:cNvPr id="11" name="Freeform 10"/>
              <p:cNvSpPr/>
              <p:nvPr/>
            </p:nvSpPr>
            <p:spPr bwMode="auto">
              <a:xfrm>
                <a:off x="6950076" y="1033463"/>
                <a:ext cx="31750" cy="87312"/>
              </a:xfrm>
              <a:custGeom>
                <a:avLst/>
                <a:gdLst>
                  <a:gd name="T0" fmla="*/ 7 w 8"/>
                  <a:gd name="T1" fmla="*/ 0 h 23"/>
                  <a:gd name="T2" fmla="*/ 5 w 8"/>
                  <a:gd name="T3" fmla="*/ 0 h 23"/>
                  <a:gd name="T4" fmla="*/ 5 w 8"/>
                  <a:gd name="T5" fmla="*/ 2 h 23"/>
                  <a:gd name="T6" fmla="*/ 0 w 8"/>
                  <a:gd name="T7" fmla="*/ 20 h 23"/>
                  <a:gd name="T8" fmla="*/ 0 w 8"/>
                  <a:gd name="T9" fmla="*/ 22 h 23"/>
                  <a:gd name="T10" fmla="*/ 2 w 8"/>
                  <a:gd name="T11" fmla="*/ 23 h 23"/>
                  <a:gd name="T12" fmla="*/ 3 w 8"/>
                  <a:gd name="T13" fmla="*/ 23 h 23"/>
                  <a:gd name="T14" fmla="*/ 3 w 8"/>
                  <a:gd name="T15" fmla="*/ 22 h 23"/>
                  <a:gd name="T16" fmla="*/ 4 w 8"/>
                  <a:gd name="T17" fmla="*/ 21 h 23"/>
                  <a:gd name="T18" fmla="*/ 8 w 8"/>
                  <a:gd name="T19" fmla="*/ 3 h 23"/>
                  <a:gd name="T20" fmla="*/ 8 w 8"/>
                  <a:gd name="T21" fmla="*/ 1 h 23"/>
                  <a:gd name="T22" fmla="*/ 8 w 8"/>
                  <a:gd name="T23" fmla="*/ 0 h 23"/>
                  <a:gd name="T24" fmla="*/ 7 w 8"/>
                  <a:gd name="T2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23">
                    <a:moveTo>
                      <a:pt x="7" y="0"/>
                    </a:move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1"/>
                      <a:pt x="5" y="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0" y="22"/>
                      <a:pt x="0" y="22"/>
                    </a:cubicBezTo>
                    <a:cubicBezTo>
                      <a:pt x="0" y="23"/>
                      <a:pt x="1" y="23"/>
                      <a:pt x="2" y="23"/>
                    </a:cubicBezTo>
                    <a:cubicBezTo>
                      <a:pt x="2" y="23"/>
                      <a:pt x="2" y="23"/>
                      <a:pt x="3" y="23"/>
                    </a:cubicBezTo>
                    <a:cubicBezTo>
                      <a:pt x="3" y="23"/>
                      <a:pt x="3" y="22"/>
                      <a:pt x="3" y="22"/>
                    </a:cubicBezTo>
                    <a:cubicBezTo>
                      <a:pt x="3" y="22"/>
                      <a:pt x="3" y="21"/>
                      <a:pt x="4" y="2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2"/>
                      <a:pt x="8" y="1"/>
                      <a:pt x="8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7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45720" tIns="22860" rIns="45720" bIns="22860" numCol="1" anchor="t" anchorCtr="0" compatLnSpc="1"/>
              <a:lstStyle/>
              <a:p>
                <a:endParaRPr lang="id-ID" sz="840" dirty="0">
                  <a:solidFill>
                    <a:schemeClr val="tx2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  <p:sp>
            <p:nvSpPr>
              <p:cNvPr id="12" name="Freeform 11"/>
              <p:cNvSpPr/>
              <p:nvPr/>
            </p:nvSpPr>
            <p:spPr bwMode="auto">
              <a:xfrm>
                <a:off x="6989763" y="1044575"/>
                <a:ext cx="60325" cy="65087"/>
              </a:xfrm>
              <a:custGeom>
                <a:avLst/>
                <a:gdLst>
                  <a:gd name="T0" fmla="*/ 0 w 38"/>
                  <a:gd name="T1" fmla="*/ 10 h 41"/>
                  <a:gd name="T2" fmla="*/ 26 w 38"/>
                  <a:gd name="T3" fmla="*/ 19 h 41"/>
                  <a:gd name="T4" fmla="*/ 0 w 38"/>
                  <a:gd name="T5" fmla="*/ 32 h 41"/>
                  <a:gd name="T6" fmla="*/ 0 w 38"/>
                  <a:gd name="T7" fmla="*/ 41 h 41"/>
                  <a:gd name="T8" fmla="*/ 38 w 38"/>
                  <a:gd name="T9" fmla="*/ 24 h 41"/>
                  <a:gd name="T10" fmla="*/ 38 w 38"/>
                  <a:gd name="T11" fmla="*/ 17 h 41"/>
                  <a:gd name="T12" fmla="*/ 0 w 38"/>
                  <a:gd name="T13" fmla="*/ 0 h 41"/>
                  <a:gd name="T14" fmla="*/ 0 w 38"/>
                  <a:gd name="T15" fmla="*/ 1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" h="41">
                    <a:moveTo>
                      <a:pt x="0" y="10"/>
                    </a:moveTo>
                    <a:lnTo>
                      <a:pt x="26" y="19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38" y="24"/>
                    </a:lnTo>
                    <a:lnTo>
                      <a:pt x="38" y="17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45720" tIns="22860" rIns="45720" bIns="22860" numCol="1" anchor="t" anchorCtr="0" compatLnSpc="1"/>
              <a:lstStyle/>
              <a:p>
                <a:endParaRPr lang="id-ID" sz="840" dirty="0">
                  <a:solidFill>
                    <a:schemeClr val="tx2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4130826" y="1195057"/>
            <a:ext cx="720490" cy="720488"/>
            <a:chOff x="514827" y="853659"/>
            <a:chExt cx="1087631" cy="1087631"/>
          </a:xfrm>
        </p:grpSpPr>
        <p:grpSp>
          <p:nvGrpSpPr>
            <p:cNvPr id="17" name="Group 16"/>
            <p:cNvGrpSpPr/>
            <p:nvPr/>
          </p:nvGrpSpPr>
          <p:grpSpPr>
            <a:xfrm>
              <a:off x="514827" y="853659"/>
              <a:ext cx="1087631" cy="1087631"/>
              <a:chOff x="912987" y="3985306"/>
              <a:chExt cx="1332461" cy="1332461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912987" y="3985306"/>
                <a:ext cx="1332461" cy="1332461"/>
              </a:xfrm>
              <a:prstGeom prst="ellipse">
                <a:avLst/>
              </a:prstGeom>
              <a:solidFill>
                <a:schemeClr val="accent5">
                  <a:alpha val="2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75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008481" y="4080800"/>
                <a:ext cx="1141474" cy="1141474"/>
              </a:xfrm>
              <a:prstGeom prst="ellipse">
                <a:avLst/>
              </a:prstGeom>
              <a:solidFill>
                <a:schemeClr val="accent5">
                  <a:alpha val="3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75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108900" y="4181219"/>
                <a:ext cx="940635" cy="940635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5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</p:grpSp>
        <p:sp>
          <p:nvSpPr>
            <p:cNvPr id="18" name="Freeform 17"/>
            <p:cNvSpPr>
              <a:spLocks noChangeAspect="1" noEditPoints="1"/>
            </p:cNvSpPr>
            <p:nvPr/>
          </p:nvSpPr>
          <p:spPr bwMode="auto">
            <a:xfrm rot="2700000">
              <a:off x="903052" y="1192833"/>
              <a:ext cx="230575" cy="424531"/>
            </a:xfrm>
            <a:custGeom>
              <a:avLst/>
              <a:gdLst>
                <a:gd name="T0" fmla="*/ 482 w 579"/>
                <a:gd name="T1" fmla="*/ 367 h 1073"/>
                <a:gd name="T2" fmla="*/ 482 w 579"/>
                <a:gd name="T3" fmla="*/ 148 h 1073"/>
                <a:gd name="T4" fmla="*/ 525 w 579"/>
                <a:gd name="T5" fmla="*/ 79 h 1073"/>
                <a:gd name="T6" fmla="*/ 447 w 579"/>
                <a:gd name="T7" fmla="*/ 0 h 1073"/>
                <a:gd name="T8" fmla="*/ 132 w 579"/>
                <a:gd name="T9" fmla="*/ 0 h 1073"/>
                <a:gd name="T10" fmla="*/ 54 w 579"/>
                <a:gd name="T11" fmla="*/ 79 h 1073"/>
                <a:gd name="T12" fmla="*/ 96 w 579"/>
                <a:gd name="T13" fmla="*/ 148 h 1073"/>
                <a:gd name="T14" fmla="*/ 96 w 579"/>
                <a:gd name="T15" fmla="*/ 367 h 1073"/>
                <a:gd name="T16" fmla="*/ 0 w 579"/>
                <a:gd name="T17" fmla="*/ 583 h 1073"/>
                <a:gd name="T18" fmla="*/ 0 w 579"/>
                <a:gd name="T19" fmla="*/ 612 h 1073"/>
                <a:gd name="T20" fmla="*/ 224 w 579"/>
                <a:gd name="T21" fmla="*/ 612 h 1073"/>
                <a:gd name="T22" fmla="*/ 224 w 579"/>
                <a:gd name="T23" fmla="*/ 923 h 1073"/>
                <a:gd name="T24" fmla="*/ 289 w 579"/>
                <a:gd name="T25" fmla="*/ 1073 h 1073"/>
                <a:gd name="T26" fmla="*/ 355 w 579"/>
                <a:gd name="T27" fmla="*/ 923 h 1073"/>
                <a:gd name="T28" fmla="*/ 355 w 579"/>
                <a:gd name="T29" fmla="*/ 612 h 1073"/>
                <a:gd name="T30" fmla="*/ 579 w 579"/>
                <a:gd name="T31" fmla="*/ 612 h 1073"/>
                <a:gd name="T32" fmla="*/ 579 w 579"/>
                <a:gd name="T33" fmla="*/ 583 h 1073"/>
                <a:gd name="T34" fmla="*/ 482 w 579"/>
                <a:gd name="T35" fmla="*/ 367 h 1073"/>
                <a:gd name="T36" fmla="*/ 132 w 579"/>
                <a:gd name="T37" fmla="*/ 58 h 1073"/>
                <a:gd name="T38" fmla="*/ 447 w 579"/>
                <a:gd name="T39" fmla="*/ 58 h 1073"/>
                <a:gd name="T40" fmla="*/ 467 w 579"/>
                <a:gd name="T41" fmla="*/ 79 h 1073"/>
                <a:gd name="T42" fmla="*/ 449 w 579"/>
                <a:gd name="T43" fmla="*/ 99 h 1073"/>
                <a:gd name="T44" fmla="*/ 436 w 579"/>
                <a:gd name="T45" fmla="*/ 101 h 1073"/>
                <a:gd name="T46" fmla="*/ 143 w 579"/>
                <a:gd name="T47" fmla="*/ 101 h 1073"/>
                <a:gd name="T48" fmla="*/ 129 w 579"/>
                <a:gd name="T49" fmla="*/ 99 h 1073"/>
                <a:gd name="T50" fmla="*/ 111 w 579"/>
                <a:gd name="T51" fmla="*/ 79 h 1073"/>
                <a:gd name="T52" fmla="*/ 132 w 579"/>
                <a:gd name="T53" fmla="*/ 58 h 1073"/>
                <a:gd name="T54" fmla="*/ 424 w 579"/>
                <a:gd name="T55" fmla="*/ 370 h 1073"/>
                <a:gd name="T56" fmla="*/ 154 w 579"/>
                <a:gd name="T57" fmla="*/ 370 h 1073"/>
                <a:gd name="T58" fmla="*/ 154 w 579"/>
                <a:gd name="T59" fmla="*/ 130 h 1073"/>
                <a:gd name="T60" fmla="*/ 424 w 579"/>
                <a:gd name="T61" fmla="*/ 130 h 1073"/>
                <a:gd name="T62" fmla="*/ 424 w 579"/>
                <a:gd name="T63" fmla="*/ 370 h 1073"/>
                <a:gd name="T64" fmla="*/ 297 w 579"/>
                <a:gd name="T65" fmla="*/ 911 h 1073"/>
                <a:gd name="T66" fmla="*/ 289 w 579"/>
                <a:gd name="T67" fmla="*/ 928 h 1073"/>
                <a:gd name="T68" fmla="*/ 282 w 579"/>
                <a:gd name="T69" fmla="*/ 911 h 1073"/>
                <a:gd name="T70" fmla="*/ 282 w 579"/>
                <a:gd name="T71" fmla="*/ 612 h 1073"/>
                <a:gd name="T72" fmla="*/ 297 w 579"/>
                <a:gd name="T73" fmla="*/ 612 h 1073"/>
                <a:gd name="T74" fmla="*/ 297 w 579"/>
                <a:gd name="T75" fmla="*/ 911 h 1073"/>
                <a:gd name="T76" fmla="*/ 355 w 579"/>
                <a:gd name="T77" fmla="*/ 554 h 1073"/>
                <a:gd name="T78" fmla="*/ 224 w 579"/>
                <a:gd name="T79" fmla="*/ 554 h 1073"/>
                <a:gd name="T80" fmla="*/ 59 w 579"/>
                <a:gd name="T81" fmla="*/ 554 h 1073"/>
                <a:gd name="T82" fmla="*/ 144 w 579"/>
                <a:gd name="T83" fmla="*/ 403 h 1073"/>
                <a:gd name="T84" fmla="*/ 149 w 579"/>
                <a:gd name="T85" fmla="*/ 399 h 1073"/>
                <a:gd name="T86" fmla="*/ 430 w 579"/>
                <a:gd name="T87" fmla="*/ 399 h 1073"/>
                <a:gd name="T88" fmla="*/ 435 w 579"/>
                <a:gd name="T89" fmla="*/ 403 h 1073"/>
                <a:gd name="T90" fmla="*/ 519 w 579"/>
                <a:gd name="T91" fmla="*/ 554 h 1073"/>
                <a:gd name="T92" fmla="*/ 355 w 579"/>
                <a:gd name="T93" fmla="*/ 554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79" h="1073">
                  <a:moveTo>
                    <a:pt x="482" y="367"/>
                  </a:moveTo>
                  <a:cubicBezTo>
                    <a:pt x="482" y="148"/>
                    <a:pt x="482" y="148"/>
                    <a:pt x="482" y="148"/>
                  </a:cubicBezTo>
                  <a:cubicBezTo>
                    <a:pt x="508" y="135"/>
                    <a:pt x="525" y="109"/>
                    <a:pt x="525" y="79"/>
                  </a:cubicBezTo>
                  <a:cubicBezTo>
                    <a:pt x="525" y="35"/>
                    <a:pt x="490" y="0"/>
                    <a:pt x="447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89" y="0"/>
                    <a:pt x="54" y="35"/>
                    <a:pt x="54" y="79"/>
                  </a:cubicBezTo>
                  <a:cubicBezTo>
                    <a:pt x="54" y="109"/>
                    <a:pt x="71" y="135"/>
                    <a:pt x="96" y="148"/>
                  </a:cubicBezTo>
                  <a:cubicBezTo>
                    <a:pt x="96" y="367"/>
                    <a:pt x="96" y="367"/>
                    <a:pt x="96" y="367"/>
                  </a:cubicBezTo>
                  <a:cubicBezTo>
                    <a:pt x="35" y="422"/>
                    <a:pt x="0" y="500"/>
                    <a:pt x="0" y="583"/>
                  </a:cubicBezTo>
                  <a:cubicBezTo>
                    <a:pt x="0" y="612"/>
                    <a:pt x="0" y="612"/>
                    <a:pt x="0" y="612"/>
                  </a:cubicBezTo>
                  <a:cubicBezTo>
                    <a:pt x="224" y="612"/>
                    <a:pt x="224" y="612"/>
                    <a:pt x="224" y="612"/>
                  </a:cubicBezTo>
                  <a:cubicBezTo>
                    <a:pt x="224" y="923"/>
                    <a:pt x="224" y="923"/>
                    <a:pt x="224" y="923"/>
                  </a:cubicBezTo>
                  <a:cubicBezTo>
                    <a:pt x="289" y="1073"/>
                    <a:pt x="289" y="1073"/>
                    <a:pt x="289" y="1073"/>
                  </a:cubicBezTo>
                  <a:cubicBezTo>
                    <a:pt x="355" y="923"/>
                    <a:pt x="355" y="923"/>
                    <a:pt x="355" y="923"/>
                  </a:cubicBezTo>
                  <a:cubicBezTo>
                    <a:pt x="355" y="612"/>
                    <a:pt x="355" y="612"/>
                    <a:pt x="355" y="612"/>
                  </a:cubicBezTo>
                  <a:cubicBezTo>
                    <a:pt x="579" y="612"/>
                    <a:pt x="579" y="612"/>
                    <a:pt x="579" y="612"/>
                  </a:cubicBezTo>
                  <a:cubicBezTo>
                    <a:pt x="579" y="583"/>
                    <a:pt x="579" y="583"/>
                    <a:pt x="579" y="583"/>
                  </a:cubicBezTo>
                  <a:cubicBezTo>
                    <a:pt x="579" y="500"/>
                    <a:pt x="544" y="422"/>
                    <a:pt x="482" y="367"/>
                  </a:cubicBezTo>
                  <a:close/>
                  <a:moveTo>
                    <a:pt x="132" y="58"/>
                  </a:moveTo>
                  <a:cubicBezTo>
                    <a:pt x="447" y="58"/>
                    <a:pt x="447" y="58"/>
                    <a:pt x="447" y="58"/>
                  </a:cubicBezTo>
                  <a:cubicBezTo>
                    <a:pt x="458" y="58"/>
                    <a:pt x="467" y="67"/>
                    <a:pt x="467" y="79"/>
                  </a:cubicBezTo>
                  <a:cubicBezTo>
                    <a:pt x="467" y="89"/>
                    <a:pt x="459" y="97"/>
                    <a:pt x="449" y="99"/>
                  </a:cubicBezTo>
                  <a:cubicBezTo>
                    <a:pt x="436" y="101"/>
                    <a:pt x="436" y="101"/>
                    <a:pt x="436" y="101"/>
                  </a:cubicBezTo>
                  <a:cubicBezTo>
                    <a:pt x="143" y="101"/>
                    <a:pt x="143" y="101"/>
                    <a:pt x="143" y="101"/>
                  </a:cubicBezTo>
                  <a:cubicBezTo>
                    <a:pt x="129" y="99"/>
                    <a:pt x="129" y="99"/>
                    <a:pt x="129" y="99"/>
                  </a:cubicBezTo>
                  <a:cubicBezTo>
                    <a:pt x="119" y="97"/>
                    <a:pt x="111" y="89"/>
                    <a:pt x="111" y="79"/>
                  </a:cubicBezTo>
                  <a:cubicBezTo>
                    <a:pt x="111" y="67"/>
                    <a:pt x="121" y="58"/>
                    <a:pt x="132" y="58"/>
                  </a:cubicBezTo>
                  <a:close/>
                  <a:moveTo>
                    <a:pt x="424" y="370"/>
                  </a:moveTo>
                  <a:cubicBezTo>
                    <a:pt x="154" y="370"/>
                    <a:pt x="154" y="370"/>
                    <a:pt x="154" y="370"/>
                  </a:cubicBezTo>
                  <a:cubicBezTo>
                    <a:pt x="154" y="130"/>
                    <a:pt x="154" y="130"/>
                    <a:pt x="154" y="130"/>
                  </a:cubicBezTo>
                  <a:cubicBezTo>
                    <a:pt x="424" y="130"/>
                    <a:pt x="424" y="130"/>
                    <a:pt x="424" y="130"/>
                  </a:cubicBezTo>
                  <a:lnTo>
                    <a:pt x="424" y="370"/>
                  </a:lnTo>
                  <a:close/>
                  <a:moveTo>
                    <a:pt x="297" y="911"/>
                  </a:moveTo>
                  <a:cubicBezTo>
                    <a:pt x="289" y="928"/>
                    <a:pt x="289" y="928"/>
                    <a:pt x="289" y="928"/>
                  </a:cubicBezTo>
                  <a:cubicBezTo>
                    <a:pt x="282" y="911"/>
                    <a:pt x="282" y="911"/>
                    <a:pt x="282" y="911"/>
                  </a:cubicBezTo>
                  <a:cubicBezTo>
                    <a:pt x="282" y="612"/>
                    <a:pt x="282" y="612"/>
                    <a:pt x="282" y="612"/>
                  </a:cubicBezTo>
                  <a:cubicBezTo>
                    <a:pt x="297" y="612"/>
                    <a:pt x="297" y="612"/>
                    <a:pt x="297" y="612"/>
                  </a:cubicBezTo>
                  <a:lnTo>
                    <a:pt x="297" y="911"/>
                  </a:lnTo>
                  <a:close/>
                  <a:moveTo>
                    <a:pt x="355" y="554"/>
                  </a:moveTo>
                  <a:cubicBezTo>
                    <a:pt x="224" y="554"/>
                    <a:pt x="224" y="554"/>
                    <a:pt x="224" y="554"/>
                  </a:cubicBezTo>
                  <a:cubicBezTo>
                    <a:pt x="59" y="554"/>
                    <a:pt x="59" y="554"/>
                    <a:pt x="59" y="554"/>
                  </a:cubicBezTo>
                  <a:cubicBezTo>
                    <a:pt x="67" y="495"/>
                    <a:pt x="97" y="441"/>
                    <a:pt x="144" y="403"/>
                  </a:cubicBezTo>
                  <a:cubicBezTo>
                    <a:pt x="149" y="399"/>
                    <a:pt x="149" y="399"/>
                    <a:pt x="149" y="399"/>
                  </a:cubicBezTo>
                  <a:cubicBezTo>
                    <a:pt x="430" y="399"/>
                    <a:pt x="430" y="399"/>
                    <a:pt x="430" y="399"/>
                  </a:cubicBezTo>
                  <a:cubicBezTo>
                    <a:pt x="435" y="403"/>
                    <a:pt x="435" y="403"/>
                    <a:pt x="435" y="403"/>
                  </a:cubicBezTo>
                  <a:cubicBezTo>
                    <a:pt x="482" y="441"/>
                    <a:pt x="512" y="495"/>
                    <a:pt x="519" y="554"/>
                  </a:cubicBezTo>
                  <a:lnTo>
                    <a:pt x="355" y="5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22" tIns="45711" rIns="91422" bIns="45711" numCol="1" anchor="t" anchorCtr="0" compatLnSpc="1"/>
            <a:lstStyle/>
            <a:p>
              <a:endParaRPr lang="id-ID" sz="840" dirty="0">
                <a:solidFill>
                  <a:schemeClr val="tx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267725" y="1283757"/>
            <a:ext cx="720490" cy="720488"/>
            <a:chOff x="4646773" y="853659"/>
            <a:chExt cx="1087631" cy="1087631"/>
          </a:xfrm>
        </p:grpSpPr>
        <p:grpSp>
          <p:nvGrpSpPr>
            <p:cNvPr id="23" name="Group 22"/>
            <p:cNvGrpSpPr/>
            <p:nvPr/>
          </p:nvGrpSpPr>
          <p:grpSpPr>
            <a:xfrm>
              <a:off x="4646773" y="853659"/>
              <a:ext cx="1087631" cy="1087631"/>
              <a:chOff x="912987" y="3985306"/>
              <a:chExt cx="1332461" cy="1332461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912987" y="3985306"/>
                <a:ext cx="1332461" cy="1332461"/>
              </a:xfrm>
              <a:prstGeom prst="ellipse">
                <a:avLst/>
              </a:prstGeom>
              <a:solidFill>
                <a:schemeClr val="accent3">
                  <a:alpha val="2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75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1008481" y="4080800"/>
                <a:ext cx="1141474" cy="1141474"/>
              </a:xfrm>
              <a:prstGeom prst="ellipse">
                <a:avLst/>
              </a:prstGeom>
              <a:solidFill>
                <a:schemeClr val="accent3">
                  <a:alpha val="3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75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108900" y="4181219"/>
                <a:ext cx="940635" cy="94063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5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5014006" y="1248788"/>
              <a:ext cx="360226" cy="312620"/>
              <a:chOff x="8783638" y="1235076"/>
              <a:chExt cx="360363" cy="312738"/>
            </a:xfrm>
            <a:solidFill>
              <a:schemeClr val="bg1"/>
            </a:solidFill>
          </p:grpSpPr>
          <p:sp>
            <p:nvSpPr>
              <p:cNvPr id="25" name="Freeform 51"/>
              <p:cNvSpPr>
                <a:spLocks noEditPoints="1"/>
              </p:cNvSpPr>
              <p:nvPr/>
            </p:nvSpPr>
            <p:spPr bwMode="auto">
              <a:xfrm>
                <a:off x="8842375" y="1290638"/>
                <a:ext cx="128588" cy="84138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0" y="27"/>
                  </a:cxn>
                  <a:cxn ang="0">
                    <a:pos x="1" y="29"/>
                  </a:cxn>
                  <a:cxn ang="0">
                    <a:pos x="3" y="27"/>
                  </a:cxn>
                  <a:cxn ang="0">
                    <a:pos x="42" y="4"/>
                  </a:cxn>
                  <a:cxn ang="0">
                    <a:pos x="44" y="2"/>
                  </a:cxn>
                  <a:cxn ang="0">
                    <a:pos x="42" y="0"/>
                  </a:cxn>
                  <a:cxn ang="0">
                    <a:pos x="42" y="0"/>
                  </a:cxn>
                  <a:cxn ang="0">
                    <a:pos x="42" y="0"/>
                  </a:cxn>
                </a:cxnLst>
                <a:rect l="0" t="0" r="r" b="b"/>
                <a:pathLst>
                  <a:path w="44" h="29">
                    <a:moveTo>
                      <a:pt x="42" y="0"/>
                    </a:moveTo>
                    <a:cubicBezTo>
                      <a:pt x="19" y="0"/>
                      <a:pt x="0" y="12"/>
                      <a:pt x="0" y="27"/>
                    </a:cubicBezTo>
                    <a:cubicBezTo>
                      <a:pt x="0" y="28"/>
                      <a:pt x="0" y="29"/>
                      <a:pt x="1" y="29"/>
                    </a:cubicBezTo>
                    <a:cubicBezTo>
                      <a:pt x="3" y="29"/>
                      <a:pt x="3" y="28"/>
                      <a:pt x="3" y="27"/>
                    </a:cubicBezTo>
                    <a:cubicBezTo>
                      <a:pt x="3" y="15"/>
                      <a:pt x="21" y="4"/>
                      <a:pt x="42" y="4"/>
                    </a:cubicBezTo>
                    <a:cubicBezTo>
                      <a:pt x="43" y="4"/>
                      <a:pt x="44" y="3"/>
                      <a:pt x="44" y="2"/>
                    </a:cubicBezTo>
                    <a:cubicBezTo>
                      <a:pt x="44" y="1"/>
                      <a:pt x="43" y="0"/>
                      <a:pt x="42" y="0"/>
                    </a:cubicBezTo>
                    <a:close/>
                    <a:moveTo>
                      <a:pt x="42" y="0"/>
                    </a:moveTo>
                    <a:cubicBezTo>
                      <a:pt x="42" y="0"/>
                      <a:pt x="42" y="0"/>
                      <a:pt x="42" y="0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  <p:sp>
            <p:nvSpPr>
              <p:cNvPr id="26" name="Freeform 52"/>
              <p:cNvSpPr>
                <a:spLocks noEditPoints="1"/>
              </p:cNvSpPr>
              <p:nvPr/>
            </p:nvSpPr>
            <p:spPr bwMode="auto">
              <a:xfrm>
                <a:off x="8783638" y="1235076"/>
                <a:ext cx="360363" cy="312738"/>
              </a:xfrm>
              <a:custGeom>
                <a:avLst/>
                <a:gdLst/>
                <a:ahLst/>
                <a:cxnLst>
                  <a:cxn ang="0">
                    <a:pos x="62" y="0"/>
                  </a:cxn>
                  <a:cxn ang="0">
                    <a:pos x="0" y="46"/>
                  </a:cxn>
                  <a:cxn ang="0">
                    <a:pos x="27" y="84"/>
                  </a:cxn>
                  <a:cxn ang="0">
                    <a:pos x="27" y="84"/>
                  </a:cxn>
                  <a:cxn ang="0">
                    <a:pos x="20" y="102"/>
                  </a:cxn>
                  <a:cxn ang="0">
                    <a:pos x="20" y="104"/>
                  </a:cxn>
                  <a:cxn ang="0">
                    <a:pos x="23" y="107"/>
                  </a:cxn>
                  <a:cxn ang="0">
                    <a:pos x="24" y="107"/>
                  </a:cxn>
                  <a:cxn ang="0">
                    <a:pos x="50" y="91"/>
                  </a:cxn>
                  <a:cxn ang="0">
                    <a:pos x="62" y="92"/>
                  </a:cxn>
                  <a:cxn ang="0">
                    <a:pos x="123" y="46"/>
                  </a:cxn>
                  <a:cxn ang="0">
                    <a:pos x="62" y="0"/>
                  </a:cxn>
                  <a:cxn ang="0">
                    <a:pos x="62" y="84"/>
                  </a:cxn>
                  <a:cxn ang="0">
                    <a:pos x="51" y="83"/>
                  </a:cxn>
                  <a:cxn ang="0">
                    <a:pos x="50" y="83"/>
                  </a:cxn>
                  <a:cxn ang="0">
                    <a:pos x="44" y="86"/>
                  </a:cxn>
                  <a:cxn ang="0">
                    <a:pos x="32" y="96"/>
                  </a:cxn>
                  <a:cxn ang="0">
                    <a:pos x="35" y="85"/>
                  </a:cxn>
                  <a:cxn ang="0">
                    <a:pos x="35" y="84"/>
                  </a:cxn>
                  <a:cxn ang="0">
                    <a:pos x="31" y="77"/>
                  </a:cxn>
                  <a:cxn ang="0">
                    <a:pos x="8" y="46"/>
                  </a:cxn>
                  <a:cxn ang="0">
                    <a:pos x="62" y="7"/>
                  </a:cxn>
                  <a:cxn ang="0">
                    <a:pos x="115" y="46"/>
                  </a:cxn>
                  <a:cxn ang="0">
                    <a:pos x="62" y="84"/>
                  </a:cxn>
                  <a:cxn ang="0">
                    <a:pos x="62" y="84"/>
                  </a:cxn>
                  <a:cxn ang="0">
                    <a:pos x="62" y="84"/>
                  </a:cxn>
                </a:cxnLst>
                <a:rect l="0" t="0" r="r" b="b"/>
                <a:pathLst>
                  <a:path w="123" h="107">
                    <a:moveTo>
                      <a:pt x="62" y="0"/>
                    </a:moveTo>
                    <a:cubicBezTo>
                      <a:pt x="28" y="0"/>
                      <a:pt x="0" y="20"/>
                      <a:pt x="0" y="46"/>
                    </a:cubicBezTo>
                    <a:cubicBezTo>
                      <a:pt x="0" y="62"/>
                      <a:pt x="11" y="76"/>
                      <a:pt x="27" y="84"/>
                    </a:cubicBezTo>
                    <a:cubicBezTo>
                      <a:pt x="27" y="84"/>
                      <a:pt x="27" y="84"/>
                      <a:pt x="27" y="84"/>
                    </a:cubicBezTo>
                    <a:cubicBezTo>
                      <a:pt x="27" y="91"/>
                      <a:pt x="22" y="98"/>
                      <a:pt x="20" y="102"/>
                    </a:cubicBezTo>
                    <a:cubicBezTo>
                      <a:pt x="20" y="103"/>
                      <a:pt x="20" y="103"/>
                      <a:pt x="20" y="104"/>
                    </a:cubicBezTo>
                    <a:cubicBezTo>
                      <a:pt x="20" y="106"/>
                      <a:pt x="21" y="107"/>
                      <a:pt x="23" y="107"/>
                    </a:cubicBezTo>
                    <a:cubicBezTo>
                      <a:pt x="23" y="107"/>
                      <a:pt x="24" y="107"/>
                      <a:pt x="24" y="107"/>
                    </a:cubicBezTo>
                    <a:cubicBezTo>
                      <a:pt x="36" y="105"/>
                      <a:pt x="47" y="94"/>
                      <a:pt x="50" y="91"/>
                    </a:cubicBezTo>
                    <a:cubicBezTo>
                      <a:pt x="54" y="92"/>
                      <a:pt x="58" y="92"/>
                      <a:pt x="62" y="92"/>
                    </a:cubicBezTo>
                    <a:cubicBezTo>
                      <a:pt x="96" y="92"/>
                      <a:pt x="123" y="71"/>
                      <a:pt x="123" y="46"/>
                    </a:cubicBezTo>
                    <a:cubicBezTo>
                      <a:pt x="123" y="20"/>
                      <a:pt x="96" y="0"/>
                      <a:pt x="62" y="0"/>
                    </a:cubicBezTo>
                    <a:close/>
                    <a:moveTo>
                      <a:pt x="62" y="84"/>
                    </a:moveTo>
                    <a:cubicBezTo>
                      <a:pt x="58" y="84"/>
                      <a:pt x="55" y="84"/>
                      <a:pt x="51" y="83"/>
                    </a:cubicBezTo>
                    <a:cubicBezTo>
                      <a:pt x="51" y="83"/>
                      <a:pt x="50" y="83"/>
                      <a:pt x="50" y="83"/>
                    </a:cubicBezTo>
                    <a:cubicBezTo>
                      <a:pt x="48" y="83"/>
                      <a:pt x="45" y="84"/>
                      <a:pt x="44" y="86"/>
                    </a:cubicBezTo>
                    <a:cubicBezTo>
                      <a:pt x="42" y="88"/>
                      <a:pt x="38" y="93"/>
                      <a:pt x="32" y="96"/>
                    </a:cubicBezTo>
                    <a:cubicBezTo>
                      <a:pt x="34" y="92"/>
                      <a:pt x="35" y="89"/>
                      <a:pt x="35" y="85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5" y="81"/>
                      <a:pt x="33" y="78"/>
                      <a:pt x="31" y="77"/>
                    </a:cubicBezTo>
                    <a:cubicBezTo>
                      <a:pt x="17" y="70"/>
                      <a:pt x="8" y="58"/>
                      <a:pt x="8" y="46"/>
                    </a:cubicBezTo>
                    <a:cubicBezTo>
                      <a:pt x="8" y="25"/>
                      <a:pt x="32" y="7"/>
                      <a:pt x="62" y="7"/>
                    </a:cubicBezTo>
                    <a:cubicBezTo>
                      <a:pt x="91" y="7"/>
                      <a:pt x="115" y="25"/>
                      <a:pt x="115" y="46"/>
                    </a:cubicBezTo>
                    <a:cubicBezTo>
                      <a:pt x="115" y="67"/>
                      <a:pt x="91" y="84"/>
                      <a:pt x="62" y="84"/>
                    </a:cubicBezTo>
                    <a:close/>
                    <a:moveTo>
                      <a:pt x="62" y="84"/>
                    </a:moveTo>
                    <a:cubicBezTo>
                      <a:pt x="62" y="84"/>
                      <a:pt x="62" y="84"/>
                      <a:pt x="62" y="84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</p:grpSp>
      </p:grpSp>
      <p:sp>
        <p:nvSpPr>
          <p:cNvPr id="30" name="Inhaltsplatzhalter 4"/>
          <p:cNvSpPr txBox="1"/>
          <p:nvPr/>
        </p:nvSpPr>
        <p:spPr>
          <a:xfrm>
            <a:off x="623521" y="1368450"/>
            <a:ext cx="3249647" cy="38417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400" b="1" dirty="0">
                <a:solidFill>
                  <a:schemeClr val="accent5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Data Source</a:t>
            </a:r>
            <a:br>
              <a:rPr lang="en-US" sz="1400" b="1" dirty="0">
                <a:solidFill>
                  <a:schemeClr val="accent5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</a:br>
            <a:endParaRPr lang="en-US" sz="1100" dirty="0">
              <a:solidFill>
                <a:srgbClr val="232222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31" name="Inhaltsplatzhalter 4"/>
          <p:cNvSpPr txBox="1"/>
          <p:nvPr/>
        </p:nvSpPr>
        <p:spPr>
          <a:xfrm>
            <a:off x="5154295" y="4297998"/>
            <a:ext cx="3658870" cy="43053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600" b="1" dirty="0">
                <a:solidFill>
                  <a:schemeClr val="accent4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Basic Analysis</a:t>
            </a:r>
            <a:br>
              <a:rPr lang="en-US" sz="1400" b="1" dirty="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</a:br>
            <a:endParaRPr lang="en-US" sz="1200" dirty="0">
              <a:solidFill>
                <a:srgbClr val="232222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32" name="Inhaltsplatzhalter 4"/>
          <p:cNvSpPr txBox="1"/>
          <p:nvPr/>
        </p:nvSpPr>
        <p:spPr>
          <a:xfrm flipH="1">
            <a:off x="8169366" y="1441157"/>
            <a:ext cx="3218138" cy="4152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600" b="1" dirty="0">
                <a:solidFill>
                  <a:schemeClr val="accent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Kline</a:t>
            </a:r>
            <a:br>
              <a:rPr lang="en-US" sz="1400" b="1" dirty="0">
                <a:solidFill>
                  <a:schemeClr val="accent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</a:br>
            <a:endParaRPr lang="en-US" sz="1100" dirty="0">
              <a:solidFill>
                <a:srgbClr val="232222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39" name="AutoShape 1"/>
          <p:cNvSpPr/>
          <p:nvPr/>
        </p:nvSpPr>
        <p:spPr bwMode="auto">
          <a:xfrm rot="5940000">
            <a:off x="4985127" y="1610839"/>
            <a:ext cx="2396296" cy="233426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  <a:moveTo>
                  <a:pt x="21600" y="14990"/>
                </a:moveTo>
              </a:path>
            </a:pathLst>
          </a:custGeom>
          <a:solidFill>
            <a:schemeClr val="accent1"/>
          </a:solidFill>
          <a:ln w="381000" cap="flat">
            <a:gradFill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2">
                    <a:alpha val="50000"/>
                  </a:schemeClr>
                </a:gs>
              </a:gsLst>
              <a:lin ang="2700000" scaled="0"/>
            </a:gra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40" name="Pentagon 6_1"/>
          <p:cNvSpPr/>
          <p:nvPr/>
        </p:nvSpPr>
        <p:spPr>
          <a:xfrm>
            <a:off x="0" y="531656"/>
            <a:ext cx="154369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Group 7_1"/>
          <p:cNvGrpSpPr/>
          <p:nvPr/>
        </p:nvGrpSpPr>
        <p:grpSpPr>
          <a:xfrm>
            <a:off x="218081" y="248158"/>
            <a:ext cx="5569584" cy="975876"/>
            <a:chOff x="5223163" y="745220"/>
            <a:chExt cx="3321805" cy="975876"/>
          </a:xfrm>
        </p:grpSpPr>
        <p:sp>
          <p:nvSpPr>
            <p:cNvPr id="42" name="文本框 41"/>
            <p:cNvSpPr txBox="1"/>
            <p:nvPr/>
          </p:nvSpPr>
          <p:spPr>
            <a:xfrm>
              <a:off x="5223163" y="745220"/>
              <a:ext cx="33218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latin typeface="Constantia" panose="02030602050306030303" pitchFamily="18" charset="0"/>
                  <a:ea typeface="等线" panose="02010600030101010101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Source and Manipulation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5223163" y="1259431"/>
              <a:ext cx="11544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b="1" dirty="0">
                  <a:latin typeface="Constantia" panose="02030602050306030303" pitchFamily="18" charset="0"/>
                  <a:ea typeface="等线" panose="02010600030101010101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PART</a:t>
              </a:r>
              <a:r>
                <a:rPr lang="zh-CN" altLang="en-US" sz="2400" b="1" dirty="0">
                  <a:latin typeface="Constantia" panose="02030602050306030303" pitchFamily="18" charset="0"/>
                  <a:ea typeface="等线" panose="02010600030101010101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 </a:t>
              </a:r>
              <a:r>
                <a:rPr lang="en-US" altLang="zh-CN" sz="2400" b="1" dirty="0">
                  <a:latin typeface="Constantia" panose="02030602050306030303" pitchFamily="18" charset="0"/>
                  <a:ea typeface="等线" panose="02010600030101010101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ONE</a:t>
              </a:r>
              <a:endParaRPr lang="zh-CN" altLang="en-US" sz="2400" b="1" dirty="0">
                <a:latin typeface="Constantia" panose="02030602050306030303" pitchFamily="18" charset="0"/>
                <a:ea typeface="等线" panose="02010600030101010101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</p:grpSp>
      <p:pic>
        <p:nvPicPr>
          <p:cNvPr id="38" name="图片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70" y="2171065"/>
            <a:ext cx="1562735" cy="863600"/>
          </a:xfrm>
          <a:prstGeom prst="rect">
            <a:avLst/>
          </a:prstGeom>
        </p:spPr>
      </p:pic>
      <p:sp>
        <p:nvSpPr>
          <p:cNvPr id="44" name="乘号 43"/>
          <p:cNvSpPr/>
          <p:nvPr/>
        </p:nvSpPr>
        <p:spPr>
          <a:xfrm>
            <a:off x="2197735" y="2296795"/>
            <a:ext cx="746760" cy="737870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4"/>
          <a:srcRect l="9183" r="13792"/>
          <a:stretch>
            <a:fillRect/>
          </a:stretch>
        </p:blipFill>
        <p:spPr>
          <a:xfrm>
            <a:off x="3044825" y="2155190"/>
            <a:ext cx="1266190" cy="879475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543935"/>
            <a:ext cx="4394835" cy="328803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6340" y="595630"/>
            <a:ext cx="3446780" cy="2590165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35" y="3475990"/>
            <a:ext cx="4368165" cy="3371850"/>
          </a:xfrm>
          <a:prstGeom prst="rect">
            <a:avLst/>
          </a:prstGeom>
        </p:spPr>
      </p:pic>
      <p:grpSp>
        <p:nvGrpSpPr>
          <p:cNvPr id="55" name="组合 54"/>
          <p:cNvGrpSpPr/>
          <p:nvPr/>
        </p:nvGrpSpPr>
        <p:grpSpPr>
          <a:xfrm>
            <a:off x="7899507" y="4013858"/>
            <a:ext cx="2369886" cy="2844142"/>
            <a:chOff x="6184" y="1329"/>
            <a:chExt cx="6916" cy="9471"/>
          </a:xfrm>
        </p:grpSpPr>
        <p:sp>
          <p:nvSpPr>
            <p:cNvPr id="50" name="Freeform 6"/>
            <p:cNvSpPr/>
            <p:nvPr/>
          </p:nvSpPr>
          <p:spPr bwMode="auto">
            <a:xfrm>
              <a:off x="9073" y="1329"/>
              <a:ext cx="1084" cy="9471"/>
            </a:xfrm>
            <a:custGeom>
              <a:avLst/>
              <a:gdLst>
                <a:gd name="T0" fmla="*/ 182 w 260"/>
                <a:gd name="T1" fmla="*/ 130 h 1902"/>
                <a:gd name="T2" fmla="*/ 182 w 260"/>
                <a:gd name="T3" fmla="*/ 1902 h 1902"/>
                <a:gd name="T4" fmla="*/ 75 w 260"/>
                <a:gd name="T5" fmla="*/ 1902 h 1902"/>
                <a:gd name="T6" fmla="*/ 75 w 260"/>
                <a:gd name="T7" fmla="*/ 130 h 1902"/>
                <a:gd name="T8" fmla="*/ 0 w 260"/>
                <a:gd name="T9" fmla="*/ 130 h 1902"/>
                <a:gd name="T10" fmla="*/ 130 w 260"/>
                <a:gd name="T11" fmla="*/ 0 h 1902"/>
                <a:gd name="T12" fmla="*/ 260 w 260"/>
                <a:gd name="T13" fmla="*/ 130 h 1902"/>
                <a:gd name="T14" fmla="*/ 182 w 260"/>
                <a:gd name="T15" fmla="*/ 130 h 1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0" h="1902">
                  <a:moveTo>
                    <a:pt x="182" y="130"/>
                  </a:moveTo>
                  <a:lnTo>
                    <a:pt x="182" y="1902"/>
                  </a:lnTo>
                  <a:lnTo>
                    <a:pt x="75" y="1902"/>
                  </a:lnTo>
                  <a:lnTo>
                    <a:pt x="75" y="130"/>
                  </a:lnTo>
                  <a:lnTo>
                    <a:pt x="0" y="130"/>
                  </a:lnTo>
                  <a:lnTo>
                    <a:pt x="130" y="0"/>
                  </a:lnTo>
                  <a:lnTo>
                    <a:pt x="260" y="130"/>
                  </a:lnTo>
                  <a:lnTo>
                    <a:pt x="182" y="13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51" name="Freeform 8"/>
            <p:cNvSpPr/>
            <p:nvPr/>
          </p:nvSpPr>
          <p:spPr bwMode="auto">
            <a:xfrm>
              <a:off x="6184" y="4666"/>
              <a:ext cx="4431" cy="6134"/>
            </a:xfrm>
            <a:custGeom>
              <a:avLst/>
              <a:gdLst>
                <a:gd name="T0" fmla="*/ 225 w 454"/>
                <a:gd name="T1" fmla="*/ 35 h 481"/>
                <a:gd name="T2" fmla="*/ 55 w 454"/>
                <a:gd name="T3" fmla="*/ 35 h 481"/>
                <a:gd name="T4" fmla="*/ 55 w 454"/>
                <a:gd name="T5" fmla="*/ 0 h 481"/>
                <a:gd name="T6" fmla="*/ 0 w 454"/>
                <a:gd name="T7" fmla="*/ 55 h 481"/>
                <a:gd name="T8" fmla="*/ 55 w 454"/>
                <a:gd name="T9" fmla="*/ 110 h 481"/>
                <a:gd name="T10" fmla="*/ 55 w 454"/>
                <a:gd name="T11" fmla="*/ 80 h 481"/>
                <a:gd name="T12" fmla="*/ 224 w 454"/>
                <a:gd name="T13" fmla="*/ 80 h 481"/>
                <a:gd name="T14" fmla="*/ 409 w 454"/>
                <a:gd name="T15" fmla="*/ 277 h 481"/>
                <a:gd name="T16" fmla="*/ 409 w 454"/>
                <a:gd name="T17" fmla="*/ 481 h 481"/>
                <a:gd name="T18" fmla="*/ 454 w 454"/>
                <a:gd name="T19" fmla="*/ 481 h 481"/>
                <a:gd name="T20" fmla="*/ 454 w 454"/>
                <a:gd name="T21" fmla="*/ 277 h 481"/>
                <a:gd name="T22" fmla="*/ 225 w 454"/>
                <a:gd name="T23" fmla="*/ 35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4" h="481">
                  <a:moveTo>
                    <a:pt x="225" y="35"/>
                  </a:moveTo>
                  <a:cubicBezTo>
                    <a:pt x="55" y="35"/>
                    <a:pt x="55" y="35"/>
                    <a:pt x="55" y="35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55" y="110"/>
                    <a:pt x="55" y="110"/>
                    <a:pt x="55" y="110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224" y="80"/>
                    <a:pt x="224" y="80"/>
                    <a:pt x="224" y="80"/>
                  </a:cubicBezTo>
                  <a:cubicBezTo>
                    <a:pt x="340" y="80"/>
                    <a:pt x="409" y="168"/>
                    <a:pt x="409" y="277"/>
                  </a:cubicBezTo>
                  <a:cubicBezTo>
                    <a:pt x="409" y="481"/>
                    <a:pt x="409" y="481"/>
                    <a:pt x="409" y="481"/>
                  </a:cubicBezTo>
                  <a:cubicBezTo>
                    <a:pt x="454" y="481"/>
                    <a:pt x="454" y="481"/>
                    <a:pt x="454" y="481"/>
                  </a:cubicBezTo>
                  <a:cubicBezTo>
                    <a:pt x="454" y="277"/>
                    <a:pt x="454" y="277"/>
                    <a:pt x="454" y="277"/>
                  </a:cubicBezTo>
                  <a:cubicBezTo>
                    <a:pt x="454" y="145"/>
                    <a:pt x="363" y="35"/>
                    <a:pt x="225" y="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52" name="Oval 9"/>
            <p:cNvSpPr>
              <a:spLocks noChangeArrowheads="1"/>
            </p:cNvSpPr>
            <p:nvPr/>
          </p:nvSpPr>
          <p:spPr bwMode="auto">
            <a:xfrm>
              <a:off x="6994" y="2836"/>
              <a:ext cx="1544" cy="154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none" lIns="0" tIns="45720" rIns="0" bIns="45720" numCol="1" anchor="ctr" anchorCtr="0" compatLnSpc="1"/>
            <a:lstStyle/>
            <a:p>
              <a:pPr algn="ctr"/>
              <a:r>
                <a:rPr lang="en-US" altLang="zh-CN" sz="2000" dirty="0">
                  <a:solidFill>
                    <a:prstClr val="white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EA</a:t>
              </a:r>
              <a:endParaRPr lang="zh-CN" altLang="en-US" sz="2000" dirty="0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53" name="Oval 10"/>
            <p:cNvSpPr>
              <a:spLocks noChangeArrowheads="1"/>
            </p:cNvSpPr>
            <p:nvPr/>
          </p:nvSpPr>
          <p:spPr bwMode="auto">
            <a:xfrm>
              <a:off x="10690" y="2939"/>
              <a:ext cx="1552" cy="15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none" lIns="0" tIns="45720" rIns="0" bIns="45720" numCol="1" anchor="ctr" anchorCtr="0" compatLnSpc="1"/>
            <a:lstStyle/>
            <a:p>
              <a:pPr algn="ctr"/>
              <a:r>
                <a:rPr lang="en-US" altLang="zh-CN" sz="1400" dirty="0">
                  <a:solidFill>
                    <a:prstClr val="white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ATVI</a:t>
              </a:r>
            </a:p>
          </p:txBody>
        </p:sp>
        <p:sp>
          <p:nvSpPr>
            <p:cNvPr id="54" name="Freeform 7"/>
            <p:cNvSpPr/>
            <p:nvPr/>
          </p:nvSpPr>
          <p:spPr bwMode="auto">
            <a:xfrm>
              <a:off x="8558" y="4666"/>
              <a:ext cx="4542" cy="6134"/>
            </a:xfrm>
            <a:custGeom>
              <a:avLst/>
              <a:gdLst>
                <a:gd name="T0" fmla="*/ 229 w 454"/>
                <a:gd name="T1" fmla="*/ 35 h 481"/>
                <a:gd name="T2" fmla="*/ 399 w 454"/>
                <a:gd name="T3" fmla="*/ 35 h 481"/>
                <a:gd name="T4" fmla="*/ 399 w 454"/>
                <a:gd name="T5" fmla="*/ 0 h 481"/>
                <a:gd name="T6" fmla="*/ 454 w 454"/>
                <a:gd name="T7" fmla="*/ 55 h 481"/>
                <a:gd name="T8" fmla="*/ 399 w 454"/>
                <a:gd name="T9" fmla="*/ 110 h 481"/>
                <a:gd name="T10" fmla="*/ 399 w 454"/>
                <a:gd name="T11" fmla="*/ 80 h 481"/>
                <a:gd name="T12" fmla="*/ 230 w 454"/>
                <a:gd name="T13" fmla="*/ 80 h 481"/>
                <a:gd name="T14" fmla="*/ 45 w 454"/>
                <a:gd name="T15" fmla="*/ 277 h 481"/>
                <a:gd name="T16" fmla="*/ 45 w 454"/>
                <a:gd name="T17" fmla="*/ 481 h 481"/>
                <a:gd name="T18" fmla="*/ 0 w 454"/>
                <a:gd name="T19" fmla="*/ 481 h 481"/>
                <a:gd name="T20" fmla="*/ 0 w 454"/>
                <a:gd name="T21" fmla="*/ 277 h 481"/>
                <a:gd name="T22" fmla="*/ 229 w 454"/>
                <a:gd name="T23" fmla="*/ 35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4" h="481">
                  <a:moveTo>
                    <a:pt x="229" y="35"/>
                  </a:moveTo>
                  <a:cubicBezTo>
                    <a:pt x="399" y="35"/>
                    <a:pt x="399" y="35"/>
                    <a:pt x="399" y="35"/>
                  </a:cubicBezTo>
                  <a:cubicBezTo>
                    <a:pt x="399" y="0"/>
                    <a:pt x="399" y="0"/>
                    <a:pt x="399" y="0"/>
                  </a:cubicBezTo>
                  <a:cubicBezTo>
                    <a:pt x="454" y="55"/>
                    <a:pt x="454" y="55"/>
                    <a:pt x="454" y="55"/>
                  </a:cubicBezTo>
                  <a:cubicBezTo>
                    <a:pt x="399" y="110"/>
                    <a:pt x="399" y="110"/>
                    <a:pt x="399" y="110"/>
                  </a:cubicBezTo>
                  <a:cubicBezTo>
                    <a:pt x="399" y="80"/>
                    <a:pt x="399" y="80"/>
                    <a:pt x="399" y="80"/>
                  </a:cubicBezTo>
                  <a:cubicBezTo>
                    <a:pt x="230" y="80"/>
                    <a:pt x="230" y="80"/>
                    <a:pt x="230" y="80"/>
                  </a:cubicBezTo>
                  <a:cubicBezTo>
                    <a:pt x="114" y="80"/>
                    <a:pt x="45" y="168"/>
                    <a:pt x="45" y="277"/>
                  </a:cubicBezTo>
                  <a:cubicBezTo>
                    <a:pt x="45" y="481"/>
                    <a:pt x="45" y="481"/>
                    <a:pt x="45" y="481"/>
                  </a:cubicBezTo>
                  <a:cubicBezTo>
                    <a:pt x="0" y="481"/>
                    <a:pt x="0" y="481"/>
                    <a:pt x="0" y="481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145"/>
                    <a:pt x="90" y="35"/>
                    <a:pt x="229" y="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5768340" y="4883150"/>
            <a:ext cx="1986280" cy="11684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r"/>
            <a:r>
              <a:rPr lang="en-US" sz="1400" b="1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Less funds</a:t>
            </a:r>
          </a:p>
          <a:p>
            <a:pPr algn="r"/>
            <a:r>
              <a:rPr lang="en-US" sz="1400" b="1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more fluctuation</a:t>
            </a:r>
          </a:p>
          <a:p>
            <a:pPr algn="r"/>
            <a:r>
              <a:rPr lang="en-US" sz="1400" b="1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more activity</a:t>
            </a:r>
          </a:p>
          <a:p>
            <a:pPr algn="r"/>
            <a:r>
              <a:rPr lang="en-US" sz="1400" b="1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Better profitability</a:t>
            </a:r>
          </a:p>
          <a:p>
            <a:pPr algn="r"/>
            <a:endParaRPr lang="en-US" altLang="en-US" sz="1400" b="1" dirty="0">
              <a:solidFill>
                <a:schemeClr val="accent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0457180" y="4851400"/>
            <a:ext cx="1805940" cy="11684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sz="1400" b="1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Bigger funds</a:t>
            </a:r>
          </a:p>
          <a:p>
            <a:pPr algn="l"/>
            <a:r>
              <a:rPr lang="en-US" sz="1400" b="1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less fluctuation</a:t>
            </a:r>
          </a:p>
          <a:p>
            <a:pPr algn="l"/>
            <a:r>
              <a:rPr lang="en-US" sz="1400" b="1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less activity</a:t>
            </a:r>
          </a:p>
          <a:p>
            <a:pPr algn="l"/>
            <a:r>
              <a:rPr lang="en-US" sz="1400" b="1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Less profitability</a:t>
            </a:r>
          </a:p>
          <a:p>
            <a:pPr algn="l"/>
            <a:endParaRPr lang="en-US" altLang="en-US" sz="1400" b="1" dirty="0">
              <a:solidFill>
                <a:schemeClr val="accent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56" grpId="0"/>
      <p:bldP spid="5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/>
        </p:nvSpPr>
        <p:spPr>
          <a:xfrm>
            <a:off x="-2632701" y="0"/>
            <a:ext cx="9595241" cy="7623313"/>
          </a:xfrm>
          <a:prstGeom prst="parallelogram">
            <a:avLst>
              <a:gd name="adj" fmla="val 82944"/>
            </a:avLst>
          </a:prstGeom>
          <a:solidFill>
            <a:srgbClr val="E9EAEF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平行四边形 2"/>
          <p:cNvSpPr/>
          <p:nvPr/>
        </p:nvSpPr>
        <p:spPr>
          <a:xfrm>
            <a:off x="-3806686" y="1820393"/>
            <a:ext cx="7488283" cy="5949358"/>
          </a:xfrm>
          <a:prstGeom prst="parallelogram">
            <a:avLst>
              <a:gd name="adj" fmla="val 82944"/>
            </a:avLst>
          </a:prstGeom>
          <a:solidFill>
            <a:srgbClr val="E9EAEF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平行四边形 3"/>
          <p:cNvSpPr/>
          <p:nvPr/>
        </p:nvSpPr>
        <p:spPr>
          <a:xfrm>
            <a:off x="-2776439" y="4297996"/>
            <a:ext cx="7488283" cy="5949358"/>
          </a:xfrm>
          <a:prstGeom prst="parallelogram">
            <a:avLst>
              <a:gd name="adj" fmla="val 82944"/>
            </a:avLst>
          </a:prstGeom>
          <a:solidFill>
            <a:srgbClr val="E9EAEF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 flipH="1">
            <a:off x="2320481" y="3664511"/>
            <a:ext cx="7551038" cy="105497"/>
            <a:chOff x="2101845" y="3387257"/>
            <a:chExt cx="7551038" cy="105497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2250795" y="3070928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solidFill>
                  <a:srgbClr val="263C88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PART</a:t>
            </a:r>
            <a:r>
              <a:rPr kumimoji="1" lang="zh-CN" altLang="en-US" sz="3600" dirty="0">
                <a:solidFill>
                  <a:srgbClr val="263C88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</a:t>
            </a:r>
            <a:r>
              <a:rPr kumimoji="1" lang="en-US" altLang="zh-CN" sz="3600" dirty="0">
                <a:solidFill>
                  <a:srgbClr val="263C88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02.</a:t>
            </a:r>
            <a:endParaRPr kumimoji="1" lang="zh-CN" altLang="en-US" sz="3600" dirty="0">
              <a:solidFill>
                <a:srgbClr val="263C88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262806" y="3072103"/>
            <a:ext cx="36404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6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KPIs in Tableau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403600" y="3856990"/>
            <a:ext cx="6362065" cy="361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Introduction about two KPI: MA &amp; BBI</a:t>
            </a:r>
          </a:p>
        </p:txBody>
      </p:sp>
      <p:sp>
        <p:nvSpPr>
          <p:cNvPr id="11" name="十字形 10"/>
          <p:cNvSpPr/>
          <p:nvPr/>
        </p:nvSpPr>
        <p:spPr>
          <a:xfrm>
            <a:off x="11208461" y="5931568"/>
            <a:ext cx="594517" cy="594517"/>
          </a:xfrm>
          <a:prstGeom prst="plus">
            <a:avLst>
              <a:gd name="adj" fmla="val 41216"/>
            </a:avLst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280" y="230505"/>
            <a:ext cx="4803140" cy="3871595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21" name="Freeform 19"/>
          <p:cNvSpPr/>
          <p:nvPr/>
        </p:nvSpPr>
        <p:spPr bwMode="auto">
          <a:xfrm>
            <a:off x="5440484" y="1989116"/>
            <a:ext cx="690502" cy="4868884"/>
          </a:xfrm>
          <a:custGeom>
            <a:avLst/>
            <a:gdLst>
              <a:gd name="T0" fmla="*/ 225 w 449"/>
              <a:gd name="T1" fmla="*/ 0 h 3166"/>
              <a:gd name="T2" fmla="*/ 0 w 449"/>
              <a:gd name="T3" fmla="*/ 242 h 3166"/>
              <a:gd name="T4" fmla="*/ 127 w 449"/>
              <a:gd name="T5" fmla="*/ 242 h 3166"/>
              <a:gd name="T6" fmla="*/ 127 w 449"/>
              <a:gd name="T7" fmla="*/ 3166 h 3166"/>
              <a:gd name="T8" fmla="*/ 318 w 449"/>
              <a:gd name="T9" fmla="*/ 3166 h 3166"/>
              <a:gd name="T10" fmla="*/ 318 w 449"/>
              <a:gd name="T11" fmla="*/ 242 h 3166"/>
              <a:gd name="T12" fmla="*/ 449 w 449"/>
              <a:gd name="T13" fmla="*/ 242 h 3166"/>
              <a:gd name="T14" fmla="*/ 225 w 449"/>
              <a:gd name="T15" fmla="*/ 0 h 3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9" h="3166">
                <a:moveTo>
                  <a:pt x="225" y="0"/>
                </a:moveTo>
                <a:lnTo>
                  <a:pt x="0" y="242"/>
                </a:lnTo>
                <a:lnTo>
                  <a:pt x="127" y="242"/>
                </a:lnTo>
                <a:lnTo>
                  <a:pt x="127" y="3166"/>
                </a:lnTo>
                <a:lnTo>
                  <a:pt x="318" y="3166"/>
                </a:lnTo>
                <a:lnTo>
                  <a:pt x="318" y="242"/>
                </a:lnTo>
                <a:lnTo>
                  <a:pt x="449" y="242"/>
                </a:lnTo>
                <a:lnTo>
                  <a:pt x="22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22" name="Freeform 20"/>
          <p:cNvSpPr/>
          <p:nvPr/>
        </p:nvSpPr>
        <p:spPr bwMode="auto">
          <a:xfrm>
            <a:off x="5440484" y="1989116"/>
            <a:ext cx="690502" cy="4868884"/>
          </a:xfrm>
          <a:custGeom>
            <a:avLst/>
            <a:gdLst>
              <a:gd name="T0" fmla="*/ 225 w 449"/>
              <a:gd name="T1" fmla="*/ 0 h 3166"/>
              <a:gd name="T2" fmla="*/ 0 w 449"/>
              <a:gd name="T3" fmla="*/ 242 h 3166"/>
              <a:gd name="T4" fmla="*/ 127 w 449"/>
              <a:gd name="T5" fmla="*/ 242 h 3166"/>
              <a:gd name="T6" fmla="*/ 127 w 449"/>
              <a:gd name="T7" fmla="*/ 3166 h 3166"/>
              <a:gd name="T8" fmla="*/ 318 w 449"/>
              <a:gd name="T9" fmla="*/ 3166 h 3166"/>
              <a:gd name="T10" fmla="*/ 318 w 449"/>
              <a:gd name="T11" fmla="*/ 242 h 3166"/>
              <a:gd name="T12" fmla="*/ 449 w 449"/>
              <a:gd name="T13" fmla="*/ 242 h 3166"/>
              <a:gd name="T14" fmla="*/ 225 w 449"/>
              <a:gd name="T15" fmla="*/ 0 h 3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9" h="3166">
                <a:moveTo>
                  <a:pt x="225" y="0"/>
                </a:moveTo>
                <a:lnTo>
                  <a:pt x="0" y="242"/>
                </a:lnTo>
                <a:lnTo>
                  <a:pt x="127" y="242"/>
                </a:lnTo>
                <a:lnTo>
                  <a:pt x="127" y="3166"/>
                </a:lnTo>
                <a:lnTo>
                  <a:pt x="318" y="3166"/>
                </a:lnTo>
                <a:lnTo>
                  <a:pt x="318" y="242"/>
                </a:lnTo>
                <a:lnTo>
                  <a:pt x="449" y="242"/>
                </a:lnTo>
                <a:lnTo>
                  <a:pt x="225" y="0"/>
                </a:lnTo>
              </a:path>
            </a:pathLst>
          </a:custGeom>
          <a:noFill/>
          <a:ln w="9525">
            <a:noFill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23" name="Freeform 21"/>
          <p:cNvSpPr/>
          <p:nvPr/>
        </p:nvSpPr>
        <p:spPr bwMode="auto">
          <a:xfrm>
            <a:off x="5258435" y="3239135"/>
            <a:ext cx="2291715" cy="3618865"/>
          </a:xfrm>
          <a:custGeom>
            <a:avLst/>
            <a:gdLst>
              <a:gd name="T0" fmla="*/ 1380 w 1562"/>
              <a:gd name="T1" fmla="*/ 0 h 1805"/>
              <a:gd name="T2" fmla="*/ 1380 w 1562"/>
              <a:gd name="T3" fmla="*/ 93 h 1805"/>
              <a:gd name="T4" fmla="*/ 865 w 1562"/>
              <a:gd name="T5" fmla="*/ 93 h 1805"/>
              <a:gd name="T6" fmla="*/ 120 w 1562"/>
              <a:gd name="T7" fmla="*/ 468 h 1805"/>
              <a:gd name="T8" fmla="*/ 0 w 1562"/>
              <a:gd name="T9" fmla="*/ 843 h 1805"/>
              <a:gd name="T10" fmla="*/ 0 w 1562"/>
              <a:gd name="T11" fmla="*/ 844 h 1805"/>
              <a:gd name="T12" fmla="*/ 0 w 1562"/>
              <a:gd name="T13" fmla="*/ 1805 h 1805"/>
              <a:gd name="T14" fmla="*/ 144 w 1562"/>
              <a:gd name="T15" fmla="*/ 1805 h 1805"/>
              <a:gd name="T16" fmla="*/ 144 w 1562"/>
              <a:gd name="T17" fmla="*/ 848 h 1805"/>
              <a:gd name="T18" fmla="*/ 246 w 1562"/>
              <a:gd name="T19" fmla="*/ 538 h 1805"/>
              <a:gd name="T20" fmla="*/ 865 w 1562"/>
              <a:gd name="T21" fmla="*/ 237 h 1805"/>
              <a:gd name="T22" fmla="*/ 1380 w 1562"/>
              <a:gd name="T23" fmla="*/ 237 h 1805"/>
              <a:gd name="T24" fmla="*/ 1380 w 1562"/>
              <a:gd name="T25" fmla="*/ 338 h 1805"/>
              <a:gd name="T26" fmla="*/ 1562 w 1562"/>
              <a:gd name="T27" fmla="*/ 169 h 1805"/>
              <a:gd name="T28" fmla="*/ 1380 w 1562"/>
              <a:gd name="T29" fmla="*/ 0 h 1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62" h="1805">
                <a:moveTo>
                  <a:pt x="1380" y="0"/>
                </a:moveTo>
                <a:cubicBezTo>
                  <a:pt x="1380" y="93"/>
                  <a:pt x="1380" y="93"/>
                  <a:pt x="1380" y="93"/>
                </a:cubicBezTo>
                <a:cubicBezTo>
                  <a:pt x="865" y="93"/>
                  <a:pt x="865" y="93"/>
                  <a:pt x="865" y="93"/>
                </a:cubicBezTo>
                <a:cubicBezTo>
                  <a:pt x="437" y="93"/>
                  <a:pt x="224" y="298"/>
                  <a:pt x="120" y="468"/>
                </a:cubicBezTo>
                <a:cubicBezTo>
                  <a:pt x="9" y="652"/>
                  <a:pt x="0" y="835"/>
                  <a:pt x="0" y="843"/>
                </a:cubicBezTo>
                <a:cubicBezTo>
                  <a:pt x="0" y="844"/>
                  <a:pt x="0" y="844"/>
                  <a:pt x="0" y="844"/>
                </a:cubicBezTo>
                <a:cubicBezTo>
                  <a:pt x="0" y="1805"/>
                  <a:pt x="0" y="1805"/>
                  <a:pt x="0" y="1805"/>
                </a:cubicBezTo>
                <a:cubicBezTo>
                  <a:pt x="144" y="1805"/>
                  <a:pt x="144" y="1805"/>
                  <a:pt x="144" y="1805"/>
                </a:cubicBezTo>
                <a:cubicBezTo>
                  <a:pt x="144" y="848"/>
                  <a:pt x="144" y="848"/>
                  <a:pt x="144" y="848"/>
                </a:cubicBezTo>
                <a:cubicBezTo>
                  <a:pt x="144" y="833"/>
                  <a:pt x="157" y="683"/>
                  <a:pt x="246" y="538"/>
                </a:cubicBezTo>
                <a:cubicBezTo>
                  <a:pt x="369" y="339"/>
                  <a:pt x="577" y="237"/>
                  <a:pt x="865" y="237"/>
                </a:cubicBezTo>
                <a:cubicBezTo>
                  <a:pt x="1380" y="237"/>
                  <a:pt x="1380" y="237"/>
                  <a:pt x="1380" y="237"/>
                </a:cubicBezTo>
                <a:cubicBezTo>
                  <a:pt x="1380" y="338"/>
                  <a:pt x="1380" y="338"/>
                  <a:pt x="1380" y="338"/>
                </a:cubicBezTo>
                <a:cubicBezTo>
                  <a:pt x="1562" y="169"/>
                  <a:pt x="1562" y="169"/>
                  <a:pt x="1562" y="169"/>
                </a:cubicBezTo>
                <a:cubicBezTo>
                  <a:pt x="1380" y="0"/>
                  <a:pt x="1380" y="0"/>
                  <a:pt x="138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24" name="Freeform 22"/>
          <p:cNvSpPr/>
          <p:nvPr/>
        </p:nvSpPr>
        <p:spPr bwMode="auto">
          <a:xfrm>
            <a:off x="6130925" y="4462780"/>
            <a:ext cx="1111250" cy="2395220"/>
          </a:xfrm>
          <a:custGeom>
            <a:avLst/>
            <a:gdLst>
              <a:gd name="T0" fmla="*/ 492 w 675"/>
              <a:gd name="T1" fmla="*/ 0 h 1404"/>
              <a:gd name="T2" fmla="*/ 492 w 675"/>
              <a:gd name="T3" fmla="*/ 88 h 1404"/>
              <a:gd name="T4" fmla="*/ 100 w 675"/>
              <a:gd name="T5" fmla="*/ 234 h 1404"/>
              <a:gd name="T6" fmla="*/ 2 w 675"/>
              <a:gd name="T7" fmla="*/ 394 h 1404"/>
              <a:gd name="T8" fmla="*/ 0 w 675"/>
              <a:gd name="T9" fmla="*/ 402 h 1404"/>
              <a:gd name="T10" fmla="*/ 0 w 675"/>
              <a:gd name="T11" fmla="*/ 1404 h 1404"/>
              <a:gd name="T12" fmla="*/ 144 w 675"/>
              <a:gd name="T13" fmla="*/ 1404 h 1404"/>
              <a:gd name="T14" fmla="*/ 144 w 675"/>
              <a:gd name="T15" fmla="*/ 421 h 1404"/>
              <a:gd name="T16" fmla="*/ 492 w 675"/>
              <a:gd name="T17" fmla="*/ 233 h 1404"/>
              <a:gd name="T18" fmla="*/ 492 w 675"/>
              <a:gd name="T19" fmla="*/ 339 h 1404"/>
              <a:gd name="T20" fmla="*/ 675 w 675"/>
              <a:gd name="T21" fmla="*/ 169 h 1404"/>
              <a:gd name="T22" fmla="*/ 492 w 675"/>
              <a:gd name="T23" fmla="*/ 0 h 1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75" h="1404">
                <a:moveTo>
                  <a:pt x="492" y="0"/>
                </a:moveTo>
                <a:cubicBezTo>
                  <a:pt x="492" y="88"/>
                  <a:pt x="492" y="88"/>
                  <a:pt x="492" y="88"/>
                </a:cubicBezTo>
                <a:cubicBezTo>
                  <a:pt x="284" y="95"/>
                  <a:pt x="165" y="170"/>
                  <a:pt x="100" y="234"/>
                </a:cubicBezTo>
                <a:cubicBezTo>
                  <a:pt x="23" y="309"/>
                  <a:pt x="4" y="385"/>
                  <a:pt x="2" y="394"/>
                </a:cubicBezTo>
                <a:cubicBezTo>
                  <a:pt x="0" y="402"/>
                  <a:pt x="0" y="402"/>
                  <a:pt x="0" y="402"/>
                </a:cubicBezTo>
                <a:cubicBezTo>
                  <a:pt x="0" y="1404"/>
                  <a:pt x="0" y="1404"/>
                  <a:pt x="0" y="1404"/>
                </a:cubicBezTo>
                <a:cubicBezTo>
                  <a:pt x="144" y="1404"/>
                  <a:pt x="144" y="1404"/>
                  <a:pt x="144" y="1404"/>
                </a:cubicBezTo>
                <a:cubicBezTo>
                  <a:pt x="144" y="421"/>
                  <a:pt x="144" y="421"/>
                  <a:pt x="144" y="421"/>
                </a:cubicBezTo>
                <a:cubicBezTo>
                  <a:pt x="156" y="387"/>
                  <a:pt x="224" y="242"/>
                  <a:pt x="492" y="233"/>
                </a:cubicBezTo>
                <a:cubicBezTo>
                  <a:pt x="492" y="339"/>
                  <a:pt x="492" y="339"/>
                  <a:pt x="492" y="339"/>
                </a:cubicBezTo>
                <a:cubicBezTo>
                  <a:pt x="675" y="169"/>
                  <a:pt x="675" y="169"/>
                  <a:pt x="675" y="169"/>
                </a:cubicBezTo>
                <a:cubicBezTo>
                  <a:pt x="492" y="0"/>
                  <a:pt x="492" y="0"/>
                  <a:pt x="492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26" name="Freeform 24"/>
          <p:cNvSpPr/>
          <p:nvPr/>
        </p:nvSpPr>
        <p:spPr bwMode="auto">
          <a:xfrm>
            <a:off x="3747294" y="5024864"/>
            <a:ext cx="1414837" cy="1833136"/>
          </a:xfrm>
          <a:custGeom>
            <a:avLst/>
            <a:gdLst>
              <a:gd name="T0" fmla="*/ 182 w 694"/>
              <a:gd name="T1" fmla="*/ 0 h 898"/>
              <a:gd name="T2" fmla="*/ 0 w 694"/>
              <a:gd name="T3" fmla="*/ 169 h 898"/>
              <a:gd name="T4" fmla="*/ 182 w 694"/>
              <a:gd name="T5" fmla="*/ 338 h 898"/>
              <a:gd name="T6" fmla="*/ 182 w 694"/>
              <a:gd name="T7" fmla="*/ 250 h 898"/>
              <a:gd name="T8" fmla="*/ 477 w 694"/>
              <a:gd name="T9" fmla="*/ 250 h 898"/>
              <a:gd name="T10" fmla="*/ 530 w 694"/>
              <a:gd name="T11" fmla="*/ 266 h 898"/>
              <a:gd name="T12" fmla="*/ 547 w 694"/>
              <a:gd name="T13" fmla="*/ 331 h 898"/>
              <a:gd name="T14" fmla="*/ 546 w 694"/>
              <a:gd name="T15" fmla="*/ 333 h 898"/>
              <a:gd name="T16" fmla="*/ 546 w 694"/>
              <a:gd name="T17" fmla="*/ 898 h 898"/>
              <a:gd name="T18" fmla="*/ 690 w 694"/>
              <a:gd name="T19" fmla="*/ 898 h 898"/>
              <a:gd name="T20" fmla="*/ 690 w 694"/>
              <a:gd name="T21" fmla="*/ 341 h 898"/>
              <a:gd name="T22" fmla="*/ 637 w 694"/>
              <a:gd name="T23" fmla="*/ 170 h 898"/>
              <a:gd name="T24" fmla="*/ 477 w 694"/>
              <a:gd name="T25" fmla="*/ 106 h 898"/>
              <a:gd name="T26" fmla="*/ 182 w 694"/>
              <a:gd name="T27" fmla="*/ 106 h 898"/>
              <a:gd name="T28" fmla="*/ 182 w 694"/>
              <a:gd name="T29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94" h="898">
                <a:moveTo>
                  <a:pt x="182" y="0"/>
                </a:moveTo>
                <a:cubicBezTo>
                  <a:pt x="0" y="169"/>
                  <a:pt x="0" y="169"/>
                  <a:pt x="0" y="169"/>
                </a:cubicBezTo>
                <a:cubicBezTo>
                  <a:pt x="182" y="338"/>
                  <a:pt x="182" y="338"/>
                  <a:pt x="182" y="338"/>
                </a:cubicBezTo>
                <a:cubicBezTo>
                  <a:pt x="182" y="250"/>
                  <a:pt x="182" y="250"/>
                  <a:pt x="182" y="250"/>
                </a:cubicBezTo>
                <a:cubicBezTo>
                  <a:pt x="477" y="250"/>
                  <a:pt x="477" y="250"/>
                  <a:pt x="477" y="250"/>
                </a:cubicBezTo>
                <a:cubicBezTo>
                  <a:pt x="515" y="250"/>
                  <a:pt x="526" y="262"/>
                  <a:pt x="530" y="266"/>
                </a:cubicBezTo>
                <a:cubicBezTo>
                  <a:pt x="547" y="284"/>
                  <a:pt x="548" y="319"/>
                  <a:pt x="547" y="331"/>
                </a:cubicBezTo>
                <a:cubicBezTo>
                  <a:pt x="546" y="333"/>
                  <a:pt x="546" y="333"/>
                  <a:pt x="546" y="333"/>
                </a:cubicBezTo>
                <a:cubicBezTo>
                  <a:pt x="546" y="898"/>
                  <a:pt x="546" y="898"/>
                  <a:pt x="546" y="898"/>
                </a:cubicBezTo>
                <a:cubicBezTo>
                  <a:pt x="690" y="898"/>
                  <a:pt x="690" y="898"/>
                  <a:pt x="690" y="898"/>
                </a:cubicBezTo>
                <a:cubicBezTo>
                  <a:pt x="690" y="341"/>
                  <a:pt x="690" y="341"/>
                  <a:pt x="690" y="341"/>
                </a:cubicBezTo>
                <a:cubicBezTo>
                  <a:pt x="690" y="318"/>
                  <a:pt x="694" y="234"/>
                  <a:pt x="637" y="170"/>
                </a:cubicBezTo>
                <a:cubicBezTo>
                  <a:pt x="610" y="140"/>
                  <a:pt x="561" y="106"/>
                  <a:pt x="477" y="106"/>
                </a:cubicBezTo>
                <a:cubicBezTo>
                  <a:pt x="182" y="106"/>
                  <a:pt x="182" y="106"/>
                  <a:pt x="182" y="106"/>
                </a:cubicBezTo>
                <a:cubicBezTo>
                  <a:pt x="182" y="0"/>
                  <a:pt x="182" y="0"/>
                  <a:pt x="182" y="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1" name="Inhaltsplatzhalter 4"/>
          <p:cNvSpPr txBox="1"/>
          <p:nvPr/>
        </p:nvSpPr>
        <p:spPr>
          <a:xfrm>
            <a:off x="565239" y="5125613"/>
            <a:ext cx="3020807" cy="101536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24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KPI- MA</a:t>
            </a:r>
            <a:endParaRPr lang="en-US" sz="1600" b="1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  <a:p>
            <a:pPr marL="0" indent="0" algn="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+mn-ea"/>
                <a:sym typeface="思源黑体 CN Medium" panose="020B0600000000000000" pitchFamily="34" charset="-122"/>
              </a:rPr>
              <a:t>The situation in ATVI is not quite positive for its downward trend. </a:t>
            </a:r>
          </a:p>
        </p:txBody>
      </p:sp>
      <p:sp>
        <p:nvSpPr>
          <p:cNvPr id="12" name="Inhaltsplatzhalter 4"/>
          <p:cNvSpPr txBox="1"/>
          <p:nvPr/>
        </p:nvSpPr>
        <p:spPr>
          <a:xfrm>
            <a:off x="7673294" y="4462790"/>
            <a:ext cx="3052617" cy="110744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24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KPI - BBI</a:t>
            </a:r>
            <a:br>
              <a:rPr lang="en-US" sz="14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</a:br>
            <a:r>
              <a:rPr lang="en-US" sz="16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+mn-ea"/>
                <a:sym typeface="思源黑体 CN Medium" panose="020B0600000000000000" pitchFamily="34" charset="-122"/>
              </a:rPr>
              <a:t>EA shows the descending trend, while ATVI has a short-term investment chance.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7258754" y="5669978"/>
            <a:ext cx="415925" cy="550863"/>
            <a:chOff x="5422900" y="5006975"/>
            <a:chExt cx="415925" cy="550863"/>
          </a:xfrm>
          <a:solidFill>
            <a:schemeClr val="accent5"/>
          </a:solidFill>
        </p:grpSpPr>
        <p:sp>
          <p:nvSpPr>
            <p:cNvPr id="31" name="Freeform 438"/>
            <p:cNvSpPr/>
            <p:nvPr/>
          </p:nvSpPr>
          <p:spPr bwMode="auto">
            <a:xfrm>
              <a:off x="5632450" y="5006975"/>
              <a:ext cx="22225" cy="111125"/>
            </a:xfrm>
            <a:custGeom>
              <a:avLst/>
              <a:gdLst>
                <a:gd name="T0" fmla="*/ 71 w 140"/>
                <a:gd name="T1" fmla="*/ 0 h 700"/>
                <a:gd name="T2" fmla="*/ 89 w 140"/>
                <a:gd name="T3" fmla="*/ 3 h 700"/>
                <a:gd name="T4" fmla="*/ 106 w 140"/>
                <a:gd name="T5" fmla="*/ 10 h 700"/>
                <a:gd name="T6" fmla="*/ 120 w 140"/>
                <a:gd name="T7" fmla="*/ 21 h 700"/>
                <a:gd name="T8" fmla="*/ 131 w 140"/>
                <a:gd name="T9" fmla="*/ 35 h 700"/>
                <a:gd name="T10" fmla="*/ 138 w 140"/>
                <a:gd name="T11" fmla="*/ 52 h 700"/>
                <a:gd name="T12" fmla="*/ 140 w 140"/>
                <a:gd name="T13" fmla="*/ 70 h 700"/>
                <a:gd name="T14" fmla="*/ 140 w 140"/>
                <a:gd name="T15" fmla="*/ 629 h 700"/>
                <a:gd name="T16" fmla="*/ 138 w 140"/>
                <a:gd name="T17" fmla="*/ 647 h 700"/>
                <a:gd name="T18" fmla="*/ 131 w 140"/>
                <a:gd name="T19" fmla="*/ 664 h 700"/>
                <a:gd name="T20" fmla="*/ 120 w 140"/>
                <a:gd name="T21" fmla="*/ 679 h 700"/>
                <a:gd name="T22" fmla="*/ 106 w 140"/>
                <a:gd name="T23" fmla="*/ 689 h 700"/>
                <a:gd name="T24" fmla="*/ 89 w 140"/>
                <a:gd name="T25" fmla="*/ 697 h 700"/>
                <a:gd name="T26" fmla="*/ 71 w 140"/>
                <a:gd name="T27" fmla="*/ 700 h 700"/>
                <a:gd name="T28" fmla="*/ 52 w 140"/>
                <a:gd name="T29" fmla="*/ 697 h 700"/>
                <a:gd name="T30" fmla="*/ 35 w 140"/>
                <a:gd name="T31" fmla="*/ 690 h 700"/>
                <a:gd name="T32" fmla="*/ 21 w 140"/>
                <a:gd name="T33" fmla="*/ 679 h 700"/>
                <a:gd name="T34" fmla="*/ 9 w 140"/>
                <a:gd name="T35" fmla="*/ 665 h 700"/>
                <a:gd name="T36" fmla="*/ 3 w 140"/>
                <a:gd name="T37" fmla="*/ 648 h 700"/>
                <a:gd name="T38" fmla="*/ 0 w 140"/>
                <a:gd name="T39" fmla="*/ 629 h 700"/>
                <a:gd name="T40" fmla="*/ 0 w 140"/>
                <a:gd name="T41" fmla="*/ 70 h 700"/>
                <a:gd name="T42" fmla="*/ 3 w 140"/>
                <a:gd name="T43" fmla="*/ 52 h 700"/>
                <a:gd name="T44" fmla="*/ 9 w 140"/>
                <a:gd name="T45" fmla="*/ 35 h 700"/>
                <a:gd name="T46" fmla="*/ 21 w 140"/>
                <a:gd name="T47" fmla="*/ 21 h 700"/>
                <a:gd name="T48" fmla="*/ 35 w 140"/>
                <a:gd name="T49" fmla="*/ 10 h 700"/>
                <a:gd name="T50" fmla="*/ 52 w 140"/>
                <a:gd name="T51" fmla="*/ 3 h 700"/>
                <a:gd name="T52" fmla="*/ 71 w 140"/>
                <a:gd name="T53" fmla="*/ 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0" h="700">
                  <a:moveTo>
                    <a:pt x="71" y="0"/>
                  </a:moveTo>
                  <a:lnTo>
                    <a:pt x="89" y="3"/>
                  </a:lnTo>
                  <a:lnTo>
                    <a:pt x="106" y="10"/>
                  </a:lnTo>
                  <a:lnTo>
                    <a:pt x="120" y="21"/>
                  </a:lnTo>
                  <a:lnTo>
                    <a:pt x="131" y="35"/>
                  </a:lnTo>
                  <a:lnTo>
                    <a:pt x="138" y="52"/>
                  </a:lnTo>
                  <a:lnTo>
                    <a:pt x="140" y="70"/>
                  </a:lnTo>
                  <a:lnTo>
                    <a:pt x="140" y="629"/>
                  </a:lnTo>
                  <a:lnTo>
                    <a:pt x="138" y="647"/>
                  </a:lnTo>
                  <a:lnTo>
                    <a:pt x="131" y="664"/>
                  </a:lnTo>
                  <a:lnTo>
                    <a:pt x="120" y="679"/>
                  </a:lnTo>
                  <a:lnTo>
                    <a:pt x="106" y="689"/>
                  </a:lnTo>
                  <a:lnTo>
                    <a:pt x="89" y="697"/>
                  </a:lnTo>
                  <a:lnTo>
                    <a:pt x="71" y="700"/>
                  </a:lnTo>
                  <a:lnTo>
                    <a:pt x="52" y="697"/>
                  </a:lnTo>
                  <a:lnTo>
                    <a:pt x="35" y="690"/>
                  </a:lnTo>
                  <a:lnTo>
                    <a:pt x="21" y="679"/>
                  </a:lnTo>
                  <a:lnTo>
                    <a:pt x="9" y="665"/>
                  </a:lnTo>
                  <a:lnTo>
                    <a:pt x="3" y="648"/>
                  </a:lnTo>
                  <a:lnTo>
                    <a:pt x="0" y="629"/>
                  </a:lnTo>
                  <a:lnTo>
                    <a:pt x="0" y="70"/>
                  </a:lnTo>
                  <a:lnTo>
                    <a:pt x="3" y="52"/>
                  </a:lnTo>
                  <a:lnTo>
                    <a:pt x="9" y="35"/>
                  </a:lnTo>
                  <a:lnTo>
                    <a:pt x="21" y="21"/>
                  </a:lnTo>
                  <a:lnTo>
                    <a:pt x="35" y="10"/>
                  </a:lnTo>
                  <a:lnTo>
                    <a:pt x="52" y="3"/>
                  </a:lnTo>
                  <a:lnTo>
                    <a:pt x="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sp>
          <p:nvSpPr>
            <p:cNvPr id="32" name="Freeform 439"/>
            <p:cNvSpPr/>
            <p:nvPr/>
          </p:nvSpPr>
          <p:spPr bwMode="auto">
            <a:xfrm>
              <a:off x="5486400" y="5057775"/>
              <a:ext cx="84138" cy="84137"/>
            </a:xfrm>
            <a:custGeom>
              <a:avLst/>
              <a:gdLst>
                <a:gd name="T0" fmla="*/ 70 w 535"/>
                <a:gd name="T1" fmla="*/ 0 h 535"/>
                <a:gd name="T2" fmla="*/ 88 w 535"/>
                <a:gd name="T3" fmla="*/ 2 h 535"/>
                <a:gd name="T4" fmla="*/ 105 w 535"/>
                <a:gd name="T5" fmla="*/ 8 h 535"/>
                <a:gd name="T6" fmla="*/ 120 w 535"/>
                <a:gd name="T7" fmla="*/ 20 h 535"/>
                <a:gd name="T8" fmla="*/ 514 w 535"/>
                <a:gd name="T9" fmla="*/ 416 h 535"/>
                <a:gd name="T10" fmla="*/ 526 w 535"/>
                <a:gd name="T11" fmla="*/ 431 h 535"/>
                <a:gd name="T12" fmla="*/ 533 w 535"/>
                <a:gd name="T13" fmla="*/ 447 h 535"/>
                <a:gd name="T14" fmla="*/ 535 w 535"/>
                <a:gd name="T15" fmla="*/ 464 h 535"/>
                <a:gd name="T16" fmla="*/ 533 w 535"/>
                <a:gd name="T17" fmla="*/ 482 h 535"/>
                <a:gd name="T18" fmla="*/ 526 w 535"/>
                <a:gd name="T19" fmla="*/ 499 h 535"/>
                <a:gd name="T20" fmla="*/ 514 w 535"/>
                <a:gd name="T21" fmla="*/ 514 h 535"/>
                <a:gd name="T22" fmla="*/ 499 w 535"/>
                <a:gd name="T23" fmla="*/ 526 h 535"/>
                <a:gd name="T24" fmla="*/ 482 w 535"/>
                <a:gd name="T25" fmla="*/ 533 h 535"/>
                <a:gd name="T26" fmla="*/ 465 w 535"/>
                <a:gd name="T27" fmla="*/ 535 h 535"/>
                <a:gd name="T28" fmla="*/ 447 w 535"/>
                <a:gd name="T29" fmla="*/ 533 h 535"/>
                <a:gd name="T30" fmla="*/ 430 w 535"/>
                <a:gd name="T31" fmla="*/ 526 h 535"/>
                <a:gd name="T32" fmla="*/ 416 w 535"/>
                <a:gd name="T33" fmla="*/ 514 h 535"/>
                <a:gd name="T34" fmla="*/ 20 w 535"/>
                <a:gd name="T35" fmla="*/ 119 h 535"/>
                <a:gd name="T36" fmla="*/ 10 w 535"/>
                <a:gd name="T37" fmla="*/ 105 h 535"/>
                <a:gd name="T38" fmla="*/ 2 w 535"/>
                <a:gd name="T39" fmla="*/ 88 h 535"/>
                <a:gd name="T40" fmla="*/ 0 w 535"/>
                <a:gd name="T41" fmla="*/ 70 h 535"/>
                <a:gd name="T42" fmla="*/ 2 w 535"/>
                <a:gd name="T43" fmla="*/ 52 h 535"/>
                <a:gd name="T44" fmla="*/ 10 w 535"/>
                <a:gd name="T45" fmla="*/ 36 h 535"/>
                <a:gd name="T46" fmla="*/ 20 w 535"/>
                <a:gd name="T47" fmla="*/ 20 h 535"/>
                <a:gd name="T48" fmla="*/ 36 w 535"/>
                <a:gd name="T49" fmla="*/ 8 h 535"/>
                <a:gd name="T50" fmla="*/ 53 w 535"/>
                <a:gd name="T51" fmla="*/ 2 h 535"/>
                <a:gd name="T52" fmla="*/ 70 w 535"/>
                <a:gd name="T53" fmla="*/ 0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5" h="535">
                  <a:moveTo>
                    <a:pt x="70" y="0"/>
                  </a:moveTo>
                  <a:lnTo>
                    <a:pt x="88" y="2"/>
                  </a:lnTo>
                  <a:lnTo>
                    <a:pt x="105" y="8"/>
                  </a:lnTo>
                  <a:lnTo>
                    <a:pt x="120" y="20"/>
                  </a:lnTo>
                  <a:lnTo>
                    <a:pt x="514" y="416"/>
                  </a:lnTo>
                  <a:lnTo>
                    <a:pt x="526" y="431"/>
                  </a:lnTo>
                  <a:lnTo>
                    <a:pt x="533" y="447"/>
                  </a:lnTo>
                  <a:lnTo>
                    <a:pt x="535" y="464"/>
                  </a:lnTo>
                  <a:lnTo>
                    <a:pt x="533" y="482"/>
                  </a:lnTo>
                  <a:lnTo>
                    <a:pt x="526" y="499"/>
                  </a:lnTo>
                  <a:lnTo>
                    <a:pt x="514" y="514"/>
                  </a:lnTo>
                  <a:lnTo>
                    <a:pt x="499" y="526"/>
                  </a:lnTo>
                  <a:lnTo>
                    <a:pt x="482" y="533"/>
                  </a:lnTo>
                  <a:lnTo>
                    <a:pt x="465" y="535"/>
                  </a:lnTo>
                  <a:lnTo>
                    <a:pt x="447" y="533"/>
                  </a:lnTo>
                  <a:lnTo>
                    <a:pt x="430" y="526"/>
                  </a:lnTo>
                  <a:lnTo>
                    <a:pt x="416" y="514"/>
                  </a:lnTo>
                  <a:lnTo>
                    <a:pt x="20" y="119"/>
                  </a:lnTo>
                  <a:lnTo>
                    <a:pt x="10" y="105"/>
                  </a:lnTo>
                  <a:lnTo>
                    <a:pt x="2" y="88"/>
                  </a:lnTo>
                  <a:lnTo>
                    <a:pt x="0" y="70"/>
                  </a:lnTo>
                  <a:lnTo>
                    <a:pt x="2" y="52"/>
                  </a:lnTo>
                  <a:lnTo>
                    <a:pt x="10" y="36"/>
                  </a:lnTo>
                  <a:lnTo>
                    <a:pt x="20" y="20"/>
                  </a:lnTo>
                  <a:lnTo>
                    <a:pt x="36" y="8"/>
                  </a:lnTo>
                  <a:lnTo>
                    <a:pt x="53" y="2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sp>
          <p:nvSpPr>
            <p:cNvPr id="33" name="Freeform 440"/>
            <p:cNvSpPr/>
            <p:nvPr/>
          </p:nvSpPr>
          <p:spPr bwMode="auto">
            <a:xfrm>
              <a:off x="5727700" y="5205413"/>
              <a:ext cx="111125" cy="22225"/>
            </a:xfrm>
            <a:custGeom>
              <a:avLst/>
              <a:gdLst>
                <a:gd name="T0" fmla="*/ 71 w 699"/>
                <a:gd name="T1" fmla="*/ 0 h 141"/>
                <a:gd name="T2" fmla="*/ 629 w 699"/>
                <a:gd name="T3" fmla="*/ 0 h 141"/>
                <a:gd name="T4" fmla="*/ 647 w 699"/>
                <a:gd name="T5" fmla="*/ 2 h 141"/>
                <a:gd name="T6" fmla="*/ 664 w 699"/>
                <a:gd name="T7" fmla="*/ 10 h 141"/>
                <a:gd name="T8" fmla="*/ 679 w 699"/>
                <a:gd name="T9" fmla="*/ 20 h 141"/>
                <a:gd name="T10" fmla="*/ 689 w 699"/>
                <a:gd name="T11" fmla="*/ 35 h 141"/>
                <a:gd name="T12" fmla="*/ 697 w 699"/>
                <a:gd name="T13" fmla="*/ 52 h 141"/>
                <a:gd name="T14" fmla="*/ 699 w 699"/>
                <a:gd name="T15" fmla="*/ 70 h 141"/>
                <a:gd name="T16" fmla="*/ 697 w 699"/>
                <a:gd name="T17" fmla="*/ 89 h 141"/>
                <a:gd name="T18" fmla="*/ 689 w 699"/>
                <a:gd name="T19" fmla="*/ 106 h 141"/>
                <a:gd name="T20" fmla="*/ 679 w 699"/>
                <a:gd name="T21" fmla="*/ 120 h 141"/>
                <a:gd name="T22" fmla="*/ 664 w 699"/>
                <a:gd name="T23" fmla="*/ 131 h 141"/>
                <a:gd name="T24" fmla="*/ 647 w 699"/>
                <a:gd name="T25" fmla="*/ 138 h 141"/>
                <a:gd name="T26" fmla="*/ 629 w 699"/>
                <a:gd name="T27" fmla="*/ 141 h 141"/>
                <a:gd name="T28" fmla="*/ 71 w 699"/>
                <a:gd name="T29" fmla="*/ 141 h 141"/>
                <a:gd name="T30" fmla="*/ 52 w 699"/>
                <a:gd name="T31" fmla="*/ 138 h 141"/>
                <a:gd name="T32" fmla="*/ 35 w 699"/>
                <a:gd name="T33" fmla="*/ 131 h 141"/>
                <a:gd name="T34" fmla="*/ 21 w 699"/>
                <a:gd name="T35" fmla="*/ 120 h 141"/>
                <a:gd name="T36" fmla="*/ 10 w 699"/>
                <a:gd name="T37" fmla="*/ 106 h 141"/>
                <a:gd name="T38" fmla="*/ 3 w 699"/>
                <a:gd name="T39" fmla="*/ 89 h 141"/>
                <a:gd name="T40" fmla="*/ 0 w 699"/>
                <a:gd name="T41" fmla="*/ 70 h 141"/>
                <a:gd name="T42" fmla="*/ 3 w 699"/>
                <a:gd name="T43" fmla="*/ 52 h 141"/>
                <a:gd name="T44" fmla="*/ 10 w 699"/>
                <a:gd name="T45" fmla="*/ 35 h 141"/>
                <a:gd name="T46" fmla="*/ 21 w 699"/>
                <a:gd name="T47" fmla="*/ 20 h 141"/>
                <a:gd name="T48" fmla="*/ 35 w 699"/>
                <a:gd name="T49" fmla="*/ 10 h 141"/>
                <a:gd name="T50" fmla="*/ 52 w 699"/>
                <a:gd name="T51" fmla="*/ 2 h 141"/>
                <a:gd name="T52" fmla="*/ 71 w 699"/>
                <a:gd name="T5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9" h="141">
                  <a:moveTo>
                    <a:pt x="71" y="0"/>
                  </a:moveTo>
                  <a:lnTo>
                    <a:pt x="629" y="0"/>
                  </a:lnTo>
                  <a:lnTo>
                    <a:pt x="647" y="2"/>
                  </a:lnTo>
                  <a:lnTo>
                    <a:pt x="664" y="10"/>
                  </a:lnTo>
                  <a:lnTo>
                    <a:pt x="679" y="20"/>
                  </a:lnTo>
                  <a:lnTo>
                    <a:pt x="689" y="35"/>
                  </a:lnTo>
                  <a:lnTo>
                    <a:pt x="697" y="52"/>
                  </a:lnTo>
                  <a:lnTo>
                    <a:pt x="699" y="70"/>
                  </a:lnTo>
                  <a:lnTo>
                    <a:pt x="697" y="89"/>
                  </a:lnTo>
                  <a:lnTo>
                    <a:pt x="689" y="106"/>
                  </a:lnTo>
                  <a:lnTo>
                    <a:pt x="679" y="120"/>
                  </a:lnTo>
                  <a:lnTo>
                    <a:pt x="664" y="131"/>
                  </a:lnTo>
                  <a:lnTo>
                    <a:pt x="647" y="138"/>
                  </a:lnTo>
                  <a:lnTo>
                    <a:pt x="629" y="141"/>
                  </a:lnTo>
                  <a:lnTo>
                    <a:pt x="71" y="141"/>
                  </a:lnTo>
                  <a:lnTo>
                    <a:pt x="52" y="138"/>
                  </a:lnTo>
                  <a:lnTo>
                    <a:pt x="35" y="131"/>
                  </a:lnTo>
                  <a:lnTo>
                    <a:pt x="21" y="120"/>
                  </a:lnTo>
                  <a:lnTo>
                    <a:pt x="10" y="106"/>
                  </a:lnTo>
                  <a:lnTo>
                    <a:pt x="3" y="89"/>
                  </a:lnTo>
                  <a:lnTo>
                    <a:pt x="0" y="70"/>
                  </a:lnTo>
                  <a:lnTo>
                    <a:pt x="3" y="52"/>
                  </a:lnTo>
                  <a:lnTo>
                    <a:pt x="10" y="35"/>
                  </a:lnTo>
                  <a:lnTo>
                    <a:pt x="21" y="20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sp>
          <p:nvSpPr>
            <p:cNvPr id="34" name="Freeform 441"/>
            <p:cNvSpPr/>
            <p:nvPr/>
          </p:nvSpPr>
          <p:spPr bwMode="auto">
            <a:xfrm>
              <a:off x="5448300" y="5205413"/>
              <a:ext cx="111125" cy="22225"/>
            </a:xfrm>
            <a:custGeom>
              <a:avLst/>
              <a:gdLst>
                <a:gd name="T0" fmla="*/ 70 w 698"/>
                <a:gd name="T1" fmla="*/ 0 h 141"/>
                <a:gd name="T2" fmla="*/ 628 w 698"/>
                <a:gd name="T3" fmla="*/ 0 h 141"/>
                <a:gd name="T4" fmla="*/ 647 w 698"/>
                <a:gd name="T5" fmla="*/ 2 h 141"/>
                <a:gd name="T6" fmla="*/ 664 w 698"/>
                <a:gd name="T7" fmla="*/ 10 h 141"/>
                <a:gd name="T8" fmla="*/ 678 w 698"/>
                <a:gd name="T9" fmla="*/ 20 h 141"/>
                <a:gd name="T10" fmla="*/ 689 w 698"/>
                <a:gd name="T11" fmla="*/ 35 h 141"/>
                <a:gd name="T12" fmla="*/ 696 w 698"/>
                <a:gd name="T13" fmla="*/ 52 h 141"/>
                <a:gd name="T14" fmla="*/ 698 w 698"/>
                <a:gd name="T15" fmla="*/ 70 h 141"/>
                <a:gd name="T16" fmla="*/ 696 w 698"/>
                <a:gd name="T17" fmla="*/ 89 h 141"/>
                <a:gd name="T18" fmla="*/ 689 w 698"/>
                <a:gd name="T19" fmla="*/ 106 h 141"/>
                <a:gd name="T20" fmla="*/ 678 w 698"/>
                <a:gd name="T21" fmla="*/ 120 h 141"/>
                <a:gd name="T22" fmla="*/ 664 w 698"/>
                <a:gd name="T23" fmla="*/ 131 h 141"/>
                <a:gd name="T24" fmla="*/ 647 w 698"/>
                <a:gd name="T25" fmla="*/ 138 h 141"/>
                <a:gd name="T26" fmla="*/ 628 w 698"/>
                <a:gd name="T27" fmla="*/ 141 h 141"/>
                <a:gd name="T28" fmla="*/ 70 w 698"/>
                <a:gd name="T29" fmla="*/ 141 h 141"/>
                <a:gd name="T30" fmla="*/ 51 w 698"/>
                <a:gd name="T31" fmla="*/ 138 h 141"/>
                <a:gd name="T32" fmla="*/ 35 w 698"/>
                <a:gd name="T33" fmla="*/ 131 h 141"/>
                <a:gd name="T34" fmla="*/ 21 w 698"/>
                <a:gd name="T35" fmla="*/ 120 h 141"/>
                <a:gd name="T36" fmla="*/ 10 w 698"/>
                <a:gd name="T37" fmla="*/ 106 h 141"/>
                <a:gd name="T38" fmla="*/ 3 w 698"/>
                <a:gd name="T39" fmla="*/ 89 h 141"/>
                <a:gd name="T40" fmla="*/ 0 w 698"/>
                <a:gd name="T41" fmla="*/ 70 h 141"/>
                <a:gd name="T42" fmla="*/ 3 w 698"/>
                <a:gd name="T43" fmla="*/ 52 h 141"/>
                <a:gd name="T44" fmla="*/ 10 w 698"/>
                <a:gd name="T45" fmla="*/ 35 h 141"/>
                <a:gd name="T46" fmla="*/ 21 w 698"/>
                <a:gd name="T47" fmla="*/ 21 h 141"/>
                <a:gd name="T48" fmla="*/ 35 w 698"/>
                <a:gd name="T49" fmla="*/ 10 h 141"/>
                <a:gd name="T50" fmla="*/ 52 w 698"/>
                <a:gd name="T51" fmla="*/ 2 h 141"/>
                <a:gd name="T52" fmla="*/ 70 w 698"/>
                <a:gd name="T5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8" h="141">
                  <a:moveTo>
                    <a:pt x="70" y="0"/>
                  </a:moveTo>
                  <a:lnTo>
                    <a:pt x="628" y="0"/>
                  </a:lnTo>
                  <a:lnTo>
                    <a:pt x="647" y="2"/>
                  </a:lnTo>
                  <a:lnTo>
                    <a:pt x="664" y="10"/>
                  </a:lnTo>
                  <a:lnTo>
                    <a:pt x="678" y="20"/>
                  </a:lnTo>
                  <a:lnTo>
                    <a:pt x="689" y="35"/>
                  </a:lnTo>
                  <a:lnTo>
                    <a:pt x="696" y="52"/>
                  </a:lnTo>
                  <a:lnTo>
                    <a:pt x="698" y="70"/>
                  </a:lnTo>
                  <a:lnTo>
                    <a:pt x="696" y="89"/>
                  </a:lnTo>
                  <a:lnTo>
                    <a:pt x="689" y="106"/>
                  </a:lnTo>
                  <a:lnTo>
                    <a:pt x="678" y="120"/>
                  </a:lnTo>
                  <a:lnTo>
                    <a:pt x="664" y="131"/>
                  </a:lnTo>
                  <a:lnTo>
                    <a:pt x="647" y="138"/>
                  </a:lnTo>
                  <a:lnTo>
                    <a:pt x="628" y="141"/>
                  </a:lnTo>
                  <a:lnTo>
                    <a:pt x="70" y="141"/>
                  </a:lnTo>
                  <a:lnTo>
                    <a:pt x="51" y="138"/>
                  </a:lnTo>
                  <a:lnTo>
                    <a:pt x="35" y="131"/>
                  </a:lnTo>
                  <a:lnTo>
                    <a:pt x="21" y="120"/>
                  </a:lnTo>
                  <a:lnTo>
                    <a:pt x="10" y="106"/>
                  </a:lnTo>
                  <a:lnTo>
                    <a:pt x="3" y="89"/>
                  </a:lnTo>
                  <a:lnTo>
                    <a:pt x="0" y="70"/>
                  </a:lnTo>
                  <a:lnTo>
                    <a:pt x="3" y="52"/>
                  </a:lnTo>
                  <a:lnTo>
                    <a:pt x="10" y="35"/>
                  </a:lnTo>
                  <a:lnTo>
                    <a:pt x="21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sp>
          <p:nvSpPr>
            <p:cNvPr id="35" name="Freeform 442"/>
            <p:cNvSpPr/>
            <p:nvPr/>
          </p:nvSpPr>
          <p:spPr bwMode="auto">
            <a:xfrm>
              <a:off x="5707063" y="5064125"/>
              <a:ext cx="84138" cy="84137"/>
            </a:xfrm>
            <a:custGeom>
              <a:avLst/>
              <a:gdLst>
                <a:gd name="T0" fmla="*/ 465 w 535"/>
                <a:gd name="T1" fmla="*/ 0 h 535"/>
                <a:gd name="T2" fmla="*/ 483 w 535"/>
                <a:gd name="T3" fmla="*/ 2 h 535"/>
                <a:gd name="T4" fmla="*/ 500 w 535"/>
                <a:gd name="T5" fmla="*/ 10 h 535"/>
                <a:gd name="T6" fmla="*/ 515 w 535"/>
                <a:gd name="T7" fmla="*/ 21 h 535"/>
                <a:gd name="T8" fmla="*/ 526 w 535"/>
                <a:gd name="T9" fmla="*/ 36 h 535"/>
                <a:gd name="T10" fmla="*/ 533 w 535"/>
                <a:gd name="T11" fmla="*/ 53 h 535"/>
                <a:gd name="T12" fmla="*/ 535 w 535"/>
                <a:gd name="T13" fmla="*/ 70 h 535"/>
                <a:gd name="T14" fmla="*/ 533 w 535"/>
                <a:gd name="T15" fmla="*/ 88 h 535"/>
                <a:gd name="T16" fmla="*/ 526 w 535"/>
                <a:gd name="T17" fmla="*/ 105 h 535"/>
                <a:gd name="T18" fmla="*/ 515 w 535"/>
                <a:gd name="T19" fmla="*/ 120 h 535"/>
                <a:gd name="T20" fmla="*/ 121 w 535"/>
                <a:gd name="T21" fmla="*/ 515 h 535"/>
                <a:gd name="T22" fmla="*/ 105 w 535"/>
                <a:gd name="T23" fmla="*/ 526 h 535"/>
                <a:gd name="T24" fmla="*/ 88 w 535"/>
                <a:gd name="T25" fmla="*/ 533 h 535"/>
                <a:gd name="T26" fmla="*/ 71 w 535"/>
                <a:gd name="T27" fmla="*/ 535 h 535"/>
                <a:gd name="T28" fmla="*/ 53 w 535"/>
                <a:gd name="T29" fmla="*/ 533 h 535"/>
                <a:gd name="T30" fmla="*/ 36 w 535"/>
                <a:gd name="T31" fmla="*/ 526 h 535"/>
                <a:gd name="T32" fmla="*/ 21 w 535"/>
                <a:gd name="T33" fmla="*/ 515 h 535"/>
                <a:gd name="T34" fmla="*/ 10 w 535"/>
                <a:gd name="T35" fmla="*/ 499 h 535"/>
                <a:gd name="T36" fmla="*/ 2 w 535"/>
                <a:gd name="T37" fmla="*/ 483 h 535"/>
                <a:gd name="T38" fmla="*/ 0 w 535"/>
                <a:gd name="T39" fmla="*/ 466 h 535"/>
                <a:gd name="T40" fmla="*/ 2 w 535"/>
                <a:gd name="T41" fmla="*/ 448 h 535"/>
                <a:gd name="T42" fmla="*/ 10 w 535"/>
                <a:gd name="T43" fmla="*/ 431 h 535"/>
                <a:gd name="T44" fmla="*/ 21 w 535"/>
                <a:gd name="T45" fmla="*/ 416 h 535"/>
                <a:gd name="T46" fmla="*/ 415 w 535"/>
                <a:gd name="T47" fmla="*/ 21 h 535"/>
                <a:gd name="T48" fmla="*/ 430 w 535"/>
                <a:gd name="T49" fmla="*/ 10 h 535"/>
                <a:gd name="T50" fmla="*/ 447 w 535"/>
                <a:gd name="T51" fmla="*/ 2 h 535"/>
                <a:gd name="T52" fmla="*/ 465 w 535"/>
                <a:gd name="T53" fmla="*/ 0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5" h="535">
                  <a:moveTo>
                    <a:pt x="465" y="0"/>
                  </a:moveTo>
                  <a:lnTo>
                    <a:pt x="483" y="2"/>
                  </a:lnTo>
                  <a:lnTo>
                    <a:pt x="500" y="10"/>
                  </a:lnTo>
                  <a:lnTo>
                    <a:pt x="515" y="21"/>
                  </a:lnTo>
                  <a:lnTo>
                    <a:pt x="526" y="36"/>
                  </a:lnTo>
                  <a:lnTo>
                    <a:pt x="533" y="53"/>
                  </a:lnTo>
                  <a:lnTo>
                    <a:pt x="535" y="70"/>
                  </a:lnTo>
                  <a:lnTo>
                    <a:pt x="533" y="88"/>
                  </a:lnTo>
                  <a:lnTo>
                    <a:pt x="526" y="105"/>
                  </a:lnTo>
                  <a:lnTo>
                    <a:pt x="515" y="120"/>
                  </a:lnTo>
                  <a:lnTo>
                    <a:pt x="121" y="515"/>
                  </a:lnTo>
                  <a:lnTo>
                    <a:pt x="105" y="526"/>
                  </a:lnTo>
                  <a:lnTo>
                    <a:pt x="88" y="533"/>
                  </a:lnTo>
                  <a:lnTo>
                    <a:pt x="71" y="535"/>
                  </a:lnTo>
                  <a:lnTo>
                    <a:pt x="53" y="533"/>
                  </a:lnTo>
                  <a:lnTo>
                    <a:pt x="36" y="526"/>
                  </a:lnTo>
                  <a:lnTo>
                    <a:pt x="21" y="515"/>
                  </a:lnTo>
                  <a:lnTo>
                    <a:pt x="10" y="499"/>
                  </a:lnTo>
                  <a:lnTo>
                    <a:pt x="2" y="483"/>
                  </a:lnTo>
                  <a:lnTo>
                    <a:pt x="0" y="466"/>
                  </a:lnTo>
                  <a:lnTo>
                    <a:pt x="2" y="448"/>
                  </a:lnTo>
                  <a:lnTo>
                    <a:pt x="10" y="431"/>
                  </a:lnTo>
                  <a:lnTo>
                    <a:pt x="21" y="416"/>
                  </a:lnTo>
                  <a:lnTo>
                    <a:pt x="415" y="21"/>
                  </a:lnTo>
                  <a:lnTo>
                    <a:pt x="430" y="10"/>
                  </a:lnTo>
                  <a:lnTo>
                    <a:pt x="447" y="2"/>
                  </a:lnTo>
                  <a:lnTo>
                    <a:pt x="4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sp>
          <p:nvSpPr>
            <p:cNvPr id="36" name="Freeform 443"/>
            <p:cNvSpPr>
              <a:spLocks noEditPoints="1"/>
            </p:cNvSpPr>
            <p:nvPr/>
          </p:nvSpPr>
          <p:spPr bwMode="auto">
            <a:xfrm>
              <a:off x="5422900" y="5157788"/>
              <a:ext cx="414338" cy="400050"/>
            </a:xfrm>
            <a:custGeom>
              <a:avLst/>
              <a:gdLst>
                <a:gd name="T0" fmla="*/ 550 w 2606"/>
                <a:gd name="T1" fmla="*/ 1124 h 2518"/>
                <a:gd name="T2" fmla="*/ 1266 w 2606"/>
                <a:gd name="T3" fmla="*/ 142 h 2518"/>
                <a:gd name="T4" fmla="*/ 1235 w 2606"/>
                <a:gd name="T5" fmla="*/ 645 h 2518"/>
                <a:gd name="T6" fmla="*/ 1171 w 2606"/>
                <a:gd name="T7" fmla="*/ 820 h 2518"/>
                <a:gd name="T8" fmla="*/ 1064 w 2606"/>
                <a:gd name="T9" fmla="*/ 953 h 2518"/>
                <a:gd name="T10" fmla="*/ 942 w 2606"/>
                <a:gd name="T11" fmla="*/ 1049 h 2518"/>
                <a:gd name="T12" fmla="*/ 826 w 2606"/>
                <a:gd name="T13" fmla="*/ 1112 h 2518"/>
                <a:gd name="T14" fmla="*/ 743 w 2606"/>
                <a:gd name="T15" fmla="*/ 1144 h 2518"/>
                <a:gd name="T16" fmla="*/ 703 w 2606"/>
                <a:gd name="T17" fmla="*/ 1155 h 2518"/>
                <a:gd name="T18" fmla="*/ 702 w 2606"/>
                <a:gd name="T19" fmla="*/ 2220 h 2518"/>
                <a:gd name="T20" fmla="*/ 783 w 2606"/>
                <a:gd name="T21" fmla="*/ 2331 h 2518"/>
                <a:gd name="T22" fmla="*/ 916 w 2606"/>
                <a:gd name="T23" fmla="*/ 2376 h 2518"/>
                <a:gd name="T24" fmla="*/ 2150 w 2606"/>
                <a:gd name="T25" fmla="*/ 2358 h 2518"/>
                <a:gd name="T26" fmla="*/ 2265 w 2606"/>
                <a:gd name="T27" fmla="*/ 2281 h 2518"/>
                <a:gd name="T28" fmla="*/ 2318 w 2606"/>
                <a:gd name="T29" fmla="*/ 2141 h 2518"/>
                <a:gd name="T30" fmla="*/ 2453 w 2606"/>
                <a:gd name="T31" fmla="*/ 1126 h 2518"/>
                <a:gd name="T32" fmla="*/ 2372 w 2606"/>
                <a:gd name="T33" fmla="*/ 1017 h 2518"/>
                <a:gd name="T34" fmla="*/ 2239 w 2606"/>
                <a:gd name="T35" fmla="*/ 975 h 2518"/>
                <a:gd name="T36" fmla="*/ 1566 w 2606"/>
                <a:gd name="T37" fmla="*/ 955 h 2518"/>
                <a:gd name="T38" fmla="*/ 1546 w 2606"/>
                <a:gd name="T39" fmla="*/ 438 h 2518"/>
                <a:gd name="T40" fmla="*/ 1523 w 2606"/>
                <a:gd name="T41" fmla="*/ 280 h 2518"/>
                <a:gd name="T42" fmla="*/ 1453 w 2606"/>
                <a:gd name="T43" fmla="*/ 182 h 2518"/>
                <a:gd name="T44" fmla="*/ 1345 w 2606"/>
                <a:gd name="T45" fmla="*/ 142 h 2518"/>
                <a:gd name="T46" fmla="*/ 1393 w 2606"/>
                <a:gd name="T47" fmla="*/ 8 h 2518"/>
                <a:gd name="T48" fmla="*/ 1537 w 2606"/>
                <a:gd name="T49" fmla="*/ 69 h 2518"/>
                <a:gd name="T50" fmla="*/ 1640 w 2606"/>
                <a:gd name="T51" fmla="*/ 197 h 2518"/>
                <a:gd name="T52" fmla="*/ 1685 w 2606"/>
                <a:gd name="T53" fmla="*/ 383 h 2518"/>
                <a:gd name="T54" fmla="*/ 2289 w 2606"/>
                <a:gd name="T55" fmla="*/ 839 h 2518"/>
                <a:gd name="T56" fmla="*/ 2464 w 2606"/>
                <a:gd name="T57" fmla="*/ 913 h 2518"/>
                <a:gd name="T58" fmla="*/ 2577 w 2606"/>
                <a:gd name="T59" fmla="*/ 1060 h 2518"/>
                <a:gd name="T60" fmla="*/ 2605 w 2606"/>
                <a:gd name="T61" fmla="*/ 1208 h 2518"/>
                <a:gd name="T62" fmla="*/ 2434 w 2606"/>
                <a:gd name="T63" fmla="*/ 2257 h 2518"/>
                <a:gd name="T64" fmla="*/ 2338 w 2606"/>
                <a:gd name="T65" fmla="*/ 2409 h 2518"/>
                <a:gd name="T66" fmla="*/ 2179 w 2606"/>
                <a:gd name="T67" fmla="*/ 2496 h 2518"/>
                <a:gd name="T68" fmla="*/ 916 w 2606"/>
                <a:gd name="T69" fmla="*/ 2518 h 2518"/>
                <a:gd name="T70" fmla="*/ 738 w 2606"/>
                <a:gd name="T71" fmla="*/ 2471 h 2518"/>
                <a:gd name="T72" fmla="*/ 628 w 2606"/>
                <a:gd name="T73" fmla="*/ 2454 h 2518"/>
                <a:gd name="T74" fmla="*/ 138 w 2606"/>
                <a:gd name="T75" fmla="*/ 2476 h 2518"/>
                <a:gd name="T76" fmla="*/ 41 w 2606"/>
                <a:gd name="T77" fmla="*/ 2436 h 2518"/>
                <a:gd name="T78" fmla="*/ 0 w 2606"/>
                <a:gd name="T79" fmla="*/ 2339 h 2518"/>
                <a:gd name="T80" fmla="*/ 24 w 2606"/>
                <a:gd name="T81" fmla="*/ 1045 h 2518"/>
                <a:gd name="T82" fmla="*/ 111 w 2606"/>
                <a:gd name="T83" fmla="*/ 987 h 2518"/>
                <a:gd name="T84" fmla="*/ 609 w 2606"/>
                <a:gd name="T85" fmla="*/ 996 h 2518"/>
                <a:gd name="T86" fmla="*/ 678 w 2606"/>
                <a:gd name="T87" fmla="*/ 1017 h 2518"/>
                <a:gd name="T88" fmla="*/ 722 w 2606"/>
                <a:gd name="T89" fmla="*/ 1003 h 2518"/>
                <a:gd name="T90" fmla="*/ 814 w 2606"/>
                <a:gd name="T91" fmla="*/ 961 h 2518"/>
                <a:gd name="T92" fmla="*/ 926 w 2606"/>
                <a:gd name="T93" fmla="*/ 887 h 2518"/>
                <a:gd name="T94" fmla="*/ 1029 w 2606"/>
                <a:gd name="T95" fmla="*/ 779 h 2518"/>
                <a:gd name="T96" fmla="*/ 1095 w 2606"/>
                <a:gd name="T97" fmla="*/ 630 h 2518"/>
                <a:gd name="T98" fmla="*/ 1106 w 2606"/>
                <a:gd name="T99" fmla="*/ 71 h 2518"/>
                <a:gd name="T100" fmla="*/ 1153 w 2606"/>
                <a:gd name="T101" fmla="*/ 21 h 2518"/>
                <a:gd name="T102" fmla="*/ 1206 w 2606"/>
                <a:gd name="T103" fmla="*/ 9 h 2518"/>
                <a:gd name="T104" fmla="*/ 1322 w 2606"/>
                <a:gd name="T105" fmla="*/ 0 h 2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606" h="2518">
                  <a:moveTo>
                    <a:pt x="141" y="1124"/>
                  </a:moveTo>
                  <a:lnTo>
                    <a:pt x="141" y="2337"/>
                  </a:lnTo>
                  <a:lnTo>
                    <a:pt x="550" y="2337"/>
                  </a:lnTo>
                  <a:lnTo>
                    <a:pt x="550" y="1124"/>
                  </a:lnTo>
                  <a:lnTo>
                    <a:pt x="141" y="1124"/>
                  </a:lnTo>
                  <a:close/>
                  <a:moveTo>
                    <a:pt x="1318" y="139"/>
                  </a:moveTo>
                  <a:lnTo>
                    <a:pt x="1291" y="141"/>
                  </a:lnTo>
                  <a:lnTo>
                    <a:pt x="1266" y="142"/>
                  </a:lnTo>
                  <a:lnTo>
                    <a:pt x="1245" y="145"/>
                  </a:lnTo>
                  <a:lnTo>
                    <a:pt x="1245" y="541"/>
                  </a:lnTo>
                  <a:lnTo>
                    <a:pt x="1242" y="594"/>
                  </a:lnTo>
                  <a:lnTo>
                    <a:pt x="1235" y="645"/>
                  </a:lnTo>
                  <a:lnTo>
                    <a:pt x="1225" y="693"/>
                  </a:lnTo>
                  <a:lnTo>
                    <a:pt x="1210" y="738"/>
                  </a:lnTo>
                  <a:lnTo>
                    <a:pt x="1192" y="779"/>
                  </a:lnTo>
                  <a:lnTo>
                    <a:pt x="1171" y="820"/>
                  </a:lnTo>
                  <a:lnTo>
                    <a:pt x="1147" y="857"/>
                  </a:lnTo>
                  <a:lnTo>
                    <a:pt x="1121" y="892"/>
                  </a:lnTo>
                  <a:lnTo>
                    <a:pt x="1094" y="923"/>
                  </a:lnTo>
                  <a:lnTo>
                    <a:pt x="1064" y="953"/>
                  </a:lnTo>
                  <a:lnTo>
                    <a:pt x="1035" y="980"/>
                  </a:lnTo>
                  <a:lnTo>
                    <a:pt x="1004" y="1006"/>
                  </a:lnTo>
                  <a:lnTo>
                    <a:pt x="973" y="1028"/>
                  </a:lnTo>
                  <a:lnTo>
                    <a:pt x="942" y="1049"/>
                  </a:lnTo>
                  <a:lnTo>
                    <a:pt x="911" y="1067"/>
                  </a:lnTo>
                  <a:lnTo>
                    <a:pt x="881" y="1084"/>
                  </a:lnTo>
                  <a:lnTo>
                    <a:pt x="853" y="1099"/>
                  </a:lnTo>
                  <a:lnTo>
                    <a:pt x="826" y="1112"/>
                  </a:lnTo>
                  <a:lnTo>
                    <a:pt x="801" y="1122"/>
                  </a:lnTo>
                  <a:lnTo>
                    <a:pt x="779" y="1132"/>
                  </a:lnTo>
                  <a:lnTo>
                    <a:pt x="760" y="1139"/>
                  </a:lnTo>
                  <a:lnTo>
                    <a:pt x="743" y="1144"/>
                  </a:lnTo>
                  <a:lnTo>
                    <a:pt x="729" y="1149"/>
                  </a:lnTo>
                  <a:lnTo>
                    <a:pt x="721" y="1152"/>
                  </a:lnTo>
                  <a:lnTo>
                    <a:pt x="715" y="1153"/>
                  </a:lnTo>
                  <a:lnTo>
                    <a:pt x="703" y="1155"/>
                  </a:lnTo>
                  <a:lnTo>
                    <a:pt x="690" y="1155"/>
                  </a:lnTo>
                  <a:lnTo>
                    <a:pt x="690" y="2149"/>
                  </a:lnTo>
                  <a:lnTo>
                    <a:pt x="693" y="2186"/>
                  </a:lnTo>
                  <a:lnTo>
                    <a:pt x="702" y="2220"/>
                  </a:lnTo>
                  <a:lnTo>
                    <a:pt x="715" y="2253"/>
                  </a:lnTo>
                  <a:lnTo>
                    <a:pt x="733" y="2283"/>
                  </a:lnTo>
                  <a:lnTo>
                    <a:pt x="757" y="2309"/>
                  </a:lnTo>
                  <a:lnTo>
                    <a:pt x="783" y="2331"/>
                  </a:lnTo>
                  <a:lnTo>
                    <a:pt x="813" y="2350"/>
                  </a:lnTo>
                  <a:lnTo>
                    <a:pt x="844" y="2364"/>
                  </a:lnTo>
                  <a:lnTo>
                    <a:pt x="879" y="2373"/>
                  </a:lnTo>
                  <a:lnTo>
                    <a:pt x="916" y="2376"/>
                  </a:lnTo>
                  <a:lnTo>
                    <a:pt x="2022" y="2376"/>
                  </a:lnTo>
                  <a:lnTo>
                    <a:pt x="2068" y="2374"/>
                  </a:lnTo>
                  <a:lnTo>
                    <a:pt x="2111" y="2367"/>
                  </a:lnTo>
                  <a:lnTo>
                    <a:pt x="2150" y="2358"/>
                  </a:lnTo>
                  <a:lnTo>
                    <a:pt x="2185" y="2344"/>
                  </a:lnTo>
                  <a:lnTo>
                    <a:pt x="2215" y="2327"/>
                  </a:lnTo>
                  <a:lnTo>
                    <a:pt x="2242" y="2305"/>
                  </a:lnTo>
                  <a:lnTo>
                    <a:pt x="2265" y="2281"/>
                  </a:lnTo>
                  <a:lnTo>
                    <a:pt x="2284" y="2251"/>
                  </a:lnTo>
                  <a:lnTo>
                    <a:pt x="2299" y="2218"/>
                  </a:lnTo>
                  <a:lnTo>
                    <a:pt x="2310" y="2181"/>
                  </a:lnTo>
                  <a:lnTo>
                    <a:pt x="2318" y="2141"/>
                  </a:lnTo>
                  <a:lnTo>
                    <a:pt x="2318" y="2139"/>
                  </a:lnTo>
                  <a:lnTo>
                    <a:pt x="2466" y="1196"/>
                  </a:lnTo>
                  <a:lnTo>
                    <a:pt x="2461" y="1160"/>
                  </a:lnTo>
                  <a:lnTo>
                    <a:pt x="2453" y="1126"/>
                  </a:lnTo>
                  <a:lnTo>
                    <a:pt x="2439" y="1095"/>
                  </a:lnTo>
                  <a:lnTo>
                    <a:pt x="2420" y="1066"/>
                  </a:lnTo>
                  <a:lnTo>
                    <a:pt x="2398" y="1040"/>
                  </a:lnTo>
                  <a:lnTo>
                    <a:pt x="2372" y="1017"/>
                  </a:lnTo>
                  <a:lnTo>
                    <a:pt x="2342" y="1001"/>
                  </a:lnTo>
                  <a:lnTo>
                    <a:pt x="2310" y="987"/>
                  </a:lnTo>
                  <a:lnTo>
                    <a:pt x="2275" y="978"/>
                  </a:lnTo>
                  <a:lnTo>
                    <a:pt x="2239" y="975"/>
                  </a:lnTo>
                  <a:lnTo>
                    <a:pt x="1616" y="975"/>
                  </a:lnTo>
                  <a:lnTo>
                    <a:pt x="1598" y="973"/>
                  </a:lnTo>
                  <a:lnTo>
                    <a:pt x="1581" y="966"/>
                  </a:lnTo>
                  <a:lnTo>
                    <a:pt x="1566" y="955"/>
                  </a:lnTo>
                  <a:lnTo>
                    <a:pt x="1556" y="941"/>
                  </a:lnTo>
                  <a:lnTo>
                    <a:pt x="1548" y="924"/>
                  </a:lnTo>
                  <a:lnTo>
                    <a:pt x="1546" y="905"/>
                  </a:lnTo>
                  <a:lnTo>
                    <a:pt x="1546" y="438"/>
                  </a:lnTo>
                  <a:lnTo>
                    <a:pt x="1545" y="392"/>
                  </a:lnTo>
                  <a:lnTo>
                    <a:pt x="1541" y="351"/>
                  </a:lnTo>
                  <a:lnTo>
                    <a:pt x="1533" y="314"/>
                  </a:lnTo>
                  <a:lnTo>
                    <a:pt x="1523" y="280"/>
                  </a:lnTo>
                  <a:lnTo>
                    <a:pt x="1510" y="249"/>
                  </a:lnTo>
                  <a:lnTo>
                    <a:pt x="1494" y="223"/>
                  </a:lnTo>
                  <a:lnTo>
                    <a:pt x="1475" y="201"/>
                  </a:lnTo>
                  <a:lnTo>
                    <a:pt x="1453" y="182"/>
                  </a:lnTo>
                  <a:lnTo>
                    <a:pt x="1428" y="166"/>
                  </a:lnTo>
                  <a:lnTo>
                    <a:pt x="1401" y="154"/>
                  </a:lnTo>
                  <a:lnTo>
                    <a:pt x="1374" y="147"/>
                  </a:lnTo>
                  <a:lnTo>
                    <a:pt x="1345" y="142"/>
                  </a:lnTo>
                  <a:lnTo>
                    <a:pt x="1318" y="139"/>
                  </a:lnTo>
                  <a:close/>
                  <a:moveTo>
                    <a:pt x="1322" y="0"/>
                  </a:moveTo>
                  <a:lnTo>
                    <a:pt x="1357" y="3"/>
                  </a:lnTo>
                  <a:lnTo>
                    <a:pt x="1393" y="8"/>
                  </a:lnTo>
                  <a:lnTo>
                    <a:pt x="1430" y="17"/>
                  </a:lnTo>
                  <a:lnTo>
                    <a:pt x="1466" y="29"/>
                  </a:lnTo>
                  <a:lnTo>
                    <a:pt x="1502" y="46"/>
                  </a:lnTo>
                  <a:lnTo>
                    <a:pt x="1537" y="69"/>
                  </a:lnTo>
                  <a:lnTo>
                    <a:pt x="1568" y="95"/>
                  </a:lnTo>
                  <a:lnTo>
                    <a:pt x="1596" y="125"/>
                  </a:lnTo>
                  <a:lnTo>
                    <a:pt x="1620" y="158"/>
                  </a:lnTo>
                  <a:lnTo>
                    <a:pt x="1640" y="197"/>
                  </a:lnTo>
                  <a:lnTo>
                    <a:pt x="1657" y="237"/>
                  </a:lnTo>
                  <a:lnTo>
                    <a:pt x="1670" y="282"/>
                  </a:lnTo>
                  <a:lnTo>
                    <a:pt x="1679" y="331"/>
                  </a:lnTo>
                  <a:lnTo>
                    <a:pt x="1685" y="383"/>
                  </a:lnTo>
                  <a:lnTo>
                    <a:pt x="1687" y="438"/>
                  </a:lnTo>
                  <a:lnTo>
                    <a:pt x="1687" y="836"/>
                  </a:lnTo>
                  <a:lnTo>
                    <a:pt x="2239" y="836"/>
                  </a:lnTo>
                  <a:lnTo>
                    <a:pt x="2289" y="839"/>
                  </a:lnTo>
                  <a:lnTo>
                    <a:pt x="2337" y="849"/>
                  </a:lnTo>
                  <a:lnTo>
                    <a:pt x="2382" y="865"/>
                  </a:lnTo>
                  <a:lnTo>
                    <a:pt x="2424" y="886"/>
                  </a:lnTo>
                  <a:lnTo>
                    <a:pt x="2464" y="913"/>
                  </a:lnTo>
                  <a:lnTo>
                    <a:pt x="2498" y="943"/>
                  </a:lnTo>
                  <a:lnTo>
                    <a:pt x="2529" y="978"/>
                  </a:lnTo>
                  <a:lnTo>
                    <a:pt x="2555" y="1017"/>
                  </a:lnTo>
                  <a:lnTo>
                    <a:pt x="2577" y="1060"/>
                  </a:lnTo>
                  <a:lnTo>
                    <a:pt x="2592" y="1105"/>
                  </a:lnTo>
                  <a:lnTo>
                    <a:pt x="2602" y="1153"/>
                  </a:lnTo>
                  <a:lnTo>
                    <a:pt x="2606" y="1203"/>
                  </a:lnTo>
                  <a:lnTo>
                    <a:pt x="2605" y="1208"/>
                  </a:lnTo>
                  <a:lnTo>
                    <a:pt x="2605" y="1213"/>
                  </a:lnTo>
                  <a:lnTo>
                    <a:pt x="2456" y="2160"/>
                  </a:lnTo>
                  <a:lnTo>
                    <a:pt x="2448" y="2211"/>
                  </a:lnTo>
                  <a:lnTo>
                    <a:pt x="2434" y="2257"/>
                  </a:lnTo>
                  <a:lnTo>
                    <a:pt x="2416" y="2301"/>
                  </a:lnTo>
                  <a:lnTo>
                    <a:pt x="2395" y="2341"/>
                  </a:lnTo>
                  <a:lnTo>
                    <a:pt x="2368" y="2377"/>
                  </a:lnTo>
                  <a:lnTo>
                    <a:pt x="2338" y="2409"/>
                  </a:lnTo>
                  <a:lnTo>
                    <a:pt x="2304" y="2437"/>
                  </a:lnTo>
                  <a:lnTo>
                    <a:pt x="2266" y="2462"/>
                  </a:lnTo>
                  <a:lnTo>
                    <a:pt x="2225" y="2482"/>
                  </a:lnTo>
                  <a:lnTo>
                    <a:pt x="2179" y="2496"/>
                  </a:lnTo>
                  <a:lnTo>
                    <a:pt x="2130" y="2508"/>
                  </a:lnTo>
                  <a:lnTo>
                    <a:pt x="2078" y="2514"/>
                  </a:lnTo>
                  <a:lnTo>
                    <a:pt x="2022" y="2518"/>
                  </a:lnTo>
                  <a:lnTo>
                    <a:pt x="916" y="2518"/>
                  </a:lnTo>
                  <a:lnTo>
                    <a:pt x="869" y="2514"/>
                  </a:lnTo>
                  <a:lnTo>
                    <a:pt x="822" y="2505"/>
                  </a:lnTo>
                  <a:lnTo>
                    <a:pt x="779" y="2490"/>
                  </a:lnTo>
                  <a:lnTo>
                    <a:pt x="738" y="2471"/>
                  </a:lnTo>
                  <a:lnTo>
                    <a:pt x="700" y="2446"/>
                  </a:lnTo>
                  <a:lnTo>
                    <a:pt x="666" y="2417"/>
                  </a:lnTo>
                  <a:lnTo>
                    <a:pt x="648" y="2437"/>
                  </a:lnTo>
                  <a:lnTo>
                    <a:pt x="628" y="2454"/>
                  </a:lnTo>
                  <a:lnTo>
                    <a:pt x="604" y="2466"/>
                  </a:lnTo>
                  <a:lnTo>
                    <a:pt x="579" y="2474"/>
                  </a:lnTo>
                  <a:lnTo>
                    <a:pt x="552" y="2476"/>
                  </a:lnTo>
                  <a:lnTo>
                    <a:pt x="138" y="2476"/>
                  </a:lnTo>
                  <a:lnTo>
                    <a:pt x="111" y="2474"/>
                  </a:lnTo>
                  <a:lnTo>
                    <a:pt x="84" y="2466"/>
                  </a:lnTo>
                  <a:lnTo>
                    <a:pt x="61" y="2453"/>
                  </a:lnTo>
                  <a:lnTo>
                    <a:pt x="41" y="2436"/>
                  </a:lnTo>
                  <a:lnTo>
                    <a:pt x="24" y="2416"/>
                  </a:lnTo>
                  <a:lnTo>
                    <a:pt x="12" y="2393"/>
                  </a:lnTo>
                  <a:lnTo>
                    <a:pt x="3" y="2366"/>
                  </a:lnTo>
                  <a:lnTo>
                    <a:pt x="0" y="2339"/>
                  </a:lnTo>
                  <a:lnTo>
                    <a:pt x="0" y="1123"/>
                  </a:lnTo>
                  <a:lnTo>
                    <a:pt x="3" y="1095"/>
                  </a:lnTo>
                  <a:lnTo>
                    <a:pt x="12" y="1069"/>
                  </a:lnTo>
                  <a:lnTo>
                    <a:pt x="24" y="1045"/>
                  </a:lnTo>
                  <a:lnTo>
                    <a:pt x="41" y="1025"/>
                  </a:lnTo>
                  <a:lnTo>
                    <a:pt x="61" y="1008"/>
                  </a:lnTo>
                  <a:lnTo>
                    <a:pt x="84" y="995"/>
                  </a:lnTo>
                  <a:lnTo>
                    <a:pt x="111" y="987"/>
                  </a:lnTo>
                  <a:lnTo>
                    <a:pt x="138" y="984"/>
                  </a:lnTo>
                  <a:lnTo>
                    <a:pt x="552" y="984"/>
                  </a:lnTo>
                  <a:lnTo>
                    <a:pt x="581" y="987"/>
                  </a:lnTo>
                  <a:lnTo>
                    <a:pt x="609" y="996"/>
                  </a:lnTo>
                  <a:lnTo>
                    <a:pt x="634" y="1011"/>
                  </a:lnTo>
                  <a:lnTo>
                    <a:pt x="655" y="1030"/>
                  </a:lnTo>
                  <a:lnTo>
                    <a:pt x="666" y="1023"/>
                  </a:lnTo>
                  <a:lnTo>
                    <a:pt x="678" y="1017"/>
                  </a:lnTo>
                  <a:lnTo>
                    <a:pt x="683" y="1016"/>
                  </a:lnTo>
                  <a:lnTo>
                    <a:pt x="692" y="1013"/>
                  </a:lnTo>
                  <a:lnTo>
                    <a:pt x="705" y="1009"/>
                  </a:lnTo>
                  <a:lnTo>
                    <a:pt x="722" y="1003"/>
                  </a:lnTo>
                  <a:lnTo>
                    <a:pt x="741" y="995"/>
                  </a:lnTo>
                  <a:lnTo>
                    <a:pt x="763" y="986"/>
                  </a:lnTo>
                  <a:lnTo>
                    <a:pt x="787" y="974"/>
                  </a:lnTo>
                  <a:lnTo>
                    <a:pt x="814" y="961"/>
                  </a:lnTo>
                  <a:lnTo>
                    <a:pt x="841" y="946"/>
                  </a:lnTo>
                  <a:lnTo>
                    <a:pt x="869" y="929"/>
                  </a:lnTo>
                  <a:lnTo>
                    <a:pt x="897" y="910"/>
                  </a:lnTo>
                  <a:lnTo>
                    <a:pt x="926" y="887"/>
                  </a:lnTo>
                  <a:lnTo>
                    <a:pt x="953" y="864"/>
                  </a:lnTo>
                  <a:lnTo>
                    <a:pt x="981" y="839"/>
                  </a:lnTo>
                  <a:lnTo>
                    <a:pt x="1006" y="810"/>
                  </a:lnTo>
                  <a:lnTo>
                    <a:pt x="1029" y="779"/>
                  </a:lnTo>
                  <a:lnTo>
                    <a:pt x="1050" y="746"/>
                  </a:lnTo>
                  <a:lnTo>
                    <a:pt x="1068" y="710"/>
                  </a:lnTo>
                  <a:lnTo>
                    <a:pt x="1083" y="672"/>
                  </a:lnTo>
                  <a:lnTo>
                    <a:pt x="1095" y="630"/>
                  </a:lnTo>
                  <a:lnTo>
                    <a:pt x="1102" y="587"/>
                  </a:lnTo>
                  <a:lnTo>
                    <a:pt x="1104" y="540"/>
                  </a:lnTo>
                  <a:lnTo>
                    <a:pt x="1104" y="88"/>
                  </a:lnTo>
                  <a:lnTo>
                    <a:pt x="1106" y="71"/>
                  </a:lnTo>
                  <a:lnTo>
                    <a:pt x="1113" y="54"/>
                  </a:lnTo>
                  <a:lnTo>
                    <a:pt x="1123" y="40"/>
                  </a:lnTo>
                  <a:lnTo>
                    <a:pt x="1137" y="29"/>
                  </a:lnTo>
                  <a:lnTo>
                    <a:pt x="1153" y="21"/>
                  </a:lnTo>
                  <a:lnTo>
                    <a:pt x="1158" y="20"/>
                  </a:lnTo>
                  <a:lnTo>
                    <a:pt x="1169" y="17"/>
                  </a:lnTo>
                  <a:lnTo>
                    <a:pt x="1185" y="14"/>
                  </a:lnTo>
                  <a:lnTo>
                    <a:pt x="1206" y="9"/>
                  </a:lnTo>
                  <a:lnTo>
                    <a:pt x="1230" y="5"/>
                  </a:lnTo>
                  <a:lnTo>
                    <a:pt x="1259" y="2"/>
                  </a:lnTo>
                  <a:lnTo>
                    <a:pt x="1289" y="1"/>
                  </a:lnTo>
                  <a:lnTo>
                    <a:pt x="13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55" y="1421765"/>
            <a:ext cx="4189730" cy="3436620"/>
          </a:xfrm>
          <a:prstGeom prst="rect">
            <a:avLst/>
          </a:prstGeom>
          <a:ln w="12700">
            <a:gradFill>
              <a:gsLst>
                <a:gs pos="50000">
                  <a:srgbClr val="5A80A7"/>
                </a:gs>
                <a:gs pos="0">
                  <a:srgbClr val="91AAC4"/>
                </a:gs>
                <a:gs pos="100000">
                  <a:srgbClr val="235589"/>
                </a:gs>
              </a:gsLst>
              <a:lin ang="5400000" scaled="1"/>
            </a:gradFill>
          </a:ln>
        </p:spPr>
      </p:pic>
      <p:sp>
        <p:nvSpPr>
          <p:cNvPr id="3" name="Pentagon 6_1"/>
          <p:cNvSpPr/>
          <p:nvPr/>
        </p:nvSpPr>
        <p:spPr>
          <a:xfrm>
            <a:off x="0" y="531656"/>
            <a:ext cx="154369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Group 7_1"/>
          <p:cNvGrpSpPr/>
          <p:nvPr/>
        </p:nvGrpSpPr>
        <p:grpSpPr>
          <a:xfrm>
            <a:off x="218081" y="239268"/>
            <a:ext cx="3529213" cy="1037431"/>
            <a:chOff x="5223163" y="745220"/>
            <a:chExt cx="1745672" cy="1037431"/>
          </a:xfrm>
        </p:grpSpPr>
        <p:sp>
          <p:nvSpPr>
            <p:cNvPr id="5" name="文本框 4"/>
            <p:cNvSpPr txBox="1"/>
            <p:nvPr/>
          </p:nvSpPr>
          <p:spPr>
            <a:xfrm>
              <a:off x="5223163" y="745220"/>
              <a:ext cx="17456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latin typeface="Constantia" panose="02030602050306030303" pitchFamily="18" charset="0"/>
                  <a:ea typeface="思源黑体 CN Medium" panose="020B0600000000000000" pitchFamily="34" charset="-122"/>
                  <a:sym typeface="Arial" panose="020B0604020202020204" pitchFamily="34" charset="0"/>
                </a:rPr>
                <a:t>KPIs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223163" y="1259431"/>
              <a:ext cx="11544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800" b="1" dirty="0">
                  <a:latin typeface="Constantia" panose="02030602050306030303" pitchFamily="18" charset="0"/>
                  <a:ea typeface="思源黑体 CN Medium" panose="020B0600000000000000" pitchFamily="34" charset="-122"/>
                  <a:sym typeface="Arial" panose="020B0604020202020204" pitchFamily="34" charset="0"/>
                </a:rPr>
                <a:t>PART</a:t>
              </a:r>
              <a:r>
                <a:rPr lang="zh-CN" altLang="en-US" sz="2800" b="1" dirty="0">
                  <a:latin typeface="Constantia" panose="02030602050306030303" pitchFamily="18" charset="0"/>
                  <a:ea typeface="思源黑体 CN Medium" panose="020B0600000000000000" pitchFamily="34" charset="-122"/>
                  <a:sym typeface="Arial" panose="020B0604020202020204" pitchFamily="34" charset="0"/>
                </a:rPr>
                <a:t>  </a:t>
              </a:r>
              <a:r>
                <a:rPr lang="en-US" altLang="zh-CN" sz="2800" b="1" dirty="0">
                  <a:latin typeface="Constantia" panose="02030602050306030303" pitchFamily="18" charset="0"/>
                  <a:ea typeface="思源黑体 CN Medium" panose="020B0600000000000000" pitchFamily="34" charset="-122"/>
                  <a:sym typeface="Arial" panose="020B0604020202020204" pitchFamily="34" charset="0"/>
                </a:rPr>
                <a:t>TWO</a:t>
              </a:r>
              <a:endParaRPr lang="zh-CN" altLang="en-US" sz="2800" b="1" dirty="0">
                <a:latin typeface="Constantia" panose="02030602050306030303" pitchFamily="18" charset="0"/>
                <a:ea typeface="思源黑体 CN Medium" panose="020B0600000000000000" pitchFamily="34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3" grpId="0" bldLvl="0" animBg="1"/>
      <p:bldP spid="24" grpId="0" bldLvl="0" animBg="1"/>
      <p:bldP spid="26" grpId="0" bldLvl="0" animBg="1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/>
        </p:nvSpPr>
        <p:spPr>
          <a:xfrm>
            <a:off x="-2632701" y="0"/>
            <a:ext cx="9595241" cy="7623313"/>
          </a:xfrm>
          <a:prstGeom prst="parallelogram">
            <a:avLst>
              <a:gd name="adj" fmla="val 82944"/>
            </a:avLst>
          </a:prstGeom>
          <a:solidFill>
            <a:srgbClr val="E9EAEF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平行四边形 2"/>
          <p:cNvSpPr/>
          <p:nvPr/>
        </p:nvSpPr>
        <p:spPr>
          <a:xfrm>
            <a:off x="-3806686" y="1820393"/>
            <a:ext cx="7488283" cy="5949358"/>
          </a:xfrm>
          <a:prstGeom prst="parallelogram">
            <a:avLst>
              <a:gd name="adj" fmla="val 82944"/>
            </a:avLst>
          </a:prstGeom>
          <a:solidFill>
            <a:srgbClr val="E9EAEF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平行四边形 3"/>
          <p:cNvSpPr/>
          <p:nvPr/>
        </p:nvSpPr>
        <p:spPr>
          <a:xfrm>
            <a:off x="-2776439" y="4297996"/>
            <a:ext cx="7488283" cy="5949358"/>
          </a:xfrm>
          <a:prstGeom prst="parallelogram">
            <a:avLst>
              <a:gd name="adj" fmla="val 82944"/>
            </a:avLst>
          </a:prstGeom>
          <a:solidFill>
            <a:srgbClr val="E9EAEF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 flipH="1">
            <a:off x="2320481" y="3664511"/>
            <a:ext cx="7551038" cy="105497"/>
            <a:chOff x="2101845" y="3387257"/>
            <a:chExt cx="7551038" cy="105497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2250795" y="3070928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solidFill>
                  <a:srgbClr val="263C88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PART</a:t>
            </a:r>
            <a:r>
              <a:rPr kumimoji="1" lang="zh-CN" altLang="en-US" sz="3600" dirty="0">
                <a:solidFill>
                  <a:srgbClr val="263C88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</a:t>
            </a:r>
            <a:r>
              <a:rPr kumimoji="1" lang="en-US" altLang="zh-CN" sz="3600" dirty="0">
                <a:solidFill>
                  <a:srgbClr val="263C88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03.</a:t>
            </a:r>
            <a:endParaRPr kumimoji="1" lang="zh-CN" altLang="en-US" sz="3600" dirty="0">
              <a:solidFill>
                <a:srgbClr val="263C88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262806" y="3072103"/>
            <a:ext cx="59455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Forecast Models in Python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403600" y="3856990"/>
            <a:ext cx="6362065" cy="632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Moving Average Method/ Simple Linear Regression /</a:t>
            </a:r>
            <a:r>
              <a:rPr lang="en-US" alt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Multiple Regression/</a:t>
            </a:r>
            <a:r>
              <a:rPr lang="en-US" alt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Regression for Volume / Light GBM  </a:t>
            </a:r>
            <a:r>
              <a:rPr lang="en-GB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.</a:t>
            </a:r>
          </a:p>
        </p:txBody>
      </p:sp>
      <p:sp>
        <p:nvSpPr>
          <p:cNvPr id="11" name="十字形 10"/>
          <p:cNvSpPr/>
          <p:nvPr/>
        </p:nvSpPr>
        <p:spPr>
          <a:xfrm>
            <a:off x="11208461" y="5931568"/>
            <a:ext cx="594517" cy="594517"/>
          </a:xfrm>
          <a:prstGeom prst="plus">
            <a:avLst>
              <a:gd name="adj" fmla="val 41216"/>
            </a:avLst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62" y="2026794"/>
            <a:ext cx="4471771" cy="2991678"/>
          </a:xfrm>
          <a:prstGeom prst="rect">
            <a:avLst/>
          </a:prstGeom>
        </p:spPr>
      </p:pic>
      <p:sp>
        <p:nvSpPr>
          <p:cNvPr id="23" name="Freeform 23"/>
          <p:cNvSpPr/>
          <p:nvPr/>
        </p:nvSpPr>
        <p:spPr bwMode="auto">
          <a:xfrm>
            <a:off x="6060281" y="6028076"/>
            <a:ext cx="0" cy="563563"/>
          </a:xfrm>
          <a:custGeom>
            <a:avLst/>
            <a:gdLst>
              <a:gd name="T0" fmla="*/ 0 h 355"/>
              <a:gd name="T1" fmla="*/ 355 h 355"/>
              <a:gd name="T2" fmla="*/ 0 h 355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55">
                <a:moveTo>
                  <a:pt x="0" y="0"/>
                </a:moveTo>
                <a:lnTo>
                  <a:pt x="0" y="355"/>
                </a:lnTo>
                <a:lnTo>
                  <a:pt x="0" y="0"/>
                </a:lnTo>
                <a:close/>
              </a:path>
            </a:pathLst>
          </a:custGeom>
          <a:solidFill>
            <a:srgbClr val="31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74" name="Pentagon 6_1"/>
          <p:cNvSpPr/>
          <p:nvPr/>
        </p:nvSpPr>
        <p:spPr>
          <a:xfrm>
            <a:off x="0" y="531656"/>
            <a:ext cx="154369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5" name="Group 7_1"/>
          <p:cNvGrpSpPr/>
          <p:nvPr/>
        </p:nvGrpSpPr>
        <p:grpSpPr>
          <a:xfrm>
            <a:off x="218081" y="239268"/>
            <a:ext cx="6583980" cy="1468457"/>
            <a:chOff x="5223163" y="745220"/>
            <a:chExt cx="3679323" cy="1468457"/>
          </a:xfrm>
        </p:grpSpPr>
        <p:sp>
          <p:nvSpPr>
            <p:cNvPr id="76" name="文本框 75"/>
            <p:cNvSpPr txBox="1"/>
            <p:nvPr/>
          </p:nvSpPr>
          <p:spPr>
            <a:xfrm>
              <a:off x="5223163" y="745220"/>
              <a:ext cx="3679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latin typeface="Constantia" panose="02030602050306030303" pitchFamily="18" charset="0"/>
                  <a:ea typeface="等线" panose="02010600030101010101" charset="-122"/>
                  <a:sym typeface="+mn-ea"/>
                </a:rPr>
                <a:t>Forecast Models in Python</a:t>
              </a: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5223163" y="1259570"/>
              <a:ext cx="140961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PART</a:t>
              </a:r>
              <a:r>
                <a:rPr lang="zh-CN" altLang="en-US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  </a:t>
              </a:r>
              <a:r>
                <a:rPr lang="en-US" altLang="zh-CN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THREE</a:t>
              </a:r>
            </a:p>
          </p:txBody>
        </p:sp>
      </p:grpSp>
      <p:pic>
        <p:nvPicPr>
          <p:cNvPr id="24" name="内容占位符 2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41"/>
          <a:stretch>
            <a:fillRect/>
          </a:stretch>
        </p:blipFill>
        <p:spPr>
          <a:xfrm>
            <a:off x="-346710" y="1712595"/>
            <a:ext cx="5530215" cy="3822065"/>
          </a:xfr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5"/>
          <a:srcRect l="7025"/>
          <a:stretch>
            <a:fillRect/>
          </a:stretch>
        </p:blipFill>
        <p:spPr>
          <a:xfrm>
            <a:off x="6993704" y="1737912"/>
            <a:ext cx="5448327" cy="3517384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4782826" y="2524131"/>
            <a:ext cx="2312374" cy="1987181"/>
            <a:chOff x="8084" y="2820"/>
            <a:chExt cx="4367" cy="3717"/>
          </a:xfrm>
        </p:grpSpPr>
        <p:sp>
          <p:nvSpPr>
            <p:cNvPr id="3" name="Right Arrow 2"/>
            <p:cNvSpPr/>
            <p:nvPr/>
          </p:nvSpPr>
          <p:spPr>
            <a:xfrm>
              <a:off x="9437" y="3119"/>
              <a:ext cx="2706" cy="1221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8146" y="2820"/>
              <a:ext cx="1819" cy="1819"/>
              <a:chOff x="5172652" y="1790700"/>
              <a:chExt cx="1155309" cy="1155306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5172652" y="1790700"/>
                <a:ext cx="1155309" cy="115530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思源黑体 CN Medium" panose="020B0600000000000000" pitchFamily="34" charset="-122"/>
                </a:endParaRPr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5269926" y="1887973"/>
                <a:ext cx="960761" cy="9607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思源黑体 CN Medium" panose="020B0600000000000000" pitchFamily="34" charset="-122"/>
                </a:endParaRPr>
              </a:p>
            </p:txBody>
          </p:sp>
        </p:grpSp>
        <p:sp>
          <p:nvSpPr>
            <p:cNvPr id="6" name="Right Arrow 7"/>
            <p:cNvSpPr/>
            <p:nvPr/>
          </p:nvSpPr>
          <p:spPr>
            <a:xfrm flipH="1">
              <a:off x="8084" y="5017"/>
              <a:ext cx="2706" cy="1221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10487" y="4718"/>
              <a:ext cx="1819" cy="1819"/>
              <a:chOff x="6659067" y="2995824"/>
              <a:chExt cx="1155309" cy="1155306"/>
            </a:xfrm>
          </p:grpSpPr>
          <p:sp>
            <p:nvSpPr>
              <p:cNvPr id="9" name="Oval 6"/>
              <p:cNvSpPr/>
              <p:nvPr/>
            </p:nvSpPr>
            <p:spPr>
              <a:xfrm flipH="1">
                <a:off x="6659067" y="2995824"/>
                <a:ext cx="1155309" cy="115530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思源黑体 CN Medium" panose="020B0600000000000000" pitchFamily="34" charset="-122"/>
                </a:endParaRPr>
              </a:p>
            </p:txBody>
          </p:sp>
          <p:sp>
            <p:nvSpPr>
              <p:cNvPr id="15" name="Oval 8"/>
              <p:cNvSpPr/>
              <p:nvPr/>
            </p:nvSpPr>
            <p:spPr>
              <a:xfrm flipH="1">
                <a:off x="6756341" y="3093095"/>
                <a:ext cx="960761" cy="9607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思源黑体 CN Medium" panose="020B0600000000000000" pitchFamily="34" charset="-122"/>
                </a:endParaRPr>
              </a:p>
            </p:txBody>
          </p:sp>
        </p:grpSp>
        <p:sp>
          <p:nvSpPr>
            <p:cNvPr id="45" name="Inhaltsplatzhalter 4"/>
            <p:cNvSpPr txBox="1"/>
            <p:nvPr/>
          </p:nvSpPr>
          <p:spPr>
            <a:xfrm>
              <a:off x="8359" y="3327"/>
              <a:ext cx="1394" cy="80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3050" indent="-27305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20" indent="-27305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70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370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240" indent="-17907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965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165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73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493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Aft>
                  <a:spcPts val="1200"/>
                </a:spcAft>
                <a:buNone/>
              </a:pPr>
              <a:r>
                <a:rPr lang="en-US" altLang="zh-CN" sz="2800" b="1" dirty="0">
                  <a:solidFill>
                    <a:schemeClr val="accent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思源黑体 CN Medium" panose="020B0600000000000000" pitchFamily="34" charset="-122"/>
                </a:rPr>
                <a:t>EA</a:t>
              </a:r>
              <a:endParaRPr lang="en-US" sz="2800" b="1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sp>
          <p:nvSpPr>
            <p:cNvPr id="46" name="Inhaltsplatzhalter 4"/>
            <p:cNvSpPr txBox="1"/>
            <p:nvPr/>
          </p:nvSpPr>
          <p:spPr>
            <a:xfrm>
              <a:off x="10311" y="5224"/>
              <a:ext cx="2140" cy="80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3050" indent="-27305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20" indent="-27305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70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370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240" indent="-17907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965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165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73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493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Aft>
                  <a:spcPts val="1200"/>
                </a:spcAft>
                <a:buNone/>
              </a:pPr>
              <a:r>
                <a:rPr lang="en-US" altLang="zh-CN" sz="2800" b="1" dirty="0">
                  <a:solidFill>
                    <a:schemeClr val="accent2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思源黑体 CN Medium" panose="020B0600000000000000" pitchFamily="34" charset="-122"/>
                </a:rPr>
                <a:t>ATVI</a:t>
              </a:r>
              <a:endParaRPr lang="en-US" sz="2800" b="1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7884629" y="411226"/>
            <a:ext cx="3690306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Regression for volume </a:t>
            </a:r>
          </a:p>
        </p:txBody>
      </p:sp>
      <p:sp>
        <p:nvSpPr>
          <p:cNvPr id="29" name="Oval 28"/>
          <p:cNvSpPr/>
          <p:nvPr/>
        </p:nvSpPr>
        <p:spPr>
          <a:xfrm>
            <a:off x="7663455" y="599505"/>
            <a:ext cx="161329" cy="146662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802061" y="5303827"/>
            <a:ext cx="63828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entury Schoolbook" panose="02040604050505020304" pitchFamily="18" charset="0"/>
              </a:rPr>
              <a:t>EA: Volume=</a:t>
            </a:r>
            <a:r>
              <a:rPr lang="en-US" altLang="zh-CN" sz="2400" b="1" dirty="0">
                <a:solidFill>
                  <a:srgbClr val="FF0000"/>
                </a:solidFill>
                <a:latin typeface="Century Schoolbook" panose="02040604050505020304" pitchFamily="18" charset="0"/>
              </a:rPr>
              <a:t>36595.96</a:t>
            </a:r>
            <a:r>
              <a:rPr lang="en-US" altLang="zh-CN" sz="2400" dirty="0">
                <a:latin typeface="Century Schoolbook" panose="02040604050505020304" pitchFamily="18" charset="0"/>
              </a:rPr>
              <a:t>*Date</a:t>
            </a:r>
            <a:r>
              <a:rPr lang="zh-CN" altLang="en-US" sz="2400" dirty="0">
                <a:latin typeface="Century Schoolbook" panose="02040604050505020304" pitchFamily="18" charset="0"/>
              </a:rPr>
              <a:t>-826041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198253" y="5322848"/>
            <a:ext cx="63828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entury Schoolbook" panose="02040604050505020304" pitchFamily="18" charset="0"/>
              </a:rPr>
              <a:t>ATVI: Volume=</a:t>
            </a:r>
            <a:r>
              <a:rPr lang="en-US" altLang="zh-CN" sz="2400" b="1" dirty="0">
                <a:solidFill>
                  <a:srgbClr val="FF0000"/>
                </a:solidFill>
                <a:latin typeface="Century Schoolbook" panose="02040604050505020304" pitchFamily="18" charset="0"/>
              </a:rPr>
              <a:t>-40600</a:t>
            </a:r>
            <a:r>
              <a:rPr lang="en-US" altLang="zh-CN" sz="2400" dirty="0">
                <a:latin typeface="Century Schoolbook" panose="02040604050505020304" pitchFamily="18" charset="0"/>
              </a:rPr>
              <a:t>*Date+11596994.8</a:t>
            </a:r>
            <a:endParaRPr lang="zh-CN" altLang="en-US" sz="2400" dirty="0"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7"/>
          <p:cNvSpPr/>
          <p:nvPr/>
        </p:nvSpPr>
        <p:spPr bwMode="auto">
          <a:xfrm>
            <a:off x="6052344" y="2211726"/>
            <a:ext cx="25400" cy="606425"/>
          </a:xfrm>
          <a:custGeom>
            <a:avLst/>
            <a:gdLst>
              <a:gd name="T0" fmla="*/ 6 w 12"/>
              <a:gd name="T1" fmla="*/ 276 h 276"/>
              <a:gd name="T2" fmla="*/ 0 w 12"/>
              <a:gd name="T3" fmla="*/ 268 h 276"/>
              <a:gd name="T4" fmla="*/ 0 w 12"/>
              <a:gd name="T5" fmla="*/ 9 h 276"/>
              <a:gd name="T6" fmla="*/ 6 w 12"/>
              <a:gd name="T7" fmla="*/ 0 h 276"/>
              <a:gd name="T8" fmla="*/ 12 w 12"/>
              <a:gd name="T9" fmla="*/ 9 h 276"/>
              <a:gd name="T10" fmla="*/ 12 w 12"/>
              <a:gd name="T11" fmla="*/ 268 h 276"/>
              <a:gd name="T12" fmla="*/ 6 w 12"/>
              <a:gd name="T13" fmla="*/ 276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276">
                <a:moveTo>
                  <a:pt x="6" y="276"/>
                </a:moveTo>
                <a:cubicBezTo>
                  <a:pt x="3" y="276"/>
                  <a:pt x="0" y="273"/>
                  <a:pt x="0" y="268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3" y="0"/>
                  <a:pt x="6" y="0"/>
                </a:cubicBezTo>
                <a:cubicBezTo>
                  <a:pt x="10" y="0"/>
                  <a:pt x="12" y="4"/>
                  <a:pt x="12" y="9"/>
                </a:cubicBezTo>
                <a:cubicBezTo>
                  <a:pt x="12" y="268"/>
                  <a:pt x="12" y="268"/>
                  <a:pt x="12" y="268"/>
                </a:cubicBezTo>
                <a:cubicBezTo>
                  <a:pt x="12" y="273"/>
                  <a:pt x="10" y="276"/>
                  <a:pt x="6" y="2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6060281" y="2233951"/>
            <a:ext cx="0" cy="563563"/>
          </a:xfrm>
          <a:custGeom>
            <a:avLst/>
            <a:gdLst>
              <a:gd name="T0" fmla="*/ 0 h 355"/>
              <a:gd name="T1" fmla="*/ 355 h 355"/>
              <a:gd name="T2" fmla="*/ 0 h 355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55">
                <a:moveTo>
                  <a:pt x="0" y="0"/>
                </a:moveTo>
                <a:lnTo>
                  <a:pt x="0" y="355"/>
                </a:lnTo>
                <a:lnTo>
                  <a:pt x="0" y="0"/>
                </a:lnTo>
                <a:close/>
              </a:path>
            </a:pathLst>
          </a:custGeom>
          <a:solidFill>
            <a:srgbClr val="E6A7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8" name="Freeform 8"/>
          <p:cNvSpPr/>
          <p:nvPr/>
        </p:nvSpPr>
        <p:spPr bwMode="auto">
          <a:xfrm>
            <a:off x="6060281" y="2787989"/>
            <a:ext cx="0" cy="633413"/>
          </a:xfrm>
          <a:custGeom>
            <a:avLst/>
            <a:gdLst>
              <a:gd name="T0" fmla="*/ 0 h 399"/>
              <a:gd name="T1" fmla="*/ 399 h 399"/>
              <a:gd name="T2" fmla="*/ 0 h 399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99">
                <a:moveTo>
                  <a:pt x="0" y="0"/>
                </a:moveTo>
                <a:lnTo>
                  <a:pt x="0" y="399"/>
                </a:lnTo>
                <a:lnTo>
                  <a:pt x="0" y="0"/>
                </a:lnTo>
                <a:close/>
              </a:path>
            </a:pathLst>
          </a:custGeom>
          <a:solidFill>
            <a:srgbClr val="FA66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0" name="Freeform 10"/>
          <p:cNvSpPr/>
          <p:nvPr/>
        </p:nvSpPr>
        <p:spPr bwMode="auto">
          <a:xfrm>
            <a:off x="6052344" y="2765764"/>
            <a:ext cx="25400" cy="681038"/>
          </a:xfrm>
          <a:custGeom>
            <a:avLst/>
            <a:gdLst>
              <a:gd name="T0" fmla="*/ 6 w 12"/>
              <a:gd name="T1" fmla="*/ 309 h 309"/>
              <a:gd name="T2" fmla="*/ 0 w 12"/>
              <a:gd name="T3" fmla="*/ 299 h 309"/>
              <a:gd name="T4" fmla="*/ 0 w 12"/>
              <a:gd name="T5" fmla="*/ 10 h 309"/>
              <a:gd name="T6" fmla="*/ 6 w 12"/>
              <a:gd name="T7" fmla="*/ 0 h 309"/>
              <a:gd name="T8" fmla="*/ 12 w 12"/>
              <a:gd name="T9" fmla="*/ 10 h 309"/>
              <a:gd name="T10" fmla="*/ 12 w 12"/>
              <a:gd name="T11" fmla="*/ 299 h 309"/>
              <a:gd name="T12" fmla="*/ 6 w 12"/>
              <a:gd name="T13" fmla="*/ 309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09">
                <a:moveTo>
                  <a:pt x="6" y="309"/>
                </a:moveTo>
                <a:cubicBezTo>
                  <a:pt x="3" y="309"/>
                  <a:pt x="0" y="304"/>
                  <a:pt x="0" y="299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3" y="0"/>
                  <a:pt x="6" y="0"/>
                </a:cubicBezTo>
                <a:cubicBezTo>
                  <a:pt x="10" y="0"/>
                  <a:pt x="12" y="4"/>
                  <a:pt x="12" y="10"/>
                </a:cubicBezTo>
                <a:cubicBezTo>
                  <a:pt x="12" y="299"/>
                  <a:pt x="12" y="299"/>
                  <a:pt x="12" y="299"/>
                </a:cubicBezTo>
                <a:cubicBezTo>
                  <a:pt x="12" y="304"/>
                  <a:pt x="10" y="309"/>
                  <a:pt x="6" y="30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1" name="Freeform 11"/>
          <p:cNvSpPr/>
          <p:nvPr/>
        </p:nvSpPr>
        <p:spPr bwMode="auto">
          <a:xfrm>
            <a:off x="6060281" y="3448389"/>
            <a:ext cx="0" cy="546100"/>
          </a:xfrm>
          <a:custGeom>
            <a:avLst/>
            <a:gdLst>
              <a:gd name="T0" fmla="*/ 0 h 344"/>
              <a:gd name="T1" fmla="*/ 344 h 344"/>
              <a:gd name="T2" fmla="*/ 0 h 344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44">
                <a:moveTo>
                  <a:pt x="0" y="0"/>
                </a:moveTo>
                <a:lnTo>
                  <a:pt x="0" y="344"/>
                </a:lnTo>
                <a:lnTo>
                  <a:pt x="0" y="0"/>
                </a:lnTo>
                <a:close/>
              </a:path>
            </a:pathLst>
          </a:custGeom>
          <a:solidFill>
            <a:srgbClr val="DF53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3" name="Freeform 13"/>
          <p:cNvSpPr/>
          <p:nvPr/>
        </p:nvSpPr>
        <p:spPr bwMode="auto">
          <a:xfrm>
            <a:off x="6052344" y="3426164"/>
            <a:ext cx="25400" cy="585788"/>
          </a:xfrm>
          <a:custGeom>
            <a:avLst/>
            <a:gdLst>
              <a:gd name="T0" fmla="*/ 6 w 12"/>
              <a:gd name="T1" fmla="*/ 266 h 266"/>
              <a:gd name="T2" fmla="*/ 0 w 12"/>
              <a:gd name="T3" fmla="*/ 258 h 266"/>
              <a:gd name="T4" fmla="*/ 0 w 12"/>
              <a:gd name="T5" fmla="*/ 8 h 266"/>
              <a:gd name="T6" fmla="*/ 6 w 12"/>
              <a:gd name="T7" fmla="*/ 0 h 266"/>
              <a:gd name="T8" fmla="*/ 12 w 12"/>
              <a:gd name="T9" fmla="*/ 8 h 266"/>
              <a:gd name="T10" fmla="*/ 12 w 12"/>
              <a:gd name="T11" fmla="*/ 258 h 266"/>
              <a:gd name="T12" fmla="*/ 6 w 12"/>
              <a:gd name="T13" fmla="*/ 266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266">
                <a:moveTo>
                  <a:pt x="6" y="266"/>
                </a:moveTo>
                <a:cubicBezTo>
                  <a:pt x="3" y="266"/>
                  <a:pt x="0" y="263"/>
                  <a:pt x="0" y="25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6" y="0"/>
                </a:cubicBezTo>
                <a:cubicBezTo>
                  <a:pt x="10" y="0"/>
                  <a:pt x="12" y="4"/>
                  <a:pt x="12" y="8"/>
                </a:cubicBezTo>
                <a:cubicBezTo>
                  <a:pt x="12" y="258"/>
                  <a:pt x="12" y="258"/>
                  <a:pt x="12" y="258"/>
                </a:cubicBezTo>
                <a:cubicBezTo>
                  <a:pt x="12" y="263"/>
                  <a:pt x="10" y="266"/>
                  <a:pt x="6" y="26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4" name="Freeform 14"/>
          <p:cNvSpPr/>
          <p:nvPr/>
        </p:nvSpPr>
        <p:spPr bwMode="auto">
          <a:xfrm>
            <a:off x="6060281" y="4011951"/>
            <a:ext cx="0" cy="687388"/>
          </a:xfrm>
          <a:custGeom>
            <a:avLst/>
            <a:gdLst>
              <a:gd name="T0" fmla="*/ 0 h 433"/>
              <a:gd name="T1" fmla="*/ 433 h 433"/>
              <a:gd name="T2" fmla="*/ 0 h 433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433">
                <a:moveTo>
                  <a:pt x="0" y="0"/>
                </a:moveTo>
                <a:lnTo>
                  <a:pt x="0" y="433"/>
                </a:lnTo>
                <a:lnTo>
                  <a:pt x="0" y="0"/>
                </a:lnTo>
                <a:close/>
              </a:path>
            </a:pathLst>
          </a:custGeom>
          <a:solidFill>
            <a:srgbClr val="DF53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6" name="Freeform 16"/>
          <p:cNvSpPr/>
          <p:nvPr/>
        </p:nvSpPr>
        <p:spPr bwMode="auto">
          <a:xfrm>
            <a:off x="6052344" y="3981789"/>
            <a:ext cx="25400" cy="742950"/>
          </a:xfrm>
          <a:custGeom>
            <a:avLst/>
            <a:gdLst>
              <a:gd name="T0" fmla="*/ 6 w 12"/>
              <a:gd name="T1" fmla="*/ 338 h 338"/>
              <a:gd name="T2" fmla="*/ 0 w 12"/>
              <a:gd name="T3" fmla="*/ 328 h 338"/>
              <a:gd name="T4" fmla="*/ 0 w 12"/>
              <a:gd name="T5" fmla="*/ 11 h 338"/>
              <a:gd name="T6" fmla="*/ 6 w 12"/>
              <a:gd name="T7" fmla="*/ 0 h 338"/>
              <a:gd name="T8" fmla="*/ 12 w 12"/>
              <a:gd name="T9" fmla="*/ 11 h 338"/>
              <a:gd name="T10" fmla="*/ 12 w 12"/>
              <a:gd name="T11" fmla="*/ 328 h 338"/>
              <a:gd name="T12" fmla="*/ 6 w 12"/>
              <a:gd name="T13" fmla="*/ 338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38">
                <a:moveTo>
                  <a:pt x="6" y="338"/>
                </a:moveTo>
                <a:cubicBezTo>
                  <a:pt x="3" y="338"/>
                  <a:pt x="0" y="334"/>
                  <a:pt x="0" y="32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3" y="0"/>
                  <a:pt x="6" y="0"/>
                </a:cubicBezTo>
                <a:cubicBezTo>
                  <a:pt x="10" y="0"/>
                  <a:pt x="12" y="5"/>
                  <a:pt x="12" y="11"/>
                </a:cubicBezTo>
                <a:cubicBezTo>
                  <a:pt x="12" y="328"/>
                  <a:pt x="12" y="328"/>
                  <a:pt x="12" y="328"/>
                </a:cubicBezTo>
                <a:cubicBezTo>
                  <a:pt x="12" y="334"/>
                  <a:pt x="10" y="338"/>
                  <a:pt x="6" y="33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7" name="Freeform 17"/>
          <p:cNvSpPr/>
          <p:nvPr/>
        </p:nvSpPr>
        <p:spPr bwMode="auto">
          <a:xfrm>
            <a:off x="6060281" y="4707276"/>
            <a:ext cx="0" cy="608013"/>
          </a:xfrm>
          <a:custGeom>
            <a:avLst/>
            <a:gdLst>
              <a:gd name="T0" fmla="*/ 0 h 383"/>
              <a:gd name="T1" fmla="*/ 383 h 383"/>
              <a:gd name="T2" fmla="*/ 0 h 383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83">
                <a:moveTo>
                  <a:pt x="0" y="0"/>
                </a:moveTo>
                <a:lnTo>
                  <a:pt x="0" y="383"/>
                </a:lnTo>
                <a:lnTo>
                  <a:pt x="0" y="0"/>
                </a:lnTo>
                <a:close/>
              </a:path>
            </a:pathLst>
          </a:custGeom>
          <a:solidFill>
            <a:srgbClr val="84B6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9" name="Freeform 19"/>
          <p:cNvSpPr/>
          <p:nvPr/>
        </p:nvSpPr>
        <p:spPr bwMode="auto">
          <a:xfrm>
            <a:off x="6052344" y="4677114"/>
            <a:ext cx="25400" cy="666750"/>
          </a:xfrm>
          <a:custGeom>
            <a:avLst/>
            <a:gdLst>
              <a:gd name="T0" fmla="*/ 6 w 12"/>
              <a:gd name="T1" fmla="*/ 303 h 303"/>
              <a:gd name="T2" fmla="*/ 0 w 12"/>
              <a:gd name="T3" fmla="*/ 293 h 303"/>
              <a:gd name="T4" fmla="*/ 0 w 12"/>
              <a:gd name="T5" fmla="*/ 10 h 303"/>
              <a:gd name="T6" fmla="*/ 6 w 12"/>
              <a:gd name="T7" fmla="*/ 0 h 303"/>
              <a:gd name="T8" fmla="*/ 12 w 12"/>
              <a:gd name="T9" fmla="*/ 10 h 303"/>
              <a:gd name="T10" fmla="*/ 12 w 12"/>
              <a:gd name="T11" fmla="*/ 293 h 303"/>
              <a:gd name="T12" fmla="*/ 6 w 12"/>
              <a:gd name="T13" fmla="*/ 303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03">
                <a:moveTo>
                  <a:pt x="6" y="303"/>
                </a:moveTo>
                <a:cubicBezTo>
                  <a:pt x="3" y="303"/>
                  <a:pt x="0" y="298"/>
                  <a:pt x="0" y="293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3" y="0"/>
                  <a:pt x="6" y="0"/>
                </a:cubicBezTo>
                <a:cubicBezTo>
                  <a:pt x="10" y="0"/>
                  <a:pt x="12" y="4"/>
                  <a:pt x="12" y="10"/>
                </a:cubicBezTo>
                <a:cubicBezTo>
                  <a:pt x="12" y="293"/>
                  <a:pt x="12" y="293"/>
                  <a:pt x="12" y="293"/>
                </a:cubicBezTo>
                <a:cubicBezTo>
                  <a:pt x="12" y="298"/>
                  <a:pt x="10" y="303"/>
                  <a:pt x="6" y="30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20" name="Freeform 20"/>
          <p:cNvSpPr/>
          <p:nvPr/>
        </p:nvSpPr>
        <p:spPr bwMode="auto">
          <a:xfrm>
            <a:off x="6060281" y="5342276"/>
            <a:ext cx="0" cy="660400"/>
          </a:xfrm>
          <a:custGeom>
            <a:avLst/>
            <a:gdLst>
              <a:gd name="T0" fmla="*/ 0 h 416"/>
              <a:gd name="T1" fmla="*/ 416 h 416"/>
              <a:gd name="T2" fmla="*/ 0 h 416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416">
                <a:moveTo>
                  <a:pt x="0" y="0"/>
                </a:moveTo>
                <a:lnTo>
                  <a:pt x="0" y="416"/>
                </a:lnTo>
                <a:lnTo>
                  <a:pt x="0" y="0"/>
                </a:lnTo>
                <a:close/>
              </a:path>
            </a:pathLst>
          </a:custGeom>
          <a:solidFill>
            <a:srgbClr val="2480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22" name="Freeform 22"/>
          <p:cNvSpPr/>
          <p:nvPr/>
        </p:nvSpPr>
        <p:spPr bwMode="auto">
          <a:xfrm>
            <a:off x="6052344" y="5310526"/>
            <a:ext cx="25400" cy="717550"/>
          </a:xfrm>
          <a:custGeom>
            <a:avLst/>
            <a:gdLst>
              <a:gd name="T0" fmla="*/ 6 w 12"/>
              <a:gd name="T1" fmla="*/ 326 h 326"/>
              <a:gd name="T2" fmla="*/ 0 w 12"/>
              <a:gd name="T3" fmla="*/ 316 h 326"/>
              <a:gd name="T4" fmla="*/ 0 w 12"/>
              <a:gd name="T5" fmla="*/ 10 h 326"/>
              <a:gd name="T6" fmla="*/ 6 w 12"/>
              <a:gd name="T7" fmla="*/ 0 h 326"/>
              <a:gd name="T8" fmla="*/ 12 w 12"/>
              <a:gd name="T9" fmla="*/ 10 h 326"/>
              <a:gd name="T10" fmla="*/ 12 w 12"/>
              <a:gd name="T11" fmla="*/ 316 h 326"/>
              <a:gd name="T12" fmla="*/ 6 w 12"/>
              <a:gd name="T13" fmla="*/ 326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26">
                <a:moveTo>
                  <a:pt x="6" y="326"/>
                </a:moveTo>
                <a:cubicBezTo>
                  <a:pt x="3" y="326"/>
                  <a:pt x="0" y="322"/>
                  <a:pt x="0" y="31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3" y="0"/>
                  <a:pt x="6" y="0"/>
                </a:cubicBezTo>
                <a:cubicBezTo>
                  <a:pt x="10" y="0"/>
                  <a:pt x="12" y="5"/>
                  <a:pt x="12" y="10"/>
                </a:cubicBezTo>
                <a:cubicBezTo>
                  <a:pt x="12" y="316"/>
                  <a:pt x="12" y="316"/>
                  <a:pt x="12" y="316"/>
                </a:cubicBezTo>
                <a:cubicBezTo>
                  <a:pt x="12" y="322"/>
                  <a:pt x="10" y="326"/>
                  <a:pt x="6" y="32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23" name="Freeform 23"/>
          <p:cNvSpPr/>
          <p:nvPr/>
        </p:nvSpPr>
        <p:spPr bwMode="auto">
          <a:xfrm>
            <a:off x="6060281" y="6028076"/>
            <a:ext cx="0" cy="563563"/>
          </a:xfrm>
          <a:custGeom>
            <a:avLst/>
            <a:gdLst>
              <a:gd name="T0" fmla="*/ 0 h 355"/>
              <a:gd name="T1" fmla="*/ 355 h 355"/>
              <a:gd name="T2" fmla="*/ 0 h 355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55">
                <a:moveTo>
                  <a:pt x="0" y="0"/>
                </a:moveTo>
                <a:lnTo>
                  <a:pt x="0" y="355"/>
                </a:lnTo>
                <a:lnTo>
                  <a:pt x="0" y="0"/>
                </a:lnTo>
                <a:close/>
              </a:path>
            </a:pathLst>
          </a:custGeom>
          <a:solidFill>
            <a:srgbClr val="31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74" name="Pentagon 6_1"/>
          <p:cNvSpPr/>
          <p:nvPr/>
        </p:nvSpPr>
        <p:spPr>
          <a:xfrm>
            <a:off x="0" y="531656"/>
            <a:ext cx="154369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5" name="Group 7_1"/>
          <p:cNvGrpSpPr/>
          <p:nvPr/>
        </p:nvGrpSpPr>
        <p:grpSpPr>
          <a:xfrm>
            <a:off x="218080" y="239268"/>
            <a:ext cx="9846034" cy="1468457"/>
            <a:chOff x="5223163" y="745220"/>
            <a:chExt cx="5393999" cy="1468457"/>
          </a:xfrm>
        </p:grpSpPr>
        <p:sp>
          <p:nvSpPr>
            <p:cNvPr id="76" name="文本框 75"/>
            <p:cNvSpPr txBox="1"/>
            <p:nvPr/>
          </p:nvSpPr>
          <p:spPr>
            <a:xfrm>
              <a:off x="5223163" y="745220"/>
              <a:ext cx="53939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latin typeface="Constantia" panose="02030602050306030303" pitchFamily="18" charset="0"/>
                  <a:ea typeface="等线" panose="02010600030101010101" charset="-122"/>
                  <a:sym typeface="+mn-ea"/>
                </a:rPr>
                <a:t>Forecast Models in Python-Basic Regression</a:t>
              </a: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5223163" y="1259570"/>
              <a:ext cx="140961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PART</a:t>
              </a:r>
              <a:r>
                <a:rPr lang="zh-CN" altLang="en-US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  </a:t>
              </a:r>
              <a:r>
                <a:rPr lang="en-US" altLang="zh-CN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THREE</a:t>
              </a: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20" y="1621790"/>
            <a:ext cx="4622800" cy="4622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520" y="1733550"/>
            <a:ext cx="5300980" cy="4399915"/>
          </a:xfrm>
          <a:prstGeom prst="rect">
            <a:avLst/>
          </a:prstGeom>
        </p:spPr>
      </p:pic>
      <p:sp>
        <p:nvSpPr>
          <p:cNvPr id="70" name="Freeform 14"/>
          <p:cNvSpPr>
            <a:spLocks noEditPoints="1"/>
          </p:cNvSpPr>
          <p:nvPr/>
        </p:nvSpPr>
        <p:spPr bwMode="auto">
          <a:xfrm>
            <a:off x="4713301" y="1214204"/>
            <a:ext cx="291005" cy="291952"/>
          </a:xfrm>
          <a:custGeom>
            <a:avLst/>
            <a:gdLst>
              <a:gd name="T0" fmla="*/ 128 w 257"/>
              <a:gd name="T1" fmla="*/ 0 h 258"/>
              <a:gd name="T2" fmla="*/ 0 w 257"/>
              <a:gd name="T3" fmla="*/ 129 h 258"/>
              <a:gd name="T4" fmla="*/ 128 w 257"/>
              <a:gd name="T5" fmla="*/ 258 h 258"/>
              <a:gd name="T6" fmla="*/ 257 w 257"/>
              <a:gd name="T7" fmla="*/ 129 h 258"/>
              <a:gd name="T8" fmla="*/ 128 w 257"/>
              <a:gd name="T9" fmla="*/ 0 h 258"/>
              <a:gd name="T10" fmla="*/ 183 w 257"/>
              <a:gd name="T11" fmla="*/ 132 h 258"/>
              <a:gd name="T12" fmla="*/ 167 w 257"/>
              <a:gd name="T13" fmla="*/ 147 h 258"/>
              <a:gd name="T14" fmla="*/ 109 w 257"/>
              <a:gd name="T15" fmla="*/ 205 h 258"/>
              <a:gd name="T16" fmla="*/ 104 w 257"/>
              <a:gd name="T17" fmla="*/ 205 h 258"/>
              <a:gd name="T18" fmla="*/ 88 w 257"/>
              <a:gd name="T19" fmla="*/ 190 h 258"/>
              <a:gd name="T20" fmla="*/ 88 w 257"/>
              <a:gd name="T21" fmla="*/ 184 h 258"/>
              <a:gd name="T22" fmla="*/ 143 w 257"/>
              <a:gd name="T23" fmla="*/ 129 h 258"/>
              <a:gd name="T24" fmla="*/ 88 w 257"/>
              <a:gd name="T25" fmla="*/ 73 h 258"/>
              <a:gd name="T26" fmla="*/ 88 w 257"/>
              <a:gd name="T27" fmla="*/ 68 h 258"/>
              <a:gd name="T28" fmla="*/ 104 w 257"/>
              <a:gd name="T29" fmla="*/ 52 h 258"/>
              <a:gd name="T30" fmla="*/ 109 w 257"/>
              <a:gd name="T31" fmla="*/ 52 h 258"/>
              <a:gd name="T32" fmla="*/ 167 w 257"/>
              <a:gd name="T33" fmla="*/ 110 h 258"/>
              <a:gd name="T34" fmla="*/ 183 w 257"/>
              <a:gd name="T35" fmla="*/ 126 h 258"/>
              <a:gd name="T36" fmla="*/ 183 w 257"/>
              <a:gd name="T37" fmla="*/ 132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57" h="258">
                <a:moveTo>
                  <a:pt x="128" y="0"/>
                </a:moveTo>
                <a:cubicBezTo>
                  <a:pt x="57" y="0"/>
                  <a:pt x="0" y="58"/>
                  <a:pt x="0" y="129"/>
                </a:cubicBezTo>
                <a:cubicBezTo>
                  <a:pt x="0" y="200"/>
                  <a:pt x="57" y="258"/>
                  <a:pt x="128" y="258"/>
                </a:cubicBezTo>
                <a:cubicBezTo>
                  <a:pt x="200" y="258"/>
                  <a:pt x="257" y="200"/>
                  <a:pt x="257" y="129"/>
                </a:cubicBezTo>
                <a:cubicBezTo>
                  <a:pt x="257" y="58"/>
                  <a:pt x="200" y="0"/>
                  <a:pt x="128" y="0"/>
                </a:cubicBezTo>
                <a:close/>
                <a:moveTo>
                  <a:pt x="183" y="132"/>
                </a:moveTo>
                <a:cubicBezTo>
                  <a:pt x="167" y="147"/>
                  <a:pt x="167" y="147"/>
                  <a:pt x="167" y="147"/>
                </a:cubicBezTo>
                <a:cubicBezTo>
                  <a:pt x="109" y="205"/>
                  <a:pt x="109" y="205"/>
                  <a:pt x="109" y="205"/>
                </a:cubicBezTo>
                <a:cubicBezTo>
                  <a:pt x="108" y="207"/>
                  <a:pt x="105" y="207"/>
                  <a:pt x="104" y="205"/>
                </a:cubicBezTo>
                <a:cubicBezTo>
                  <a:pt x="88" y="190"/>
                  <a:pt x="88" y="190"/>
                  <a:pt x="88" y="190"/>
                </a:cubicBezTo>
                <a:cubicBezTo>
                  <a:pt x="86" y="188"/>
                  <a:pt x="86" y="185"/>
                  <a:pt x="88" y="184"/>
                </a:cubicBezTo>
                <a:cubicBezTo>
                  <a:pt x="143" y="129"/>
                  <a:pt x="143" y="129"/>
                  <a:pt x="143" y="129"/>
                </a:cubicBezTo>
                <a:cubicBezTo>
                  <a:pt x="88" y="73"/>
                  <a:pt x="88" y="73"/>
                  <a:pt x="88" y="73"/>
                </a:cubicBezTo>
                <a:cubicBezTo>
                  <a:pt x="86" y="72"/>
                  <a:pt x="86" y="69"/>
                  <a:pt x="88" y="68"/>
                </a:cubicBezTo>
                <a:cubicBezTo>
                  <a:pt x="104" y="52"/>
                  <a:pt x="104" y="52"/>
                  <a:pt x="104" y="52"/>
                </a:cubicBezTo>
                <a:cubicBezTo>
                  <a:pt x="105" y="50"/>
                  <a:pt x="108" y="50"/>
                  <a:pt x="109" y="52"/>
                </a:cubicBezTo>
                <a:cubicBezTo>
                  <a:pt x="167" y="110"/>
                  <a:pt x="167" y="110"/>
                  <a:pt x="167" y="110"/>
                </a:cubicBezTo>
                <a:cubicBezTo>
                  <a:pt x="183" y="126"/>
                  <a:pt x="183" y="126"/>
                  <a:pt x="183" y="126"/>
                </a:cubicBezTo>
                <a:cubicBezTo>
                  <a:pt x="185" y="127"/>
                  <a:pt x="185" y="130"/>
                  <a:pt x="183" y="1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45" name="Inhaltsplatzhalter 4"/>
          <p:cNvSpPr txBox="1"/>
          <p:nvPr/>
        </p:nvSpPr>
        <p:spPr>
          <a:xfrm flipH="1">
            <a:off x="5190490" y="1175385"/>
            <a:ext cx="4873625" cy="36893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Simple Linear Regression (EA)</a:t>
            </a:r>
            <a:r>
              <a:rPr lang="en-US" sz="1600" dirty="0">
                <a:solidFill>
                  <a:srgbClr val="23222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460" y="1795145"/>
            <a:ext cx="5207000" cy="42075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20" y="1621790"/>
            <a:ext cx="4512310" cy="4512310"/>
          </a:xfrm>
          <a:prstGeom prst="rect">
            <a:avLst/>
          </a:prstGeom>
        </p:spPr>
      </p:pic>
      <p:sp>
        <p:nvSpPr>
          <p:cNvPr id="43" name="Freeform 7"/>
          <p:cNvSpPr/>
          <p:nvPr/>
        </p:nvSpPr>
        <p:spPr bwMode="auto">
          <a:xfrm>
            <a:off x="6052344" y="2211726"/>
            <a:ext cx="25400" cy="606425"/>
          </a:xfrm>
          <a:custGeom>
            <a:avLst/>
            <a:gdLst>
              <a:gd name="T0" fmla="*/ 6 w 12"/>
              <a:gd name="T1" fmla="*/ 276 h 276"/>
              <a:gd name="T2" fmla="*/ 0 w 12"/>
              <a:gd name="T3" fmla="*/ 268 h 276"/>
              <a:gd name="T4" fmla="*/ 0 w 12"/>
              <a:gd name="T5" fmla="*/ 9 h 276"/>
              <a:gd name="T6" fmla="*/ 6 w 12"/>
              <a:gd name="T7" fmla="*/ 0 h 276"/>
              <a:gd name="T8" fmla="*/ 12 w 12"/>
              <a:gd name="T9" fmla="*/ 9 h 276"/>
              <a:gd name="T10" fmla="*/ 12 w 12"/>
              <a:gd name="T11" fmla="*/ 268 h 276"/>
              <a:gd name="T12" fmla="*/ 6 w 12"/>
              <a:gd name="T13" fmla="*/ 276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276">
                <a:moveTo>
                  <a:pt x="6" y="276"/>
                </a:moveTo>
                <a:cubicBezTo>
                  <a:pt x="3" y="276"/>
                  <a:pt x="0" y="273"/>
                  <a:pt x="0" y="268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3" y="0"/>
                  <a:pt x="6" y="0"/>
                </a:cubicBezTo>
                <a:cubicBezTo>
                  <a:pt x="10" y="0"/>
                  <a:pt x="12" y="4"/>
                  <a:pt x="12" y="9"/>
                </a:cubicBezTo>
                <a:cubicBezTo>
                  <a:pt x="12" y="268"/>
                  <a:pt x="12" y="268"/>
                  <a:pt x="12" y="268"/>
                </a:cubicBezTo>
                <a:cubicBezTo>
                  <a:pt x="12" y="273"/>
                  <a:pt x="10" y="276"/>
                  <a:pt x="6" y="2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6060281" y="2233951"/>
            <a:ext cx="0" cy="563563"/>
          </a:xfrm>
          <a:custGeom>
            <a:avLst/>
            <a:gdLst>
              <a:gd name="T0" fmla="*/ 0 h 355"/>
              <a:gd name="T1" fmla="*/ 355 h 355"/>
              <a:gd name="T2" fmla="*/ 0 h 355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55">
                <a:moveTo>
                  <a:pt x="0" y="0"/>
                </a:moveTo>
                <a:lnTo>
                  <a:pt x="0" y="355"/>
                </a:lnTo>
                <a:lnTo>
                  <a:pt x="0" y="0"/>
                </a:lnTo>
                <a:close/>
              </a:path>
            </a:pathLst>
          </a:custGeom>
          <a:solidFill>
            <a:srgbClr val="E6A7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8" name="Freeform 8"/>
          <p:cNvSpPr/>
          <p:nvPr/>
        </p:nvSpPr>
        <p:spPr bwMode="auto">
          <a:xfrm>
            <a:off x="6060281" y="2787989"/>
            <a:ext cx="0" cy="633413"/>
          </a:xfrm>
          <a:custGeom>
            <a:avLst/>
            <a:gdLst>
              <a:gd name="T0" fmla="*/ 0 h 399"/>
              <a:gd name="T1" fmla="*/ 399 h 399"/>
              <a:gd name="T2" fmla="*/ 0 h 399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99">
                <a:moveTo>
                  <a:pt x="0" y="0"/>
                </a:moveTo>
                <a:lnTo>
                  <a:pt x="0" y="399"/>
                </a:lnTo>
                <a:lnTo>
                  <a:pt x="0" y="0"/>
                </a:lnTo>
                <a:close/>
              </a:path>
            </a:pathLst>
          </a:custGeom>
          <a:solidFill>
            <a:srgbClr val="FA66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0" name="Freeform 10"/>
          <p:cNvSpPr/>
          <p:nvPr/>
        </p:nvSpPr>
        <p:spPr bwMode="auto">
          <a:xfrm>
            <a:off x="6052344" y="2765764"/>
            <a:ext cx="25400" cy="681038"/>
          </a:xfrm>
          <a:custGeom>
            <a:avLst/>
            <a:gdLst>
              <a:gd name="T0" fmla="*/ 6 w 12"/>
              <a:gd name="T1" fmla="*/ 309 h 309"/>
              <a:gd name="T2" fmla="*/ 0 w 12"/>
              <a:gd name="T3" fmla="*/ 299 h 309"/>
              <a:gd name="T4" fmla="*/ 0 w 12"/>
              <a:gd name="T5" fmla="*/ 10 h 309"/>
              <a:gd name="T6" fmla="*/ 6 w 12"/>
              <a:gd name="T7" fmla="*/ 0 h 309"/>
              <a:gd name="T8" fmla="*/ 12 w 12"/>
              <a:gd name="T9" fmla="*/ 10 h 309"/>
              <a:gd name="T10" fmla="*/ 12 w 12"/>
              <a:gd name="T11" fmla="*/ 299 h 309"/>
              <a:gd name="T12" fmla="*/ 6 w 12"/>
              <a:gd name="T13" fmla="*/ 309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09">
                <a:moveTo>
                  <a:pt x="6" y="309"/>
                </a:moveTo>
                <a:cubicBezTo>
                  <a:pt x="3" y="309"/>
                  <a:pt x="0" y="304"/>
                  <a:pt x="0" y="299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3" y="0"/>
                  <a:pt x="6" y="0"/>
                </a:cubicBezTo>
                <a:cubicBezTo>
                  <a:pt x="10" y="0"/>
                  <a:pt x="12" y="4"/>
                  <a:pt x="12" y="10"/>
                </a:cubicBezTo>
                <a:cubicBezTo>
                  <a:pt x="12" y="299"/>
                  <a:pt x="12" y="299"/>
                  <a:pt x="12" y="299"/>
                </a:cubicBezTo>
                <a:cubicBezTo>
                  <a:pt x="12" y="304"/>
                  <a:pt x="10" y="309"/>
                  <a:pt x="6" y="30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1" name="Freeform 11"/>
          <p:cNvSpPr/>
          <p:nvPr/>
        </p:nvSpPr>
        <p:spPr bwMode="auto">
          <a:xfrm>
            <a:off x="6060281" y="3448389"/>
            <a:ext cx="0" cy="546100"/>
          </a:xfrm>
          <a:custGeom>
            <a:avLst/>
            <a:gdLst>
              <a:gd name="T0" fmla="*/ 0 h 344"/>
              <a:gd name="T1" fmla="*/ 344 h 344"/>
              <a:gd name="T2" fmla="*/ 0 h 344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44">
                <a:moveTo>
                  <a:pt x="0" y="0"/>
                </a:moveTo>
                <a:lnTo>
                  <a:pt x="0" y="344"/>
                </a:lnTo>
                <a:lnTo>
                  <a:pt x="0" y="0"/>
                </a:lnTo>
                <a:close/>
              </a:path>
            </a:pathLst>
          </a:custGeom>
          <a:solidFill>
            <a:srgbClr val="DF53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3" name="Freeform 13"/>
          <p:cNvSpPr/>
          <p:nvPr/>
        </p:nvSpPr>
        <p:spPr bwMode="auto">
          <a:xfrm>
            <a:off x="6052344" y="3426164"/>
            <a:ext cx="25400" cy="585788"/>
          </a:xfrm>
          <a:custGeom>
            <a:avLst/>
            <a:gdLst>
              <a:gd name="T0" fmla="*/ 6 w 12"/>
              <a:gd name="T1" fmla="*/ 266 h 266"/>
              <a:gd name="T2" fmla="*/ 0 w 12"/>
              <a:gd name="T3" fmla="*/ 258 h 266"/>
              <a:gd name="T4" fmla="*/ 0 w 12"/>
              <a:gd name="T5" fmla="*/ 8 h 266"/>
              <a:gd name="T6" fmla="*/ 6 w 12"/>
              <a:gd name="T7" fmla="*/ 0 h 266"/>
              <a:gd name="T8" fmla="*/ 12 w 12"/>
              <a:gd name="T9" fmla="*/ 8 h 266"/>
              <a:gd name="T10" fmla="*/ 12 w 12"/>
              <a:gd name="T11" fmla="*/ 258 h 266"/>
              <a:gd name="T12" fmla="*/ 6 w 12"/>
              <a:gd name="T13" fmla="*/ 266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266">
                <a:moveTo>
                  <a:pt x="6" y="266"/>
                </a:moveTo>
                <a:cubicBezTo>
                  <a:pt x="3" y="266"/>
                  <a:pt x="0" y="263"/>
                  <a:pt x="0" y="25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6" y="0"/>
                </a:cubicBezTo>
                <a:cubicBezTo>
                  <a:pt x="10" y="0"/>
                  <a:pt x="12" y="4"/>
                  <a:pt x="12" y="8"/>
                </a:cubicBezTo>
                <a:cubicBezTo>
                  <a:pt x="12" y="258"/>
                  <a:pt x="12" y="258"/>
                  <a:pt x="12" y="258"/>
                </a:cubicBezTo>
                <a:cubicBezTo>
                  <a:pt x="12" y="263"/>
                  <a:pt x="10" y="266"/>
                  <a:pt x="6" y="26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4" name="Freeform 14"/>
          <p:cNvSpPr/>
          <p:nvPr/>
        </p:nvSpPr>
        <p:spPr bwMode="auto">
          <a:xfrm>
            <a:off x="6060281" y="4011951"/>
            <a:ext cx="0" cy="687388"/>
          </a:xfrm>
          <a:custGeom>
            <a:avLst/>
            <a:gdLst>
              <a:gd name="T0" fmla="*/ 0 h 433"/>
              <a:gd name="T1" fmla="*/ 433 h 433"/>
              <a:gd name="T2" fmla="*/ 0 h 433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433">
                <a:moveTo>
                  <a:pt x="0" y="0"/>
                </a:moveTo>
                <a:lnTo>
                  <a:pt x="0" y="433"/>
                </a:lnTo>
                <a:lnTo>
                  <a:pt x="0" y="0"/>
                </a:lnTo>
                <a:close/>
              </a:path>
            </a:pathLst>
          </a:custGeom>
          <a:solidFill>
            <a:srgbClr val="DF53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6" name="Freeform 16"/>
          <p:cNvSpPr/>
          <p:nvPr/>
        </p:nvSpPr>
        <p:spPr bwMode="auto">
          <a:xfrm>
            <a:off x="6052344" y="3981789"/>
            <a:ext cx="25400" cy="742950"/>
          </a:xfrm>
          <a:custGeom>
            <a:avLst/>
            <a:gdLst>
              <a:gd name="T0" fmla="*/ 6 w 12"/>
              <a:gd name="T1" fmla="*/ 338 h 338"/>
              <a:gd name="T2" fmla="*/ 0 w 12"/>
              <a:gd name="T3" fmla="*/ 328 h 338"/>
              <a:gd name="T4" fmla="*/ 0 w 12"/>
              <a:gd name="T5" fmla="*/ 11 h 338"/>
              <a:gd name="T6" fmla="*/ 6 w 12"/>
              <a:gd name="T7" fmla="*/ 0 h 338"/>
              <a:gd name="T8" fmla="*/ 12 w 12"/>
              <a:gd name="T9" fmla="*/ 11 h 338"/>
              <a:gd name="T10" fmla="*/ 12 w 12"/>
              <a:gd name="T11" fmla="*/ 328 h 338"/>
              <a:gd name="T12" fmla="*/ 6 w 12"/>
              <a:gd name="T13" fmla="*/ 338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38">
                <a:moveTo>
                  <a:pt x="6" y="338"/>
                </a:moveTo>
                <a:cubicBezTo>
                  <a:pt x="3" y="338"/>
                  <a:pt x="0" y="334"/>
                  <a:pt x="0" y="32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3" y="0"/>
                  <a:pt x="6" y="0"/>
                </a:cubicBezTo>
                <a:cubicBezTo>
                  <a:pt x="10" y="0"/>
                  <a:pt x="12" y="5"/>
                  <a:pt x="12" y="11"/>
                </a:cubicBezTo>
                <a:cubicBezTo>
                  <a:pt x="12" y="328"/>
                  <a:pt x="12" y="328"/>
                  <a:pt x="12" y="328"/>
                </a:cubicBezTo>
                <a:cubicBezTo>
                  <a:pt x="12" y="334"/>
                  <a:pt x="10" y="338"/>
                  <a:pt x="6" y="33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7" name="Freeform 17"/>
          <p:cNvSpPr/>
          <p:nvPr/>
        </p:nvSpPr>
        <p:spPr bwMode="auto">
          <a:xfrm>
            <a:off x="6060281" y="4707276"/>
            <a:ext cx="0" cy="608013"/>
          </a:xfrm>
          <a:custGeom>
            <a:avLst/>
            <a:gdLst>
              <a:gd name="T0" fmla="*/ 0 h 383"/>
              <a:gd name="T1" fmla="*/ 383 h 383"/>
              <a:gd name="T2" fmla="*/ 0 h 383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83">
                <a:moveTo>
                  <a:pt x="0" y="0"/>
                </a:moveTo>
                <a:lnTo>
                  <a:pt x="0" y="383"/>
                </a:lnTo>
                <a:lnTo>
                  <a:pt x="0" y="0"/>
                </a:lnTo>
                <a:close/>
              </a:path>
            </a:pathLst>
          </a:custGeom>
          <a:solidFill>
            <a:srgbClr val="84B6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9" name="Freeform 19"/>
          <p:cNvSpPr/>
          <p:nvPr/>
        </p:nvSpPr>
        <p:spPr bwMode="auto">
          <a:xfrm>
            <a:off x="6052344" y="4677114"/>
            <a:ext cx="25400" cy="666750"/>
          </a:xfrm>
          <a:custGeom>
            <a:avLst/>
            <a:gdLst>
              <a:gd name="T0" fmla="*/ 6 w 12"/>
              <a:gd name="T1" fmla="*/ 303 h 303"/>
              <a:gd name="T2" fmla="*/ 0 w 12"/>
              <a:gd name="T3" fmla="*/ 293 h 303"/>
              <a:gd name="T4" fmla="*/ 0 w 12"/>
              <a:gd name="T5" fmla="*/ 10 h 303"/>
              <a:gd name="T6" fmla="*/ 6 w 12"/>
              <a:gd name="T7" fmla="*/ 0 h 303"/>
              <a:gd name="T8" fmla="*/ 12 w 12"/>
              <a:gd name="T9" fmla="*/ 10 h 303"/>
              <a:gd name="T10" fmla="*/ 12 w 12"/>
              <a:gd name="T11" fmla="*/ 293 h 303"/>
              <a:gd name="T12" fmla="*/ 6 w 12"/>
              <a:gd name="T13" fmla="*/ 303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03">
                <a:moveTo>
                  <a:pt x="6" y="303"/>
                </a:moveTo>
                <a:cubicBezTo>
                  <a:pt x="3" y="303"/>
                  <a:pt x="0" y="298"/>
                  <a:pt x="0" y="293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3" y="0"/>
                  <a:pt x="6" y="0"/>
                </a:cubicBezTo>
                <a:cubicBezTo>
                  <a:pt x="10" y="0"/>
                  <a:pt x="12" y="4"/>
                  <a:pt x="12" y="10"/>
                </a:cubicBezTo>
                <a:cubicBezTo>
                  <a:pt x="12" y="293"/>
                  <a:pt x="12" y="293"/>
                  <a:pt x="12" y="293"/>
                </a:cubicBezTo>
                <a:cubicBezTo>
                  <a:pt x="12" y="298"/>
                  <a:pt x="10" y="303"/>
                  <a:pt x="6" y="30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20" name="Freeform 20"/>
          <p:cNvSpPr/>
          <p:nvPr/>
        </p:nvSpPr>
        <p:spPr bwMode="auto">
          <a:xfrm>
            <a:off x="6060281" y="5342276"/>
            <a:ext cx="0" cy="660400"/>
          </a:xfrm>
          <a:custGeom>
            <a:avLst/>
            <a:gdLst>
              <a:gd name="T0" fmla="*/ 0 h 416"/>
              <a:gd name="T1" fmla="*/ 416 h 416"/>
              <a:gd name="T2" fmla="*/ 0 h 416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416">
                <a:moveTo>
                  <a:pt x="0" y="0"/>
                </a:moveTo>
                <a:lnTo>
                  <a:pt x="0" y="416"/>
                </a:lnTo>
                <a:lnTo>
                  <a:pt x="0" y="0"/>
                </a:lnTo>
                <a:close/>
              </a:path>
            </a:pathLst>
          </a:custGeom>
          <a:solidFill>
            <a:srgbClr val="2480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22" name="Freeform 22"/>
          <p:cNvSpPr/>
          <p:nvPr/>
        </p:nvSpPr>
        <p:spPr bwMode="auto">
          <a:xfrm>
            <a:off x="6052344" y="5310526"/>
            <a:ext cx="25400" cy="717550"/>
          </a:xfrm>
          <a:custGeom>
            <a:avLst/>
            <a:gdLst>
              <a:gd name="T0" fmla="*/ 6 w 12"/>
              <a:gd name="T1" fmla="*/ 326 h 326"/>
              <a:gd name="T2" fmla="*/ 0 w 12"/>
              <a:gd name="T3" fmla="*/ 316 h 326"/>
              <a:gd name="T4" fmla="*/ 0 w 12"/>
              <a:gd name="T5" fmla="*/ 10 h 326"/>
              <a:gd name="T6" fmla="*/ 6 w 12"/>
              <a:gd name="T7" fmla="*/ 0 h 326"/>
              <a:gd name="T8" fmla="*/ 12 w 12"/>
              <a:gd name="T9" fmla="*/ 10 h 326"/>
              <a:gd name="T10" fmla="*/ 12 w 12"/>
              <a:gd name="T11" fmla="*/ 316 h 326"/>
              <a:gd name="T12" fmla="*/ 6 w 12"/>
              <a:gd name="T13" fmla="*/ 326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26">
                <a:moveTo>
                  <a:pt x="6" y="326"/>
                </a:moveTo>
                <a:cubicBezTo>
                  <a:pt x="3" y="326"/>
                  <a:pt x="0" y="322"/>
                  <a:pt x="0" y="31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3" y="0"/>
                  <a:pt x="6" y="0"/>
                </a:cubicBezTo>
                <a:cubicBezTo>
                  <a:pt x="10" y="0"/>
                  <a:pt x="12" y="5"/>
                  <a:pt x="12" y="10"/>
                </a:cubicBezTo>
                <a:cubicBezTo>
                  <a:pt x="12" y="316"/>
                  <a:pt x="12" y="316"/>
                  <a:pt x="12" y="316"/>
                </a:cubicBezTo>
                <a:cubicBezTo>
                  <a:pt x="12" y="322"/>
                  <a:pt x="10" y="326"/>
                  <a:pt x="6" y="32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23" name="Freeform 23"/>
          <p:cNvSpPr/>
          <p:nvPr/>
        </p:nvSpPr>
        <p:spPr bwMode="auto">
          <a:xfrm>
            <a:off x="6060281" y="6028076"/>
            <a:ext cx="0" cy="563563"/>
          </a:xfrm>
          <a:custGeom>
            <a:avLst/>
            <a:gdLst>
              <a:gd name="T0" fmla="*/ 0 h 355"/>
              <a:gd name="T1" fmla="*/ 355 h 355"/>
              <a:gd name="T2" fmla="*/ 0 h 355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55">
                <a:moveTo>
                  <a:pt x="0" y="0"/>
                </a:moveTo>
                <a:lnTo>
                  <a:pt x="0" y="355"/>
                </a:lnTo>
                <a:lnTo>
                  <a:pt x="0" y="0"/>
                </a:lnTo>
                <a:close/>
              </a:path>
            </a:pathLst>
          </a:custGeom>
          <a:solidFill>
            <a:srgbClr val="31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74" name="Pentagon 6_1"/>
          <p:cNvSpPr/>
          <p:nvPr/>
        </p:nvSpPr>
        <p:spPr>
          <a:xfrm>
            <a:off x="0" y="531656"/>
            <a:ext cx="154369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Freeform 14"/>
          <p:cNvSpPr>
            <a:spLocks noEditPoints="1"/>
          </p:cNvSpPr>
          <p:nvPr/>
        </p:nvSpPr>
        <p:spPr bwMode="auto">
          <a:xfrm>
            <a:off x="5244925" y="1029409"/>
            <a:ext cx="291005" cy="291952"/>
          </a:xfrm>
          <a:custGeom>
            <a:avLst/>
            <a:gdLst>
              <a:gd name="T0" fmla="*/ 128 w 257"/>
              <a:gd name="T1" fmla="*/ 0 h 258"/>
              <a:gd name="T2" fmla="*/ 0 w 257"/>
              <a:gd name="T3" fmla="*/ 129 h 258"/>
              <a:gd name="T4" fmla="*/ 128 w 257"/>
              <a:gd name="T5" fmla="*/ 258 h 258"/>
              <a:gd name="T6" fmla="*/ 257 w 257"/>
              <a:gd name="T7" fmla="*/ 129 h 258"/>
              <a:gd name="T8" fmla="*/ 128 w 257"/>
              <a:gd name="T9" fmla="*/ 0 h 258"/>
              <a:gd name="T10" fmla="*/ 183 w 257"/>
              <a:gd name="T11" fmla="*/ 132 h 258"/>
              <a:gd name="T12" fmla="*/ 167 w 257"/>
              <a:gd name="T13" fmla="*/ 147 h 258"/>
              <a:gd name="T14" fmla="*/ 109 w 257"/>
              <a:gd name="T15" fmla="*/ 205 h 258"/>
              <a:gd name="T16" fmla="*/ 104 w 257"/>
              <a:gd name="T17" fmla="*/ 205 h 258"/>
              <a:gd name="T18" fmla="*/ 88 w 257"/>
              <a:gd name="T19" fmla="*/ 190 h 258"/>
              <a:gd name="T20" fmla="*/ 88 w 257"/>
              <a:gd name="T21" fmla="*/ 184 h 258"/>
              <a:gd name="T22" fmla="*/ 143 w 257"/>
              <a:gd name="T23" fmla="*/ 129 h 258"/>
              <a:gd name="T24" fmla="*/ 88 w 257"/>
              <a:gd name="T25" fmla="*/ 73 h 258"/>
              <a:gd name="T26" fmla="*/ 88 w 257"/>
              <a:gd name="T27" fmla="*/ 68 h 258"/>
              <a:gd name="T28" fmla="*/ 104 w 257"/>
              <a:gd name="T29" fmla="*/ 52 h 258"/>
              <a:gd name="T30" fmla="*/ 109 w 257"/>
              <a:gd name="T31" fmla="*/ 52 h 258"/>
              <a:gd name="T32" fmla="*/ 167 w 257"/>
              <a:gd name="T33" fmla="*/ 110 h 258"/>
              <a:gd name="T34" fmla="*/ 183 w 257"/>
              <a:gd name="T35" fmla="*/ 126 h 258"/>
              <a:gd name="T36" fmla="*/ 183 w 257"/>
              <a:gd name="T37" fmla="*/ 132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57" h="258">
                <a:moveTo>
                  <a:pt x="128" y="0"/>
                </a:moveTo>
                <a:cubicBezTo>
                  <a:pt x="57" y="0"/>
                  <a:pt x="0" y="58"/>
                  <a:pt x="0" y="129"/>
                </a:cubicBezTo>
                <a:cubicBezTo>
                  <a:pt x="0" y="200"/>
                  <a:pt x="57" y="258"/>
                  <a:pt x="128" y="258"/>
                </a:cubicBezTo>
                <a:cubicBezTo>
                  <a:pt x="200" y="258"/>
                  <a:pt x="257" y="200"/>
                  <a:pt x="257" y="129"/>
                </a:cubicBezTo>
                <a:cubicBezTo>
                  <a:pt x="257" y="58"/>
                  <a:pt x="200" y="0"/>
                  <a:pt x="128" y="0"/>
                </a:cubicBezTo>
                <a:close/>
                <a:moveTo>
                  <a:pt x="183" y="132"/>
                </a:moveTo>
                <a:cubicBezTo>
                  <a:pt x="167" y="147"/>
                  <a:pt x="167" y="147"/>
                  <a:pt x="167" y="147"/>
                </a:cubicBezTo>
                <a:cubicBezTo>
                  <a:pt x="109" y="205"/>
                  <a:pt x="109" y="205"/>
                  <a:pt x="109" y="205"/>
                </a:cubicBezTo>
                <a:cubicBezTo>
                  <a:pt x="108" y="207"/>
                  <a:pt x="105" y="207"/>
                  <a:pt x="104" y="205"/>
                </a:cubicBezTo>
                <a:cubicBezTo>
                  <a:pt x="88" y="190"/>
                  <a:pt x="88" y="190"/>
                  <a:pt x="88" y="190"/>
                </a:cubicBezTo>
                <a:cubicBezTo>
                  <a:pt x="86" y="188"/>
                  <a:pt x="86" y="185"/>
                  <a:pt x="88" y="184"/>
                </a:cubicBezTo>
                <a:cubicBezTo>
                  <a:pt x="143" y="129"/>
                  <a:pt x="143" y="129"/>
                  <a:pt x="143" y="129"/>
                </a:cubicBezTo>
                <a:cubicBezTo>
                  <a:pt x="88" y="73"/>
                  <a:pt x="88" y="73"/>
                  <a:pt x="88" y="73"/>
                </a:cubicBezTo>
                <a:cubicBezTo>
                  <a:pt x="86" y="72"/>
                  <a:pt x="86" y="69"/>
                  <a:pt x="88" y="68"/>
                </a:cubicBezTo>
                <a:cubicBezTo>
                  <a:pt x="104" y="52"/>
                  <a:pt x="104" y="52"/>
                  <a:pt x="104" y="52"/>
                </a:cubicBezTo>
                <a:cubicBezTo>
                  <a:pt x="105" y="50"/>
                  <a:pt x="108" y="50"/>
                  <a:pt x="109" y="52"/>
                </a:cubicBezTo>
                <a:cubicBezTo>
                  <a:pt x="167" y="110"/>
                  <a:pt x="167" y="110"/>
                  <a:pt x="167" y="110"/>
                </a:cubicBezTo>
                <a:cubicBezTo>
                  <a:pt x="183" y="126"/>
                  <a:pt x="183" y="126"/>
                  <a:pt x="183" y="126"/>
                </a:cubicBezTo>
                <a:cubicBezTo>
                  <a:pt x="185" y="127"/>
                  <a:pt x="185" y="130"/>
                  <a:pt x="183" y="1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45" name="Inhaltsplatzhalter 4"/>
          <p:cNvSpPr txBox="1"/>
          <p:nvPr/>
        </p:nvSpPr>
        <p:spPr>
          <a:xfrm flipH="1">
            <a:off x="5190490" y="1175385"/>
            <a:ext cx="4873625" cy="36893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Simple Linear Regression (ATVI)</a:t>
            </a:r>
            <a:r>
              <a:rPr lang="en-US" sz="1600" dirty="0">
                <a:solidFill>
                  <a:srgbClr val="23222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 </a:t>
            </a:r>
          </a:p>
        </p:txBody>
      </p:sp>
      <p:grpSp>
        <p:nvGrpSpPr>
          <p:cNvPr id="27" name="Group 7_1">
            <a:extLst>
              <a:ext uri="{FF2B5EF4-FFF2-40B4-BE49-F238E27FC236}">
                <a16:creationId xmlns:a16="http://schemas.microsoft.com/office/drawing/2014/main" id="{08EF3D80-6D49-8559-7842-7C174A949F64}"/>
              </a:ext>
            </a:extLst>
          </p:cNvPr>
          <p:cNvGrpSpPr/>
          <p:nvPr/>
        </p:nvGrpSpPr>
        <p:grpSpPr>
          <a:xfrm>
            <a:off x="218080" y="239268"/>
            <a:ext cx="9846034" cy="1468457"/>
            <a:chOff x="5223163" y="745220"/>
            <a:chExt cx="5393999" cy="1468457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473E74BE-883F-8EDF-48D7-9833842BAF69}"/>
                </a:ext>
              </a:extLst>
            </p:cNvPr>
            <p:cNvSpPr txBox="1"/>
            <p:nvPr/>
          </p:nvSpPr>
          <p:spPr>
            <a:xfrm>
              <a:off x="5223163" y="745220"/>
              <a:ext cx="53939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latin typeface="Constantia" panose="02030602050306030303" pitchFamily="18" charset="0"/>
                  <a:ea typeface="等线" panose="02010600030101010101" charset="-122"/>
                  <a:sym typeface="+mn-ea"/>
                </a:rPr>
                <a:t>Forecast Models in Python-Basic Regression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3E966A6F-DB3B-F546-0839-68F5A3C24D3D}"/>
                </a:ext>
              </a:extLst>
            </p:cNvPr>
            <p:cNvSpPr txBox="1"/>
            <p:nvPr/>
          </p:nvSpPr>
          <p:spPr>
            <a:xfrm>
              <a:off x="5223163" y="1259570"/>
              <a:ext cx="140961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PART</a:t>
              </a:r>
              <a:r>
                <a:rPr lang="zh-CN" altLang="en-US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  </a:t>
              </a:r>
              <a:r>
                <a:rPr lang="en-US" altLang="zh-CN" sz="2800" b="1" dirty="0">
                  <a:latin typeface="Constantia" panose="02030602050306030303" pitchFamily="18" charset="0"/>
                  <a:ea typeface="等线" panose="02010600030101010101" charset="-122"/>
                  <a:sym typeface="Arial" panose="020B0604020202020204" pitchFamily="34" charset="0"/>
                </a:rPr>
                <a:t>THREE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mNlNmM5MDg1NzJhNmVmNjliNDRkZWU4NGVmYWQwMzQifQ==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63C88"/>
      </a:accent1>
      <a:accent2>
        <a:srgbClr val="4061D3"/>
      </a:accent2>
      <a:accent3>
        <a:srgbClr val="4F609C"/>
      </a:accent3>
      <a:accent4>
        <a:srgbClr val="52555F"/>
      </a:accent4>
      <a:accent5>
        <a:srgbClr val="222E57"/>
      </a:accent5>
      <a:accent6>
        <a:srgbClr val="2E2E2E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263C88"/>
    </a:accent1>
    <a:accent2>
      <a:srgbClr val="4061D3"/>
    </a:accent2>
    <a:accent3>
      <a:srgbClr val="4F609C"/>
    </a:accent3>
    <a:accent4>
      <a:srgbClr val="52555F"/>
    </a:accent4>
    <a:accent5>
      <a:srgbClr val="222E57"/>
    </a:accent5>
    <a:accent6>
      <a:srgbClr val="2E2E2E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541</Words>
  <Application>Microsoft Office PowerPoint</Application>
  <PresentationFormat>宽屏</PresentationFormat>
  <Paragraphs>162</Paragraphs>
  <Slides>23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等线</vt:lpstr>
      <vt:lpstr>等线 Light</vt:lpstr>
      <vt:lpstr>思源黑体 CN Heavy</vt:lpstr>
      <vt:lpstr>思源黑体 CN Medium</vt:lpstr>
      <vt:lpstr>字魂58号-创中黑</vt:lpstr>
      <vt:lpstr>Arial</vt:lpstr>
      <vt:lpstr>Calibri</vt:lpstr>
      <vt:lpstr>Century Schoolbook</vt:lpstr>
      <vt:lpstr>Constantia</vt:lpstr>
      <vt:lpstr>Ink Free</vt:lpstr>
      <vt:lpstr>Times New Roman</vt:lpstr>
      <vt:lpstr>Wingdings</vt:lpstr>
      <vt:lpstr>Office 主题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gongz</dc:creator>
  <cp:lastModifiedBy>思颖</cp:lastModifiedBy>
  <cp:revision>185</cp:revision>
  <dcterms:created xsi:type="dcterms:W3CDTF">2019-06-19T02:08:00Z</dcterms:created>
  <dcterms:modified xsi:type="dcterms:W3CDTF">2022-07-23T02:33:31Z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2052-11.1.0.11875</vt:lpwstr>
  </property>
  <property fmtid="{D5CDD505-2E9C-101B-9397-08002B2CF9AE}" pid="3" name="ICV">
    <vt:lpwstr>D63732FD8A1042539E8F085F5692C00C</vt:lpwstr>
  </property>
</Properties>
</file>