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6" name="Shape 166"/>
          <p:cNvSpPr/>
          <p:nvPr>
            <p:ph type="sldImg"/>
          </p:nvPr>
        </p:nvSpPr>
        <p:spPr>
          <a:xfrm>
            <a:off x="1143000" y="685800"/>
            <a:ext cx="4572000" cy="3429000"/>
          </a:xfrm>
          <a:prstGeom prst="rect">
            <a:avLst/>
          </a:prstGeom>
        </p:spPr>
        <p:txBody>
          <a:bodyPr/>
          <a:lstStyle/>
          <a:p>
            <a:pPr/>
          </a:p>
        </p:txBody>
      </p:sp>
      <p:sp>
        <p:nvSpPr>
          <p:cNvPr id="167" name="Shape 16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p:spTree>
      <p:nvGrpSpPr>
        <p:cNvPr id="1" name=""/>
        <p:cNvGrpSpPr/>
        <p:nvPr/>
      </p:nvGrpSpPr>
      <p:grpSpPr>
        <a:xfrm>
          <a:off x="0" y="0"/>
          <a:ext cx="0" cy="0"/>
          <a:chOff x="0" y="0"/>
          <a:chExt cx="0" cy="0"/>
        </a:xfrm>
      </p:grpSpPr>
      <p:sp>
        <p:nvSpPr>
          <p:cNvPr id="11" name="Autor y fecha"/>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 y fecha</a:t>
            </a:r>
          </a:p>
        </p:txBody>
      </p:sp>
      <p:sp>
        <p:nvSpPr>
          <p:cNvPr id="12" name="Título de la presentación"/>
          <p:cNvSpPr txBox="1"/>
          <p:nvPr>
            <p:ph type="title" hasCustomPrompt="1"/>
          </p:nvPr>
        </p:nvSpPr>
        <p:spPr>
          <a:xfrm>
            <a:off x="1206496" y="2574991"/>
            <a:ext cx="21971004" cy="4648201"/>
          </a:xfrm>
          <a:prstGeom prst="rect">
            <a:avLst/>
          </a:prstGeom>
        </p:spPr>
        <p:txBody>
          <a:bodyPr anchor="b"/>
          <a:lstStyle>
            <a:lvl1pPr>
              <a:defRPr spc="-232" sz="11600"/>
            </a:lvl1pPr>
          </a:lstStyle>
          <a:p>
            <a:pPr/>
            <a:r>
              <a:t>Título de la presentación</a:t>
            </a:r>
          </a:p>
        </p:txBody>
      </p:sp>
      <p:sp>
        <p:nvSpPr>
          <p:cNvPr id="13" name="Nivel de texto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de la presentación</a:t>
            </a:r>
          </a:p>
          <a:p>
            <a:pPr lvl="1"/>
            <a:r>
              <a:t/>
            </a:r>
          </a:p>
          <a:p>
            <a:pPr lvl="2"/>
            <a:r>
              <a:t/>
            </a:r>
          </a:p>
          <a:p>
            <a:pPr lvl="3"/>
            <a:r>
              <a:t/>
            </a:r>
          </a:p>
          <a:p>
            <a:pPr lvl="4"/>
            <a:r>
              <a:t/>
            </a:r>
          </a:p>
        </p:txBody>
      </p:sp>
      <p:sp>
        <p:nvSpPr>
          <p:cNvPr id="1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claración">
    <p:spTree>
      <p:nvGrpSpPr>
        <p:cNvPr id="1" name=""/>
        <p:cNvGrpSpPr/>
        <p:nvPr/>
      </p:nvGrpSpPr>
      <p:grpSpPr>
        <a:xfrm>
          <a:off x="0" y="0"/>
          <a:ext cx="0" cy="0"/>
          <a:chOff x="0" y="0"/>
          <a:chExt cx="0" cy="0"/>
        </a:xfrm>
      </p:grpSpPr>
      <p:sp>
        <p:nvSpPr>
          <p:cNvPr id="98" name="Nivel de texto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Declaración</a:t>
            </a:r>
          </a:p>
          <a:p>
            <a:pPr lvl="1"/>
            <a:r>
              <a:t/>
            </a:r>
          </a:p>
          <a:p>
            <a:pPr lvl="2"/>
            <a:r>
              <a:t/>
            </a:r>
          </a:p>
          <a:p>
            <a:pPr lvl="3"/>
            <a:r>
              <a:t/>
            </a:r>
          </a:p>
          <a:p>
            <a:pPr lvl="4"/>
            <a:r>
              <a:t/>
            </a:r>
          </a:p>
        </p:txBody>
      </p:sp>
      <p:sp>
        <p:nvSpPr>
          <p:cNvPr id="9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ato importante">
    <p:spTree>
      <p:nvGrpSpPr>
        <p:cNvPr id="1" name=""/>
        <p:cNvGrpSpPr/>
        <p:nvPr/>
      </p:nvGrpSpPr>
      <p:grpSpPr>
        <a:xfrm>
          <a:off x="0" y="0"/>
          <a:ext cx="0" cy="0"/>
          <a:chOff x="0" y="0"/>
          <a:chExt cx="0" cy="0"/>
        </a:xfrm>
      </p:grpSpPr>
      <p:sp>
        <p:nvSpPr>
          <p:cNvPr id="106" name="Nivel de texto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100 %</a:t>
            </a:r>
          </a:p>
          <a:p>
            <a:pPr lvl="1"/>
            <a:r>
              <a:t/>
            </a:r>
          </a:p>
          <a:p>
            <a:pPr lvl="2"/>
            <a:r>
              <a:t/>
            </a:r>
          </a:p>
          <a:p>
            <a:pPr lvl="3"/>
            <a:r>
              <a:t/>
            </a:r>
          </a:p>
          <a:p>
            <a:pPr lvl="4"/>
            <a:r>
              <a:t/>
            </a:r>
          </a:p>
        </p:txBody>
      </p:sp>
      <p:sp>
        <p:nvSpPr>
          <p:cNvPr id="107" name="Información fáctica"/>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Información fáctica</a:t>
            </a:r>
          </a:p>
        </p:txBody>
      </p:sp>
      <p:sp>
        <p:nvSpPr>
          <p:cNvPr id="10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115" name="Atribució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Atribución</a:t>
            </a:r>
          </a:p>
        </p:txBody>
      </p:sp>
      <p:sp>
        <p:nvSpPr>
          <p:cNvPr id="116" name="Nivel de texto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“Cita destacable”</a:t>
            </a:r>
          </a:p>
          <a:p>
            <a:pPr lvl="1"/>
            <a:r>
              <a:t/>
            </a:r>
          </a:p>
          <a:p>
            <a:pPr lvl="2"/>
            <a:r>
              <a:t/>
            </a:r>
          </a:p>
          <a:p>
            <a:pPr lvl="3"/>
            <a:r>
              <a:t/>
            </a:r>
          </a:p>
          <a:p>
            <a:pPr lvl="4"/>
            <a:r>
              <a:t/>
            </a:r>
          </a:p>
        </p:txBody>
      </p:sp>
      <p:sp>
        <p:nvSpPr>
          <p:cNvPr id="11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124" name="Imagen"/>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n"/>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n"/>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34" name="Imagen"/>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Número de diapositiva"/>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4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49" name="Texto del título"/>
          <p:cNvSpPr txBox="1"/>
          <p:nvPr>
            <p:ph type="title"/>
          </p:nvPr>
        </p:nvSpPr>
        <p:spPr>
          <a:xfrm>
            <a:off x="831221" y="1985533"/>
            <a:ext cx="22721601" cy="5473601"/>
          </a:xfrm>
          <a:prstGeom prst="rect">
            <a:avLst/>
          </a:prstGeom>
        </p:spPr>
        <p:txBody>
          <a:bodyPr lIns="243799" tIns="243799" rIns="243799" bIns="243799" anchor="b"/>
          <a:lstStyle>
            <a:lvl1pPr algn="ctr" defTabSz="2438400">
              <a:lnSpc>
                <a:spcPct val="100000"/>
              </a:lnSpc>
              <a:defRPr b="0" spc="0" sz="13800">
                <a:latin typeface="Arial"/>
                <a:ea typeface="Arial"/>
                <a:cs typeface="Arial"/>
                <a:sym typeface="Arial"/>
              </a:defRPr>
            </a:lvl1pPr>
          </a:lstStyle>
          <a:p>
            <a:pPr/>
            <a:r>
              <a:t>Texto del título</a:t>
            </a:r>
          </a:p>
        </p:txBody>
      </p:sp>
      <p:sp>
        <p:nvSpPr>
          <p:cNvPr id="150" name="Nivel de texto 1…"/>
          <p:cNvSpPr txBox="1"/>
          <p:nvPr>
            <p:ph type="body" sz="quarter" idx="1"/>
          </p:nvPr>
        </p:nvSpPr>
        <p:spPr>
          <a:xfrm>
            <a:off x="831199" y="7557666"/>
            <a:ext cx="22721602" cy="2113601"/>
          </a:xfrm>
          <a:prstGeom prst="rect">
            <a:avLst/>
          </a:prstGeom>
        </p:spPr>
        <p:txBody>
          <a:bodyPr lIns="243799" tIns="243799" rIns="243799" bIns="243799"/>
          <a:lstStyle>
            <a:lvl1pPr marL="914400" indent="-800100" algn="ctr" defTabSz="2438400">
              <a:lnSpc>
                <a:spcPct val="100000"/>
              </a:lnSpc>
              <a:spcBef>
                <a:spcPts val="0"/>
              </a:spcBef>
              <a:buSzTx/>
              <a:buNone/>
              <a:defRPr sz="7400">
                <a:solidFill>
                  <a:srgbClr val="595959"/>
                </a:solidFill>
                <a:latin typeface="Arial"/>
                <a:ea typeface="Arial"/>
                <a:cs typeface="Arial"/>
                <a:sym typeface="Arial"/>
              </a:defRPr>
            </a:lvl1pPr>
            <a:lvl2pPr marL="914400" indent="-317500" algn="ctr" defTabSz="2438400">
              <a:lnSpc>
                <a:spcPct val="100000"/>
              </a:lnSpc>
              <a:spcBef>
                <a:spcPts val="0"/>
              </a:spcBef>
              <a:buSzTx/>
              <a:buNone/>
              <a:defRPr sz="7400">
                <a:solidFill>
                  <a:srgbClr val="595959"/>
                </a:solidFill>
                <a:latin typeface="Arial"/>
                <a:ea typeface="Arial"/>
                <a:cs typeface="Arial"/>
                <a:sym typeface="Arial"/>
              </a:defRPr>
            </a:lvl2pPr>
            <a:lvl3pPr marL="914400" indent="139700" algn="ctr" defTabSz="2438400">
              <a:lnSpc>
                <a:spcPct val="100000"/>
              </a:lnSpc>
              <a:spcBef>
                <a:spcPts val="0"/>
              </a:spcBef>
              <a:buSzTx/>
              <a:buNone/>
              <a:defRPr sz="7400">
                <a:solidFill>
                  <a:srgbClr val="595959"/>
                </a:solidFill>
                <a:latin typeface="Arial"/>
                <a:ea typeface="Arial"/>
                <a:cs typeface="Arial"/>
                <a:sym typeface="Arial"/>
              </a:defRPr>
            </a:lvl3pPr>
            <a:lvl4pPr marL="914400" indent="596900" algn="ctr" defTabSz="2438400">
              <a:lnSpc>
                <a:spcPct val="100000"/>
              </a:lnSpc>
              <a:spcBef>
                <a:spcPts val="0"/>
              </a:spcBef>
              <a:buSzTx/>
              <a:buNone/>
              <a:defRPr sz="7400">
                <a:solidFill>
                  <a:srgbClr val="595959"/>
                </a:solidFill>
                <a:latin typeface="Arial"/>
                <a:ea typeface="Arial"/>
                <a:cs typeface="Arial"/>
                <a:sym typeface="Arial"/>
              </a:defRPr>
            </a:lvl4pPr>
            <a:lvl5pPr marL="914400" indent="1054100" algn="ctr" defTabSz="2438400">
              <a:lnSpc>
                <a:spcPct val="100000"/>
              </a:lnSpc>
              <a:spcBef>
                <a:spcPts val="0"/>
              </a:spcBef>
              <a:buSzTx/>
              <a:buNone/>
              <a:defRPr sz="7400">
                <a:solidFill>
                  <a:srgbClr val="595959"/>
                </a:solidFill>
                <a:latin typeface="Arial"/>
                <a:ea typeface="Arial"/>
                <a:cs typeface="Arial"/>
                <a:sym typeface="Arial"/>
              </a:defRPr>
            </a:lvl5pPr>
          </a:lstStyle>
          <a:p>
            <a:pPr/>
            <a:r>
              <a:t>Nivel de texto 1</a:t>
            </a:r>
          </a:p>
          <a:p>
            <a:pPr lvl="1"/>
            <a:r>
              <a:t>Nivel de texto 2</a:t>
            </a:r>
          </a:p>
          <a:p>
            <a:pPr lvl="2"/>
            <a:r>
              <a:t>Nivel de texto 3</a:t>
            </a:r>
          </a:p>
          <a:p>
            <a:pPr lvl="3"/>
            <a:r>
              <a:t>Nivel de texto 4</a:t>
            </a:r>
          </a:p>
          <a:p>
            <a:pPr lvl="4"/>
            <a:r>
              <a:t>Nivel de texto 5</a:t>
            </a:r>
          </a:p>
        </p:txBody>
      </p:sp>
      <p:sp>
        <p:nvSpPr>
          <p:cNvPr id="151" name="Número de diapositiva"/>
          <p:cNvSpPr txBox="1"/>
          <p:nvPr>
            <p:ph type="sldNum" sz="quarter" idx="2"/>
          </p:nvPr>
        </p:nvSpPr>
        <p:spPr>
          <a:xfrm>
            <a:off x="23188838" y="12524796"/>
            <a:ext cx="867584" cy="870499"/>
          </a:xfrm>
          <a:prstGeom prst="rect">
            <a:avLst/>
          </a:prstGeom>
        </p:spPr>
        <p:txBody>
          <a:bodyPr lIns="243799" tIns="243799" rIns="243799" bIns="243799" anchor="ctr">
            <a:normAutofit fontScale="100000" lnSpcReduction="0"/>
          </a:bodyPr>
          <a:lstStyle>
            <a:lvl1pPr algn="r" defTabSz="2438400">
              <a:defRPr sz="2600">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58" name="Texto del título"/>
          <p:cNvSpPr txBox="1"/>
          <p:nvPr>
            <p:ph type="title"/>
          </p:nvPr>
        </p:nvSpPr>
        <p:spPr>
          <a:xfrm>
            <a:off x="831199" y="1186733"/>
            <a:ext cx="22721602" cy="1527201"/>
          </a:xfrm>
          <a:prstGeom prst="rect">
            <a:avLst/>
          </a:prstGeom>
        </p:spPr>
        <p:txBody>
          <a:bodyPr lIns="243799" tIns="243799" rIns="243799" bIns="243799"/>
          <a:lstStyle>
            <a:lvl1pPr defTabSz="2438400">
              <a:lnSpc>
                <a:spcPct val="100000"/>
              </a:lnSpc>
              <a:defRPr b="0" spc="0" sz="7400">
                <a:latin typeface="Arial"/>
                <a:ea typeface="Arial"/>
                <a:cs typeface="Arial"/>
                <a:sym typeface="Arial"/>
              </a:defRPr>
            </a:lvl1pPr>
          </a:lstStyle>
          <a:p>
            <a:pPr/>
            <a:r>
              <a:t>Texto del título</a:t>
            </a:r>
          </a:p>
        </p:txBody>
      </p:sp>
      <p:sp>
        <p:nvSpPr>
          <p:cNvPr id="159" name="Nivel de texto 1…"/>
          <p:cNvSpPr txBox="1"/>
          <p:nvPr>
            <p:ph type="body" idx="1"/>
          </p:nvPr>
        </p:nvSpPr>
        <p:spPr>
          <a:xfrm>
            <a:off x="831199" y="3073266"/>
            <a:ext cx="22721602" cy="9110401"/>
          </a:xfrm>
          <a:prstGeom prst="rect">
            <a:avLst/>
          </a:prstGeom>
        </p:spPr>
        <p:txBody>
          <a:bodyPr lIns="243799" tIns="243799" rIns="243799" bIns="243799"/>
          <a:lstStyle>
            <a:lvl1pPr marL="1028700" indent="-914400"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1pPr>
            <a:lvl2pPr marL="1685471" indent="-1088571"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2pPr>
            <a:lvl3pPr marL="2142671" indent="-1088571"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3pPr>
            <a:lvl4pPr marL="2599871" indent="-1088571"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4pPr>
            <a:lvl5pPr marL="3057071" indent="-1088571" defTabSz="2438400">
              <a:lnSpc>
                <a:spcPct val="115000"/>
              </a:lnSpc>
              <a:spcBef>
                <a:spcPts val="0"/>
              </a:spcBef>
              <a:buClr>
                <a:srgbClr val="595959"/>
              </a:buClr>
              <a:buSzPts val="4800"/>
              <a:buFont typeface="Arial"/>
              <a:buChar char="○"/>
              <a:defRPr>
                <a:solidFill>
                  <a:srgbClr val="595959"/>
                </a:solidFill>
                <a:latin typeface="Arial"/>
                <a:ea typeface="Arial"/>
                <a:cs typeface="Arial"/>
                <a:sym typeface="Arial"/>
              </a:defRPr>
            </a:lvl5pPr>
          </a:lstStyle>
          <a:p>
            <a:pPr/>
            <a:r>
              <a:t>Nivel de texto 1</a:t>
            </a:r>
          </a:p>
          <a:p>
            <a:pPr lvl="1"/>
            <a:r>
              <a:t>Nivel de texto 2</a:t>
            </a:r>
          </a:p>
          <a:p>
            <a:pPr lvl="2"/>
            <a:r>
              <a:t>Nivel de texto 3</a:t>
            </a:r>
          </a:p>
          <a:p>
            <a:pPr lvl="3"/>
            <a:r>
              <a:t>Nivel de texto 4</a:t>
            </a:r>
          </a:p>
          <a:p>
            <a:pPr lvl="4"/>
            <a:r>
              <a:t>Nivel de texto 5</a:t>
            </a:r>
          </a:p>
        </p:txBody>
      </p:sp>
      <p:sp>
        <p:nvSpPr>
          <p:cNvPr id="160" name="Número de diapositiva"/>
          <p:cNvSpPr txBox="1"/>
          <p:nvPr>
            <p:ph type="sldNum" sz="quarter" idx="2"/>
          </p:nvPr>
        </p:nvSpPr>
        <p:spPr>
          <a:xfrm>
            <a:off x="23188838" y="12524796"/>
            <a:ext cx="867584" cy="870499"/>
          </a:xfrm>
          <a:prstGeom prst="rect">
            <a:avLst/>
          </a:prstGeom>
        </p:spPr>
        <p:txBody>
          <a:bodyPr lIns="243799" tIns="243799" rIns="243799" bIns="243799" anchor="ctr">
            <a:normAutofit fontScale="100000" lnSpcReduction="0"/>
          </a:bodyPr>
          <a:lstStyle>
            <a:lvl1pPr algn="r" defTabSz="2438400">
              <a:defRPr sz="2600">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Título de la presentación"/>
          <p:cNvSpPr txBox="1"/>
          <p:nvPr>
            <p:ph type="title" hasCustomPrompt="1"/>
          </p:nvPr>
        </p:nvSpPr>
        <p:spPr>
          <a:xfrm>
            <a:off x="1206500" y="7124700"/>
            <a:ext cx="21971000" cy="4648200"/>
          </a:xfrm>
          <a:prstGeom prst="rect">
            <a:avLst/>
          </a:prstGeom>
        </p:spPr>
        <p:txBody>
          <a:bodyPr anchor="b"/>
          <a:lstStyle>
            <a:lvl1pPr>
              <a:defRPr spc="-232" sz="11600"/>
            </a:lvl1pPr>
          </a:lstStyle>
          <a:p>
            <a:pPr/>
            <a:r>
              <a:t>Título de la presentación</a:t>
            </a:r>
          </a:p>
        </p:txBody>
      </p:sp>
      <p:sp>
        <p:nvSpPr>
          <p:cNvPr id="23" name="Autor y fecha"/>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 y fecha</a:t>
            </a:r>
          </a:p>
        </p:txBody>
      </p:sp>
      <p:sp>
        <p:nvSpPr>
          <p:cNvPr id="24" name="Nivel de texto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de la presentación</a:t>
            </a:r>
          </a:p>
          <a:p>
            <a:pPr lvl="1"/>
            <a:r>
              <a:t/>
            </a:r>
          </a:p>
          <a:p>
            <a:pPr lvl="2"/>
            <a:r>
              <a:t/>
            </a:r>
          </a:p>
          <a:p>
            <a:pPr lvl="3"/>
            <a:r>
              <a:t/>
            </a:r>
          </a:p>
          <a:p>
            <a:pPr lvl="4"/>
            <a:r>
              <a:t/>
            </a:r>
          </a:p>
        </p:txBody>
      </p:sp>
      <p:sp>
        <p:nvSpPr>
          <p:cNvPr id="2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Título de la diapositiva"/>
          <p:cNvSpPr txBox="1"/>
          <p:nvPr>
            <p:ph type="title" hasCustomPrompt="1"/>
          </p:nvPr>
        </p:nvSpPr>
        <p:spPr>
          <a:xfrm>
            <a:off x="1206500" y="1270000"/>
            <a:ext cx="9779000" cy="5882273"/>
          </a:xfrm>
          <a:prstGeom prst="rect">
            <a:avLst/>
          </a:prstGeom>
        </p:spPr>
        <p:txBody>
          <a:bodyPr anchor="b"/>
          <a:lstStyle/>
          <a:p>
            <a:pPr/>
            <a:r>
              <a:t>Título de la diapositiva</a:t>
            </a:r>
          </a:p>
        </p:txBody>
      </p:sp>
      <p:sp>
        <p:nvSpPr>
          <p:cNvPr id="34" name="Nivel de texto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Subtítulo de la diapositiva</a:t>
            </a:r>
          </a:p>
          <a:p>
            <a:pPr lvl="1"/>
            <a:r>
              <a:t/>
            </a:r>
          </a:p>
          <a:p>
            <a:pPr lvl="2"/>
            <a:r>
              <a:t/>
            </a:r>
          </a:p>
          <a:p>
            <a:pPr lvl="3"/>
            <a:r>
              <a:t/>
            </a:r>
          </a:p>
          <a:p>
            <a:pPr lvl="4"/>
            <a:r>
              <a:t/>
            </a:r>
          </a:p>
        </p:txBody>
      </p:sp>
      <p:sp>
        <p:nvSpPr>
          <p:cNvPr id="35" name="Número de diapositiva"/>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42" name="Título de la diapositiva"/>
          <p:cNvSpPr txBox="1"/>
          <p:nvPr>
            <p:ph type="title" hasCustomPrompt="1"/>
          </p:nvPr>
        </p:nvSpPr>
        <p:spPr>
          <a:prstGeom prst="rect">
            <a:avLst/>
          </a:prstGeom>
        </p:spPr>
        <p:txBody>
          <a:bodyPr/>
          <a:lstStyle/>
          <a:p>
            <a:pPr/>
            <a:r>
              <a:t>Título de la diapositiva</a:t>
            </a:r>
          </a:p>
        </p:txBody>
      </p:sp>
      <p:sp>
        <p:nvSpPr>
          <p:cNvPr id="43" name="Subtítulo de la diapositiva"/>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la diapositiva</a:t>
            </a:r>
          </a:p>
        </p:txBody>
      </p:sp>
      <p:sp>
        <p:nvSpPr>
          <p:cNvPr id="44" name="Nivel de texto 1…"/>
          <p:cNvSpPr txBox="1"/>
          <p:nvPr>
            <p:ph type="body" idx="1" hasCustomPrompt="1"/>
          </p:nvPr>
        </p:nvSpPr>
        <p:spPr>
          <a:prstGeom prst="rect">
            <a:avLst/>
          </a:prstGeom>
        </p:spPr>
        <p:txBody>
          <a:bodyPr/>
          <a:lstStyle/>
          <a:p>
            <a:pPr/>
            <a:r>
              <a:t>Texto de viñeta de la diapositiva</a:t>
            </a:r>
          </a:p>
          <a:p>
            <a:pPr lvl="1"/>
            <a:r>
              <a:t/>
            </a:r>
          </a:p>
          <a:p>
            <a:pPr lvl="2"/>
            <a:r>
              <a:t/>
            </a:r>
          </a:p>
          <a:p>
            <a:pPr lvl="3"/>
            <a:r>
              <a:t/>
            </a:r>
          </a:p>
          <a:p>
            <a:pPr lvl="4"/>
            <a:r>
              <a:t/>
            </a:r>
          </a:p>
        </p:txBody>
      </p:sp>
      <p:sp>
        <p:nvSpPr>
          <p:cNvPr id="4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52" name="Nivel de texto 1…"/>
          <p:cNvSpPr txBox="1"/>
          <p:nvPr>
            <p:ph type="body" idx="1" hasCustomPrompt="1"/>
          </p:nvPr>
        </p:nvSpPr>
        <p:spPr>
          <a:prstGeom prst="rect">
            <a:avLst/>
          </a:prstGeom>
        </p:spPr>
        <p:txBody>
          <a:bodyPr numCol="2" spcCol="1098550"/>
          <a:lstStyle/>
          <a:p>
            <a:pPr/>
            <a:r>
              <a:t>Texto de viñeta de la diapositiva</a:t>
            </a:r>
          </a:p>
          <a:p>
            <a:pPr lvl="1"/>
            <a:r>
              <a:t/>
            </a:r>
          </a:p>
          <a:p>
            <a:pPr lvl="2"/>
            <a:r>
              <a:t/>
            </a:r>
          </a:p>
          <a:p>
            <a:pPr lvl="3"/>
            <a:r>
              <a:t/>
            </a:r>
          </a:p>
          <a:p>
            <a:pPr lvl="4"/>
            <a:r>
              <a:t/>
            </a:r>
          </a:p>
        </p:txBody>
      </p:sp>
      <p:sp>
        <p:nvSpPr>
          <p:cNvPr id="5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0" name="Subtítulo de la diapositiva"/>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la diapositiva</a:t>
            </a:r>
          </a:p>
        </p:txBody>
      </p:sp>
      <p:sp>
        <p:nvSpPr>
          <p:cNvPr id="61" name="Nivel de texto 1…"/>
          <p:cNvSpPr txBox="1"/>
          <p:nvPr>
            <p:ph type="body" sz="half" idx="1" hasCustomPrompt="1"/>
          </p:nvPr>
        </p:nvSpPr>
        <p:spPr>
          <a:xfrm>
            <a:off x="1206500" y="4248504"/>
            <a:ext cx="9779000" cy="8256630"/>
          </a:xfrm>
          <a:prstGeom prst="rect">
            <a:avLst/>
          </a:prstGeom>
        </p:spPr>
        <p:txBody>
          <a:bodyPr/>
          <a:lstStyle/>
          <a:p>
            <a:pPr/>
            <a:r>
              <a:t>Texto de viñeta de la diapositiva</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Título de la diapositiva"/>
          <p:cNvSpPr txBox="1"/>
          <p:nvPr>
            <p:ph type="title" hasCustomPrompt="1"/>
          </p:nvPr>
        </p:nvSpPr>
        <p:spPr>
          <a:xfrm>
            <a:off x="1206500" y="1079500"/>
            <a:ext cx="9779000" cy="1435100"/>
          </a:xfrm>
          <a:prstGeom prst="rect">
            <a:avLst/>
          </a:prstGeom>
        </p:spPr>
        <p:txBody>
          <a:bodyPr/>
          <a:lstStyle/>
          <a:p>
            <a:pPr/>
            <a:r>
              <a:t>Título de la diapositiva</a:t>
            </a:r>
          </a:p>
        </p:txBody>
      </p:sp>
      <p:sp>
        <p:nvSpPr>
          <p:cNvPr id="64"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ción">
    <p:spTree>
      <p:nvGrpSpPr>
        <p:cNvPr id="1" name=""/>
        <p:cNvGrpSpPr/>
        <p:nvPr/>
      </p:nvGrpSpPr>
      <p:grpSpPr>
        <a:xfrm>
          <a:off x="0" y="0"/>
          <a:ext cx="0" cy="0"/>
          <a:chOff x="0" y="0"/>
          <a:chExt cx="0" cy="0"/>
        </a:xfrm>
      </p:grpSpPr>
      <p:sp>
        <p:nvSpPr>
          <p:cNvPr id="71" name="Título de sección"/>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Título de sección</a:t>
            </a:r>
          </a:p>
        </p:txBody>
      </p:sp>
      <p:sp>
        <p:nvSpPr>
          <p:cNvPr id="72" name="Número de diapositiva"/>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título">
    <p:spTree>
      <p:nvGrpSpPr>
        <p:cNvPr id="1" name=""/>
        <p:cNvGrpSpPr/>
        <p:nvPr/>
      </p:nvGrpSpPr>
      <p:grpSpPr>
        <a:xfrm>
          <a:off x="0" y="0"/>
          <a:ext cx="0" cy="0"/>
          <a:chOff x="0" y="0"/>
          <a:chExt cx="0" cy="0"/>
        </a:xfrm>
      </p:grpSpPr>
      <p:sp>
        <p:nvSpPr>
          <p:cNvPr id="79" name="Título de la diapositiva"/>
          <p:cNvSpPr txBox="1"/>
          <p:nvPr>
            <p:ph type="title" hasCustomPrompt="1"/>
          </p:nvPr>
        </p:nvSpPr>
        <p:spPr>
          <a:xfrm>
            <a:off x="1206500" y="1079500"/>
            <a:ext cx="21971000" cy="1434949"/>
          </a:xfrm>
          <a:prstGeom prst="rect">
            <a:avLst/>
          </a:prstGeom>
        </p:spPr>
        <p:txBody>
          <a:bodyPr/>
          <a:lstStyle/>
          <a:p>
            <a:pPr/>
            <a:r>
              <a:t>Título de la diapositiva</a:t>
            </a:r>
          </a:p>
        </p:txBody>
      </p:sp>
      <p:sp>
        <p:nvSpPr>
          <p:cNvPr id="80" name="Subtítulo de la diapositiva"/>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la diapositiva</a:t>
            </a:r>
          </a:p>
        </p:txBody>
      </p:sp>
      <p:sp>
        <p:nvSpPr>
          <p:cNvPr id="8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Título de agenda"/>
          <p:cNvSpPr txBox="1"/>
          <p:nvPr>
            <p:ph type="title" hasCustomPrompt="1"/>
          </p:nvPr>
        </p:nvSpPr>
        <p:spPr>
          <a:xfrm>
            <a:off x="1206500" y="1079500"/>
            <a:ext cx="21971000" cy="1435100"/>
          </a:xfrm>
          <a:prstGeom prst="rect">
            <a:avLst/>
          </a:prstGeom>
        </p:spPr>
        <p:txBody>
          <a:bodyPr/>
          <a:lstStyle/>
          <a:p>
            <a:pPr/>
            <a:r>
              <a:t>Título de agenda</a:t>
            </a:r>
          </a:p>
        </p:txBody>
      </p:sp>
      <p:sp>
        <p:nvSpPr>
          <p:cNvPr id="89" name="Subtítulo de agenda"/>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Subtítulo de agenda</a:t>
            </a:r>
          </a:p>
        </p:txBody>
      </p:sp>
      <p:sp>
        <p:nvSpPr>
          <p:cNvPr id="90" name="Nivel de texto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Temas relacionados con la agenda</a:t>
            </a:r>
          </a:p>
          <a:p>
            <a:pPr lvl="1"/>
            <a:r>
              <a:t/>
            </a:r>
          </a:p>
          <a:p>
            <a:pPr lvl="2"/>
            <a:r>
              <a:t/>
            </a:r>
          </a:p>
          <a:p>
            <a:pPr lvl="3"/>
            <a:r>
              <a:t/>
            </a:r>
          </a:p>
          <a:p>
            <a:pPr lvl="4"/>
            <a:r>
              <a:t/>
            </a:r>
          </a:p>
        </p:txBody>
      </p:sp>
      <p:sp>
        <p:nvSpPr>
          <p:cNvPr id="9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ítulo de la diapositiva"/>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Título de la diapositiva</a:t>
            </a:r>
          </a:p>
        </p:txBody>
      </p:sp>
      <p:sp>
        <p:nvSpPr>
          <p:cNvPr id="3" name="Nivel de texto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de viñeta de la diapositiva</a:t>
            </a:r>
          </a:p>
          <a:p>
            <a:pPr lvl="1"/>
            <a:r>
              <a:t/>
            </a:r>
          </a:p>
          <a:p>
            <a:pPr lvl="2"/>
            <a:r>
              <a:t/>
            </a:r>
          </a:p>
          <a:p>
            <a:pPr lvl="3"/>
            <a:r>
              <a:t/>
            </a:r>
          </a:p>
          <a:p>
            <a:pPr lvl="4"/>
            <a:r>
              <a:t/>
            </a:r>
          </a:p>
        </p:txBody>
      </p:sp>
      <p:sp>
        <p:nvSpPr>
          <p:cNvPr id="4" name="Número de diapositiva"/>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dev.mysql.com/doc/sakila/en/sakila-history.html"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www.w3schools.com/sql/sql_wildcards.asp"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169" name="Google Shape;54;p13"/>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b="1" sz="3600">
                <a:solidFill>
                  <a:srgbClr val="000000"/>
                </a:solidFill>
                <a:latin typeface="Arial"/>
                <a:ea typeface="Arial"/>
                <a:cs typeface="Arial"/>
                <a:sym typeface="Arial"/>
              </a:defRPr>
            </a:pPr>
          </a:p>
        </p:txBody>
      </p:sp>
      <p:sp>
        <p:nvSpPr>
          <p:cNvPr id="170" name="Google Shape;55;p13"/>
          <p:cNvSpPr txBox="1"/>
          <p:nvPr>
            <p:ph type="title"/>
          </p:nvPr>
        </p:nvSpPr>
        <p:spPr>
          <a:xfrm>
            <a:off x="831199" y="531199"/>
            <a:ext cx="22721602" cy="2640801"/>
          </a:xfrm>
          <a:prstGeom prst="rect">
            <a:avLst/>
          </a:prstGeom>
        </p:spPr>
        <p:txBody>
          <a:bodyPr/>
          <a:lstStyle>
            <a:lvl1pPr>
              <a:defRPr b="1">
                <a:solidFill>
                  <a:srgbClr val="FFFFFF"/>
                </a:solidFill>
              </a:defRPr>
            </a:lvl1pPr>
          </a:lstStyle>
          <a:p>
            <a:pPr/>
            <a:r>
              <a:t>SQL - Basics</a:t>
            </a:r>
          </a:p>
        </p:txBody>
      </p:sp>
      <p:sp>
        <p:nvSpPr>
          <p:cNvPr id="171" name="Google Shape;57;p13"/>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172" name="Google Shape;69;p14"/>
          <p:cNvSpPr txBox="1"/>
          <p:nvPr/>
        </p:nvSpPr>
        <p:spPr>
          <a:xfrm>
            <a:off x="5216061" y="4767022"/>
            <a:ext cx="14097211" cy="7485250"/>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marL="1059872" indent="-970972" algn="l" defTabSz="2438400">
              <a:lnSpc>
                <a:spcPct val="120000"/>
              </a:lnSpc>
              <a:buClr>
                <a:srgbClr val="000000"/>
              </a:buClr>
              <a:buSzPts val="5000"/>
              <a:buFont typeface="Arial"/>
              <a:buChar char="●"/>
              <a:defRPr b="1" sz="5000">
                <a:solidFill>
                  <a:srgbClr val="000000"/>
                </a:solidFill>
                <a:latin typeface="Arial"/>
                <a:ea typeface="Arial"/>
                <a:cs typeface="Arial"/>
                <a:sym typeface="Arial"/>
              </a:defRPr>
            </a:pPr>
            <a:r>
              <a:t>What is Data?</a:t>
            </a:r>
          </a:p>
          <a:p>
            <a:pPr marL="1059872" indent="-970972" algn="l" defTabSz="2438400">
              <a:lnSpc>
                <a:spcPct val="120000"/>
              </a:lnSpc>
              <a:buClr>
                <a:srgbClr val="000000"/>
              </a:buClr>
              <a:buSzPts val="5000"/>
              <a:buFont typeface="Arial"/>
              <a:buChar char="●"/>
              <a:defRPr b="1" sz="5000">
                <a:solidFill>
                  <a:srgbClr val="000000"/>
                </a:solidFill>
                <a:latin typeface="Arial"/>
                <a:ea typeface="Arial"/>
                <a:cs typeface="Arial"/>
                <a:sym typeface="Arial"/>
              </a:defRPr>
            </a:pPr>
            <a:r>
              <a:t>Relational Databases</a:t>
            </a:r>
          </a:p>
          <a:p>
            <a:pPr marL="1059872" indent="-970972" algn="l" defTabSz="2438400">
              <a:lnSpc>
                <a:spcPct val="120000"/>
              </a:lnSpc>
              <a:buClr>
                <a:srgbClr val="000000"/>
              </a:buClr>
              <a:buSzPts val="5000"/>
              <a:buFont typeface="Arial"/>
              <a:buChar char="●"/>
              <a:defRPr b="1" sz="5000">
                <a:solidFill>
                  <a:srgbClr val="000000"/>
                </a:solidFill>
                <a:latin typeface="Arial"/>
                <a:ea typeface="Arial"/>
                <a:cs typeface="Arial"/>
                <a:sym typeface="Arial"/>
              </a:defRPr>
            </a:pPr>
            <a:r>
              <a:t>SQL - A Brief Intro</a:t>
            </a:r>
          </a:p>
          <a:p>
            <a:pPr marL="1059872" indent="-970972" algn="l" defTabSz="2438400">
              <a:lnSpc>
                <a:spcPct val="120000"/>
              </a:lnSpc>
              <a:buClr>
                <a:srgbClr val="000000"/>
              </a:buClr>
              <a:buSzPts val="5000"/>
              <a:buFont typeface="Arial"/>
              <a:buChar char="●"/>
              <a:defRPr b="1" sz="5000">
                <a:solidFill>
                  <a:srgbClr val="000000"/>
                </a:solidFill>
                <a:latin typeface="Arial"/>
                <a:ea typeface="Arial"/>
                <a:cs typeface="Arial"/>
                <a:sym typeface="Arial"/>
              </a:defRPr>
            </a:pPr>
            <a:r>
              <a:t>Advantages and Disadvantages of SQL</a:t>
            </a:r>
          </a:p>
          <a:p>
            <a:pPr marL="1059872" indent="-970972" algn="l" defTabSz="2438400">
              <a:lnSpc>
                <a:spcPct val="120000"/>
              </a:lnSpc>
              <a:buClr>
                <a:srgbClr val="000000"/>
              </a:buClr>
              <a:buSzPts val="5000"/>
              <a:buFont typeface="Arial"/>
              <a:buChar char="●"/>
              <a:defRPr b="1" sz="5000">
                <a:solidFill>
                  <a:srgbClr val="000000"/>
                </a:solidFill>
                <a:latin typeface="Arial"/>
                <a:ea typeface="Arial"/>
                <a:cs typeface="Arial"/>
                <a:sym typeface="Arial"/>
              </a:defRPr>
            </a:pPr>
            <a:r>
              <a:t>Entity Relationship Diagram</a:t>
            </a:r>
          </a:p>
          <a:p>
            <a:pPr marL="1059872" indent="-970972" algn="l" defTabSz="2438400">
              <a:lnSpc>
                <a:spcPct val="120000"/>
              </a:lnSpc>
              <a:buClr>
                <a:srgbClr val="000000"/>
              </a:buClr>
              <a:buSzPts val="5000"/>
              <a:buFont typeface="Arial"/>
              <a:buChar char="●"/>
              <a:defRPr b="1" sz="5000">
                <a:solidFill>
                  <a:srgbClr val="000000"/>
                </a:solidFill>
                <a:latin typeface="Arial"/>
                <a:ea typeface="Arial"/>
                <a:cs typeface="Arial"/>
                <a:sym typeface="Arial"/>
              </a:defRPr>
            </a:pPr>
            <a:r>
              <a:t>SQL Statements</a:t>
            </a:r>
          </a:p>
          <a:p>
            <a:pPr marL="1059872" indent="-970972" algn="l" defTabSz="2438400">
              <a:lnSpc>
                <a:spcPct val="120000"/>
              </a:lnSpc>
              <a:buClr>
                <a:srgbClr val="000000"/>
              </a:buClr>
              <a:buSzPts val="5000"/>
              <a:buFont typeface="Arial"/>
              <a:buChar char="●"/>
              <a:defRPr b="1" sz="5000">
                <a:solidFill>
                  <a:srgbClr val="000000"/>
                </a:solidFill>
                <a:latin typeface="Arial"/>
                <a:ea typeface="Arial"/>
                <a:cs typeface="Arial"/>
                <a:sym typeface="Arial"/>
              </a:defRPr>
            </a:pPr>
            <a:r>
              <a:t>Read Tables: The </a:t>
            </a:r>
            <a:r>
              <a:rPr>
                <a:latin typeface="Courier New"/>
                <a:ea typeface="Courier New"/>
                <a:cs typeface="Courier New"/>
                <a:sym typeface="Courier New"/>
              </a:rPr>
              <a:t>SELECT</a:t>
            </a:r>
            <a:r>
              <a:t> Query</a:t>
            </a:r>
          </a:p>
          <a:p>
            <a:pPr marL="1059872" indent="-970972" algn="l" defTabSz="2438400">
              <a:lnSpc>
                <a:spcPct val="120000"/>
              </a:lnSpc>
              <a:buClr>
                <a:srgbClr val="000000"/>
              </a:buClr>
              <a:buSzPts val="5000"/>
              <a:buFont typeface="Arial"/>
              <a:buChar char="●"/>
              <a:defRPr b="1" sz="5000">
                <a:solidFill>
                  <a:srgbClr val="000000"/>
                </a:solidFill>
                <a:latin typeface="Arial"/>
                <a:ea typeface="Arial"/>
                <a:cs typeface="Arial"/>
                <a:sym typeface="Arial"/>
              </a:defRPr>
            </a:pPr>
            <a:r>
              <a:t>Set rules to our </a:t>
            </a:r>
            <a:r>
              <a:rPr>
                <a:latin typeface="Courier New"/>
                <a:ea typeface="Courier New"/>
                <a:cs typeface="Courier New"/>
                <a:sym typeface="Courier New"/>
              </a:rPr>
              <a:t>SELECT</a:t>
            </a:r>
            <a:r>
              <a:t> Queries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19"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20"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21"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Statements</a:t>
            </a:r>
          </a:p>
        </p:txBody>
      </p:sp>
      <p:sp>
        <p:nvSpPr>
          <p:cNvPr id="222" name="Databases have four main statements, following the CRUD (Create, Read, Update, Delete) paradigm. Statements can essentially be thought of as functions we want to perform over the database. Within a given database, relevant statements could include:…"/>
          <p:cNvSpPr txBox="1"/>
          <p:nvPr>
            <p:ph type="body" idx="1"/>
          </p:nvPr>
        </p:nvSpPr>
        <p:spPr>
          <a:xfrm>
            <a:off x="2215288" y="5122524"/>
            <a:ext cx="19953424" cy="6863419"/>
          </a:xfrm>
          <a:prstGeom prst="rect">
            <a:avLst/>
          </a:prstGeom>
        </p:spPr>
        <p:txBody>
          <a:bodyPr lIns="45719" tIns="45719" rIns="45719" bIns="45719"/>
          <a:lstStyle/>
          <a:p>
            <a:pPr marL="549148" indent="-549148" defTabSz="859536">
              <a:lnSpc>
                <a:spcPct val="120000"/>
              </a:lnSpc>
              <a:spcBef>
                <a:spcPts val="900"/>
              </a:spcBef>
              <a:buClrTx/>
              <a:buSzPct val="123000"/>
              <a:buFontTx/>
              <a:buChar char="•"/>
              <a:defRPr sz="4324">
                <a:solidFill>
                  <a:srgbClr val="000000"/>
                </a:solidFill>
              </a:defRPr>
            </a:pPr>
            <a:r>
              <a:t>Databases have four main statements, following the </a:t>
            </a:r>
            <a:r>
              <a:rPr i="1"/>
              <a:t>CRUD (Create, Read, Update, Delete)</a:t>
            </a:r>
            <a:r>
              <a:t> paradigm. Statements can essentially be thought of as functions we want to perform over the database. Within a given database, relevant statements could include:</a:t>
            </a:r>
          </a:p>
          <a:p>
            <a:pPr lvl="1" marL="1122172" indent="-549148" defTabSz="859536">
              <a:lnSpc>
                <a:spcPct val="120000"/>
              </a:lnSpc>
              <a:spcBef>
                <a:spcPts val="900"/>
              </a:spcBef>
              <a:buClrTx/>
              <a:buSzPct val="123000"/>
              <a:buFontTx/>
              <a:buChar char="•"/>
              <a:defRPr b="1" sz="3572">
                <a:solidFill>
                  <a:srgbClr val="000000"/>
                </a:solidFill>
              </a:defRPr>
            </a:pPr>
            <a:r>
              <a:t>CREATE TABLE</a:t>
            </a:r>
            <a:r>
              <a:rPr b="0"/>
              <a:t>: A statement which creates a new table in the database</a:t>
            </a:r>
            <a:endParaRPr b="0"/>
          </a:p>
          <a:p>
            <a:pPr lvl="1" marL="1122172" indent="-549148" defTabSz="859536">
              <a:lnSpc>
                <a:spcPct val="120000"/>
              </a:lnSpc>
              <a:spcBef>
                <a:spcPts val="900"/>
              </a:spcBef>
              <a:buClrTx/>
              <a:buSzPct val="123000"/>
              <a:buFontTx/>
              <a:buChar char="•"/>
              <a:defRPr b="1" sz="3572">
                <a:solidFill>
                  <a:srgbClr val="000000"/>
                </a:solidFill>
              </a:defRPr>
            </a:pPr>
            <a:r>
              <a:t>SELECT</a:t>
            </a:r>
            <a:r>
              <a:rPr b="0"/>
              <a:t>: Allows you to read and </a:t>
            </a:r>
            <a:r>
              <a:rPr b="0" i="1"/>
              <a:t>query</a:t>
            </a:r>
            <a:r>
              <a:rPr b="0"/>
              <a:t> the database to extract records you want</a:t>
            </a:r>
            <a:endParaRPr b="0"/>
          </a:p>
          <a:p>
            <a:pPr lvl="1" marL="1122172" indent="-549148" defTabSz="859536">
              <a:lnSpc>
                <a:spcPct val="120000"/>
              </a:lnSpc>
              <a:spcBef>
                <a:spcPts val="900"/>
              </a:spcBef>
              <a:buClrTx/>
              <a:buSzPct val="123000"/>
              <a:buFontTx/>
              <a:buChar char="•"/>
              <a:defRPr b="1" sz="3572">
                <a:solidFill>
                  <a:srgbClr val="000000"/>
                </a:solidFill>
              </a:defRPr>
            </a:pPr>
            <a:r>
              <a:t>UPDATE</a:t>
            </a:r>
            <a:r>
              <a:rPr b="0"/>
              <a:t>: Allows you to update records within a table</a:t>
            </a:r>
            <a:endParaRPr b="0"/>
          </a:p>
          <a:p>
            <a:pPr lvl="1" marL="1122172" indent="-549148" defTabSz="859536">
              <a:lnSpc>
                <a:spcPct val="120000"/>
              </a:lnSpc>
              <a:spcBef>
                <a:spcPts val="900"/>
              </a:spcBef>
              <a:buClrTx/>
              <a:buSzPct val="123000"/>
              <a:buFontTx/>
              <a:buChar char="•"/>
              <a:defRPr b="1" sz="3572">
                <a:solidFill>
                  <a:srgbClr val="000000"/>
                </a:solidFill>
              </a:defRPr>
            </a:pPr>
            <a:r>
              <a:t>DROP TABLE</a:t>
            </a:r>
            <a:r>
              <a:rPr b="0"/>
              <a:t>: Gives you the power to remove a table from a database</a:t>
            </a:r>
            <a:endParaRPr b="0"/>
          </a:p>
          <a:p>
            <a:pPr marL="549148" indent="-549148" defTabSz="859536">
              <a:lnSpc>
                <a:spcPct val="120000"/>
              </a:lnSpc>
              <a:spcBef>
                <a:spcPts val="900"/>
              </a:spcBef>
              <a:buClrTx/>
              <a:buSzPct val="123000"/>
              <a:buFontTx/>
              <a:buChar char="•"/>
              <a:defRPr b="1" sz="4324">
                <a:solidFill>
                  <a:srgbClr val="000000"/>
                </a:solidFill>
              </a:defRPr>
            </a:pPr>
            <a:r>
              <a:rPr b="0"/>
              <a:t>SQL Statements and Keywords are, by convention, UPPERCASE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24"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25"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26" name="2. Google Shape;68;p14"/>
          <p:cNvSpPr txBox="1"/>
          <p:nvPr>
            <p:ph type="title"/>
          </p:nvPr>
        </p:nvSpPr>
        <p:spPr>
          <a:xfrm>
            <a:off x="831199" y="776077"/>
            <a:ext cx="9899864" cy="2091846"/>
          </a:xfrm>
          <a:prstGeom prst="rect">
            <a:avLst/>
          </a:prstGeom>
        </p:spPr>
        <p:txBody>
          <a:bodyPr anchor="ctr"/>
          <a:lstStyle>
            <a:lvl1pPr>
              <a:defRPr b="1" sz="10000">
                <a:solidFill>
                  <a:srgbClr val="FFFFFF"/>
                </a:solidFill>
              </a:defRPr>
            </a:lvl1pPr>
          </a:lstStyle>
          <a:p>
            <a:pPr/>
            <a:r>
              <a:t>SQL - Use case </a:t>
            </a:r>
          </a:p>
        </p:txBody>
      </p:sp>
      <p:sp>
        <p:nvSpPr>
          <p:cNvPr id="227" name="Google Shape;69;p14"/>
          <p:cNvSpPr txBox="1"/>
          <p:nvPr/>
        </p:nvSpPr>
        <p:spPr>
          <a:xfrm>
            <a:off x="1007488" y="5576586"/>
            <a:ext cx="22369023" cy="5613696"/>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000000"/>
                </a:solidFill>
                <a:latin typeface="Arial"/>
                <a:ea typeface="Arial"/>
                <a:cs typeface="Arial"/>
                <a:sym typeface="Arial"/>
              </a:defRPr>
            </a:pPr>
            <a:r>
              <a:t>It’s time to get our hands dirty. By now you should already have PostgreSQL installed. If not, open the SQL_Setup.md in the repo and follow the steps included in the file.</a:t>
            </a:r>
          </a:p>
          <a:p>
            <a:pPr marL="228600" indent="-228600" algn="l" defTabSz="914400">
              <a:lnSpc>
                <a:spcPct val="120000"/>
              </a:lnSpc>
              <a:spcBef>
                <a:spcPts val="1000"/>
              </a:spcBef>
              <a:buSzPct val="100000"/>
              <a:buFont typeface="Arial"/>
              <a:buChar char="•"/>
              <a:defRPr sz="4200">
                <a:solidFill>
                  <a:srgbClr val="000000"/>
                </a:solidFill>
                <a:latin typeface="Arial"/>
                <a:ea typeface="Arial"/>
                <a:cs typeface="Arial"/>
                <a:sym typeface="Arial"/>
              </a:defRPr>
            </a:pPr>
            <a:r>
              <a:t>We're going to be working with a database known as </a:t>
            </a:r>
            <a:r>
              <a:rPr b="1"/>
              <a:t>Pagila</a:t>
            </a:r>
            <a:endParaRPr b="1"/>
          </a:p>
          <a:p>
            <a:pPr lvl="1" marL="685800" indent="-228600" algn="l" defTabSz="914400">
              <a:lnSpc>
                <a:spcPct val="120000"/>
              </a:lnSpc>
              <a:spcBef>
                <a:spcPts val="500"/>
              </a:spcBef>
              <a:buSzPct val="100000"/>
              <a:buFont typeface="Arial"/>
              <a:buChar char="•"/>
              <a:defRPr sz="4200">
                <a:solidFill>
                  <a:srgbClr val="000000"/>
                </a:solidFill>
                <a:latin typeface="Arial"/>
                <a:ea typeface="Arial"/>
                <a:cs typeface="Arial"/>
                <a:sym typeface="Arial"/>
              </a:defRPr>
            </a:pPr>
            <a:r>
              <a:t> PostgreSQL port of an open-source sample database known as </a:t>
            </a:r>
            <a:r>
              <a:rPr b="1" u="sng">
                <a:solidFill>
                  <a:srgbClr val="0563C1"/>
                </a:solidFill>
                <a:uFill>
                  <a:solidFill>
                    <a:srgbClr val="0563C1"/>
                  </a:solidFill>
                </a:uFill>
                <a:hlinkClick r:id="rId2" invalidUrl="" action="" tgtFrame="" tooltip="" history="1" highlightClick="0" endSnd="0"/>
              </a:rPr>
              <a:t>Sakila</a:t>
            </a:r>
            <a:r>
              <a:t> (A sample database for learning purposes)</a:t>
            </a:r>
          </a:p>
          <a:p>
            <a:pPr marL="228600" indent="-228600" algn="l" defTabSz="914400">
              <a:lnSpc>
                <a:spcPct val="120000"/>
              </a:lnSpc>
              <a:spcBef>
                <a:spcPts val="1000"/>
              </a:spcBef>
              <a:buSzPct val="100000"/>
              <a:buFont typeface="Arial"/>
              <a:buChar char="•"/>
              <a:defRPr sz="4200">
                <a:solidFill>
                  <a:srgbClr val="000000"/>
                </a:solidFill>
                <a:latin typeface="Arial"/>
                <a:ea typeface="Arial"/>
                <a:cs typeface="Arial"/>
                <a:sym typeface="Arial"/>
              </a:defRPr>
            </a:pPr>
            <a:r>
              <a:t>Pagila is a database which models a DVD rental store. It features films, actors, film-actor relationships, and a central inventory table that connects films, stores, and rentals.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29"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30"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31"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Use case </a:t>
            </a:r>
          </a:p>
        </p:txBody>
      </p:sp>
      <p:pic>
        <p:nvPicPr>
          <p:cNvPr id="232" name="sql6.png" descr="sql6.png"/>
          <p:cNvPicPr>
            <a:picLocks noChangeAspect="1"/>
          </p:cNvPicPr>
          <p:nvPr/>
        </p:nvPicPr>
        <p:blipFill>
          <a:blip r:embed="rId2">
            <a:extLst/>
          </a:blip>
          <a:srcRect l="15" t="0" r="15" b="0"/>
          <a:stretch>
            <a:fillRect/>
          </a:stretch>
        </p:blipFill>
        <p:spPr>
          <a:xfrm>
            <a:off x="8009686" y="4189277"/>
            <a:ext cx="8509961" cy="885564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34"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35"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36" name="2. Google Shape;68;p14"/>
          <p:cNvSpPr txBox="1"/>
          <p:nvPr>
            <p:ph type="title"/>
          </p:nvPr>
        </p:nvSpPr>
        <p:spPr>
          <a:xfrm>
            <a:off x="831199" y="776077"/>
            <a:ext cx="22721602" cy="2091846"/>
          </a:xfrm>
          <a:prstGeom prst="rect">
            <a:avLst/>
          </a:prstGeom>
        </p:spPr>
        <p:txBody>
          <a:bodyPr anchor="ctr"/>
          <a:lstStyle>
            <a:lvl1pPr defTabSz="2340863">
              <a:defRPr b="1" sz="9600">
                <a:solidFill>
                  <a:srgbClr val="FFFFFF"/>
                </a:solidFill>
              </a:defRPr>
            </a:lvl1pPr>
          </a:lstStyle>
          <a:p>
            <a:pPr/>
            <a:r>
              <a:t>SQL - The famous Statement: SELECT</a:t>
            </a:r>
          </a:p>
        </p:txBody>
      </p:sp>
      <p:sp>
        <p:nvSpPr>
          <p:cNvPr id="237" name="Google Shape;69;p14"/>
          <p:cNvSpPr txBox="1"/>
          <p:nvPr/>
        </p:nvSpPr>
        <p:spPr>
          <a:xfrm>
            <a:off x="313265" y="3716464"/>
            <a:ext cx="23757470" cy="9857456"/>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000000"/>
                </a:solidFill>
                <a:latin typeface="Arial"/>
                <a:ea typeface="Arial"/>
                <a:cs typeface="Arial"/>
                <a:sym typeface="Arial"/>
              </a:defRPr>
            </a:pPr>
            <a:r>
              <a:t>The most common operation in a database is reading data from it. We can do it using the </a:t>
            </a:r>
            <a:r>
              <a:rPr>
                <a:latin typeface="Courier New"/>
                <a:ea typeface="Courier New"/>
                <a:cs typeface="Courier New"/>
                <a:sym typeface="Courier New"/>
              </a:rPr>
              <a:t>SELECT</a:t>
            </a:r>
            <a:r>
              <a:t> keyword. Let’s see the basic anatomy of a </a:t>
            </a:r>
            <a:r>
              <a:rPr>
                <a:latin typeface="Courier New"/>
                <a:ea typeface="Courier New"/>
                <a:cs typeface="Courier New"/>
                <a:sym typeface="Courier New"/>
              </a:rPr>
              <a:t>SELECT</a:t>
            </a:r>
            <a:r>
              <a:t> keyword:</a:t>
            </a:r>
          </a:p>
          <a:p>
            <a:pPr lvl="1" marL="1092200" indent="-482600" algn="l" defTabSz="2438400">
              <a:lnSpc>
                <a:spcPct val="120000"/>
              </a:lnSpc>
              <a:buSzPct val="123000"/>
              <a:buChar char="•"/>
              <a:defRPr sz="3800">
                <a:solidFill>
                  <a:srgbClr val="000000"/>
                </a:solidFill>
                <a:latin typeface="Arial"/>
                <a:ea typeface="Arial"/>
                <a:cs typeface="Arial"/>
                <a:sym typeface="Arial"/>
              </a:defRPr>
            </a:pPr>
            <a:r>
              <a:rPr b="1" u="sng"/>
              <a:t>Operation</a:t>
            </a:r>
            <a:r>
              <a:rPr b="1"/>
              <a:t>:</a:t>
            </a:r>
            <a:r>
              <a:t> What is going to be done. </a:t>
            </a:r>
            <a:r>
              <a:rPr>
                <a:latin typeface="Courier New"/>
                <a:ea typeface="Courier New"/>
                <a:cs typeface="Courier New"/>
                <a:sym typeface="Courier New"/>
              </a:rPr>
              <a:t>SELECT</a:t>
            </a:r>
            <a:r>
              <a:t> followed by the names of columns (</a:t>
            </a:r>
            <a:r>
              <a:rPr>
                <a:latin typeface="Courier New"/>
                <a:ea typeface="Courier New"/>
                <a:cs typeface="Courier New"/>
                <a:sym typeface="Courier New"/>
              </a:rPr>
              <a:t>*</a:t>
            </a:r>
            <a:r>
              <a:t> indicates all columns)</a:t>
            </a:r>
          </a:p>
          <a:p>
            <a:pPr lvl="1" marL="1092200" indent="-482600" algn="l" defTabSz="2438400">
              <a:lnSpc>
                <a:spcPct val="120000"/>
              </a:lnSpc>
              <a:buSzPct val="123000"/>
              <a:buChar char="•"/>
              <a:defRPr sz="3800">
                <a:solidFill>
                  <a:srgbClr val="000000"/>
                </a:solidFill>
                <a:latin typeface="Arial"/>
                <a:ea typeface="Arial"/>
                <a:cs typeface="Arial"/>
                <a:sym typeface="Arial"/>
              </a:defRPr>
            </a:pPr>
            <a:r>
              <a:rPr b="1" u="sng"/>
              <a:t>Data</a:t>
            </a:r>
            <a:r>
              <a:rPr b="1"/>
              <a:t>:</a:t>
            </a:r>
            <a:r>
              <a:t> </a:t>
            </a:r>
            <a:r>
              <a:rPr>
                <a:latin typeface="Courier New"/>
                <a:ea typeface="Courier New"/>
                <a:cs typeface="Courier New"/>
                <a:sym typeface="Courier New"/>
              </a:rPr>
              <a:t>FROM</a:t>
            </a:r>
            <a:r>
              <a:t> where we are getting the data (</a:t>
            </a:r>
            <a:r>
              <a:rPr>
                <a:latin typeface="Courier New"/>
                <a:ea typeface="Courier New"/>
                <a:cs typeface="Courier New"/>
                <a:sym typeface="Courier New"/>
              </a:rPr>
              <a:t>SELECT * FROM payments</a:t>
            </a:r>
            <a:r>
              <a:t>: select all columns from the payments entity). Data can also be obtained from the combination of existing columns using arithmetic operations</a:t>
            </a:r>
          </a:p>
          <a:p>
            <a:pPr lvl="1" marL="1092200" indent="-482600" algn="l" defTabSz="2438400">
              <a:lnSpc>
                <a:spcPct val="120000"/>
              </a:lnSpc>
              <a:buSzPct val="123000"/>
              <a:buChar char="•"/>
              <a:defRPr sz="3800">
                <a:solidFill>
                  <a:srgbClr val="000000"/>
                </a:solidFill>
                <a:latin typeface="Arial"/>
                <a:ea typeface="Arial"/>
                <a:cs typeface="Arial"/>
                <a:sym typeface="Arial"/>
              </a:defRPr>
            </a:pPr>
            <a:r>
              <a:rPr b="1" u="sng"/>
              <a:t>Post-Processing:</a:t>
            </a:r>
            <a:r>
              <a:t> It takes the results of a query and sort them or limit them by using </a:t>
            </a:r>
            <a:r>
              <a:rPr>
                <a:latin typeface="Courier New"/>
                <a:ea typeface="Courier New"/>
                <a:cs typeface="Courier New"/>
                <a:sym typeface="Courier New"/>
              </a:rPr>
              <a:t>ORDER BY</a:t>
            </a:r>
            <a:r>
              <a:t> and </a:t>
            </a:r>
            <a:r>
              <a:rPr>
                <a:latin typeface="Courier New"/>
                <a:ea typeface="Courier New"/>
                <a:cs typeface="Courier New"/>
                <a:sym typeface="Courier New"/>
              </a:rPr>
              <a:t>LIMIT</a:t>
            </a:r>
          </a:p>
          <a:p>
            <a:pPr lvl="1" marL="1092200" indent="-482600" algn="l" defTabSz="2438400">
              <a:lnSpc>
                <a:spcPct val="120000"/>
              </a:lnSpc>
              <a:buSzPct val="123000"/>
              <a:buChar char="•"/>
              <a:defRPr sz="3800">
                <a:solidFill>
                  <a:srgbClr val="000000"/>
                </a:solidFill>
                <a:latin typeface="Arial"/>
                <a:ea typeface="Arial"/>
                <a:cs typeface="Arial"/>
                <a:sym typeface="Arial"/>
              </a:defRPr>
            </a:pPr>
            <a:r>
              <a:rPr b="1"/>
              <a:t>Conditional: </a:t>
            </a:r>
            <a:r>
              <a:t>Acts as a filter. Usually indicated by </a:t>
            </a:r>
            <a:r>
              <a:rPr>
                <a:latin typeface="Courier New"/>
                <a:ea typeface="Courier New"/>
                <a:cs typeface="Courier New"/>
                <a:sym typeface="Courier New"/>
              </a:rPr>
              <a:t>WHERE</a:t>
            </a:r>
          </a:p>
          <a:p>
            <a:pPr lvl="1" marL="1092200" indent="-482600" algn="l" defTabSz="2438400">
              <a:lnSpc>
                <a:spcPct val="120000"/>
              </a:lnSpc>
              <a:buSzPct val="123000"/>
              <a:buChar char="•"/>
              <a:defRPr sz="3800">
                <a:solidFill>
                  <a:srgbClr val="000000"/>
                </a:solidFill>
                <a:latin typeface="Arial"/>
                <a:ea typeface="Arial"/>
                <a:cs typeface="Arial"/>
                <a:sym typeface="Arial"/>
              </a:defRPr>
            </a:pPr>
            <a:r>
              <a:rPr b="1"/>
              <a:t>Grouping: </a:t>
            </a:r>
            <a:r>
              <a:t>Assemble the rows of a data source using a key created by a </a:t>
            </a:r>
            <a:r>
              <a:rPr>
                <a:latin typeface="Courier New"/>
                <a:ea typeface="Courier New"/>
                <a:cs typeface="Courier New"/>
                <a:sym typeface="Courier New"/>
              </a:rPr>
              <a:t>GROUP BY</a:t>
            </a:r>
            <a:r>
              <a:t> clause.</a:t>
            </a:r>
          </a:p>
          <a:p>
            <a:pPr algn="l" defTabSz="2438400">
              <a:lnSpc>
                <a:spcPct val="120000"/>
              </a:lnSpc>
              <a:defRPr sz="3800">
                <a:solidFill>
                  <a:srgbClr val="000000"/>
                </a:solidFill>
                <a:latin typeface="Arial"/>
                <a:ea typeface="Arial"/>
                <a:cs typeface="Arial"/>
                <a:sym typeface="Arial"/>
              </a:defRPr>
            </a:pPr>
            <a:r>
              <a:rPr i="1"/>
              <a:t>Two small notes: </a:t>
            </a:r>
            <a:endParaRPr i="1"/>
          </a:p>
          <a:p>
            <a:pPr marL="482600" indent="-482600" algn="l" defTabSz="2438400">
              <a:lnSpc>
                <a:spcPct val="120000"/>
              </a:lnSpc>
              <a:buSzPct val="123000"/>
              <a:buChar char="•"/>
              <a:defRPr sz="3800">
                <a:solidFill>
                  <a:srgbClr val="000000"/>
                </a:solidFill>
                <a:latin typeface="Arial"/>
                <a:ea typeface="Arial"/>
                <a:cs typeface="Arial"/>
                <a:sym typeface="Arial"/>
              </a:defRPr>
            </a:pPr>
            <a:r>
              <a:rPr i="1"/>
              <a:t>Statements terminate with a semi-colon</a:t>
            </a:r>
            <a:endParaRPr i="1"/>
          </a:p>
          <a:p>
            <a:pPr marL="482600" indent="-482600" algn="l" defTabSz="2438400">
              <a:lnSpc>
                <a:spcPct val="120000"/>
              </a:lnSpc>
              <a:buSzPct val="123000"/>
              <a:buChar char="•"/>
              <a:defRPr sz="3800">
                <a:solidFill>
                  <a:srgbClr val="000000"/>
                </a:solidFill>
                <a:latin typeface="Arial"/>
                <a:ea typeface="Arial"/>
                <a:cs typeface="Arial"/>
                <a:sym typeface="Arial"/>
              </a:defRPr>
            </a:pPr>
            <a:r>
              <a:rPr i="1"/>
              <a:t>SQL ignores whitespace</a:t>
            </a:r>
          </a:p>
        </p:txBody>
      </p:sp>
      <p:sp>
        <p:nvSpPr>
          <p:cNvPr id="238" name="Línea"/>
          <p:cNvSpPr/>
          <p:nvPr/>
        </p:nvSpPr>
        <p:spPr>
          <a:xfrm>
            <a:off x="-64257" y="5651515"/>
            <a:ext cx="1270001" cy="1"/>
          </a:xfrm>
          <a:prstGeom prst="line">
            <a:avLst/>
          </a:prstGeom>
          <a:ln w="50800">
            <a:solidFill>
              <a:srgbClr val="FF0003"/>
            </a:solidFill>
            <a:miter lim="400000"/>
            <a:tailEnd type="triangle"/>
          </a:ln>
        </p:spPr>
        <p:txBody>
          <a:bodyPr lIns="50800" tIns="50800" rIns="50800" bIns="50800" anchor="ctr"/>
          <a:lstStyle/>
          <a:p>
            <a:pPr/>
          </a:p>
        </p:txBody>
      </p:sp>
      <p:sp>
        <p:nvSpPr>
          <p:cNvPr id="239" name="Línea"/>
          <p:cNvSpPr/>
          <p:nvPr/>
        </p:nvSpPr>
        <p:spPr>
          <a:xfrm>
            <a:off x="-64257" y="6997700"/>
            <a:ext cx="1270001" cy="0"/>
          </a:xfrm>
          <a:prstGeom prst="line">
            <a:avLst/>
          </a:prstGeom>
          <a:ln w="50800">
            <a:solidFill>
              <a:srgbClr val="FF0003"/>
            </a:solidFill>
            <a:miter lim="400000"/>
            <a:tailEnd type="triangle"/>
          </a:ln>
        </p:spPr>
        <p:txBody>
          <a:bodyPr lIns="50800" tIns="50800" rIns="50800" bIns="50800" anchor="ctr"/>
          <a:lstStyle/>
          <a:p>
            <a:pPr/>
          </a:p>
        </p:txBody>
      </p:sp>
      <p:sp>
        <p:nvSpPr>
          <p:cNvPr id="240" name="Línea"/>
          <p:cNvSpPr/>
          <p:nvPr/>
        </p:nvSpPr>
        <p:spPr>
          <a:xfrm>
            <a:off x="-64257" y="9015953"/>
            <a:ext cx="1270001" cy="1"/>
          </a:xfrm>
          <a:prstGeom prst="line">
            <a:avLst/>
          </a:prstGeom>
          <a:ln w="50800">
            <a:solidFill>
              <a:srgbClr val="FF0003"/>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42"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43"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44"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Post-Processing</a:t>
            </a:r>
          </a:p>
        </p:txBody>
      </p:sp>
      <p:sp>
        <p:nvSpPr>
          <p:cNvPr id="245" name="Google Shape;69;p14"/>
          <p:cNvSpPr txBox="1"/>
          <p:nvPr/>
        </p:nvSpPr>
        <p:spPr>
          <a:xfrm>
            <a:off x="2133733" y="4257442"/>
            <a:ext cx="7058801" cy="9513240"/>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5200">
                <a:solidFill>
                  <a:srgbClr val="000000"/>
                </a:solidFill>
                <a:latin typeface="Arial"/>
                <a:ea typeface="Arial"/>
                <a:cs typeface="Arial"/>
                <a:sym typeface="Arial"/>
              </a:defRPr>
            </a:pPr>
            <a:r>
              <a:t>LIMIT</a:t>
            </a:r>
          </a:p>
          <a:p>
            <a:pPr algn="l" defTabSz="2438400">
              <a:lnSpc>
                <a:spcPct val="120000"/>
              </a:lnSpc>
              <a:defRPr sz="5200">
                <a:solidFill>
                  <a:srgbClr val="000000"/>
                </a:solidFill>
                <a:latin typeface="Arial"/>
                <a:ea typeface="Arial"/>
                <a:cs typeface="Arial"/>
                <a:sym typeface="Arial"/>
              </a:defRPr>
            </a:pPr>
          </a:p>
          <a:p>
            <a:pPr marL="482600" indent="-482600" algn="l" defTabSz="2438400">
              <a:lnSpc>
                <a:spcPct val="120000"/>
              </a:lnSpc>
              <a:buSzPct val="123000"/>
              <a:buChar char="•"/>
              <a:defRPr sz="3800">
                <a:solidFill>
                  <a:srgbClr val="000000"/>
                </a:solidFill>
                <a:latin typeface="Arial"/>
                <a:ea typeface="Arial"/>
                <a:cs typeface="Arial"/>
                <a:sym typeface="Arial"/>
              </a:defRPr>
            </a:pPr>
            <a:r>
              <a:t>It allows us to limit the number of records </a:t>
            </a:r>
          </a:p>
          <a:p>
            <a:pPr marL="482600" indent="-482600" algn="l" defTabSz="2438400">
              <a:lnSpc>
                <a:spcPct val="120000"/>
              </a:lnSpc>
              <a:buSzPct val="123000"/>
              <a:buChar char="•"/>
              <a:defRPr sz="3800">
                <a:solidFill>
                  <a:srgbClr val="000000"/>
                </a:solidFill>
                <a:latin typeface="Arial"/>
                <a:ea typeface="Arial"/>
                <a:cs typeface="Arial"/>
                <a:sym typeface="Arial"/>
              </a:defRPr>
            </a:pPr>
            <a:r>
              <a:t>It’s the last part part of the query</a:t>
            </a:r>
          </a:p>
          <a:p>
            <a:pPr algn="l" defTabSz="2438400">
              <a:lnSpc>
                <a:spcPct val="120000"/>
              </a:lnSpc>
              <a:defRPr sz="3800">
                <a:solidFill>
                  <a:srgbClr val="000000"/>
                </a:solidFill>
                <a:latin typeface="Arial"/>
                <a:ea typeface="Arial"/>
                <a:cs typeface="Arial"/>
                <a:sym typeface="Arial"/>
              </a:defRPr>
            </a:pPr>
          </a:p>
          <a:p>
            <a:pPr algn="l" defTabSz="2438400">
              <a:lnSpc>
                <a:spcPct val="120000"/>
              </a:lnSpc>
              <a:defRPr sz="3800">
                <a:solidFill>
                  <a:srgbClr val="000000"/>
                </a:solidFill>
                <a:latin typeface="Arial"/>
                <a:ea typeface="Arial"/>
                <a:cs typeface="Arial"/>
                <a:sym typeface="Arial"/>
              </a:defRPr>
            </a:pPr>
          </a:p>
          <a:p>
            <a:pPr algn="l" defTabSz="2438400">
              <a:lnSpc>
                <a:spcPct val="120000"/>
              </a:lnSpc>
              <a:defRPr sz="3800">
                <a:solidFill>
                  <a:srgbClr val="000000"/>
                </a:solidFill>
                <a:latin typeface="Arial"/>
                <a:ea typeface="Arial"/>
                <a:cs typeface="Arial"/>
                <a:sym typeface="Arial"/>
              </a:defRPr>
            </a:pPr>
          </a:p>
          <a:p>
            <a:pPr algn="l" defTabSz="2438400">
              <a:lnSpc>
                <a:spcPct val="120000"/>
              </a:lnSpc>
              <a:defRPr sz="3800">
                <a:solidFill>
                  <a:srgbClr val="000000"/>
                </a:solidFill>
                <a:latin typeface="Arial"/>
                <a:ea typeface="Arial"/>
                <a:cs typeface="Arial"/>
                <a:sym typeface="Arial"/>
              </a:defRPr>
            </a:pPr>
            <a:r>
              <a:rPr>
                <a:latin typeface="Courier New"/>
                <a:ea typeface="Courier New"/>
                <a:cs typeface="Courier New"/>
                <a:sym typeface="Courier New"/>
              </a:rPr>
              <a:t>SELECT</a:t>
            </a:r>
            <a:r>
              <a:t> *</a:t>
            </a:r>
          </a:p>
          <a:p>
            <a:pPr algn="l" defTabSz="2438400">
              <a:lnSpc>
                <a:spcPct val="120000"/>
              </a:lnSpc>
              <a:defRPr sz="3800">
                <a:solidFill>
                  <a:srgbClr val="000000"/>
                </a:solidFill>
                <a:latin typeface="Arial"/>
                <a:ea typeface="Arial"/>
                <a:cs typeface="Arial"/>
                <a:sym typeface="Arial"/>
              </a:defRPr>
            </a:pPr>
            <a:r>
              <a:rPr>
                <a:latin typeface="Courier New"/>
                <a:ea typeface="Courier New"/>
                <a:cs typeface="Courier New"/>
                <a:sym typeface="Courier New"/>
              </a:rPr>
              <a:t>FROM</a:t>
            </a:r>
            <a:r>
              <a:t> payment</a:t>
            </a:r>
          </a:p>
          <a:p>
            <a:pPr algn="l" defTabSz="2438400">
              <a:lnSpc>
                <a:spcPct val="120000"/>
              </a:lnSpc>
              <a:defRPr sz="3800">
                <a:solidFill>
                  <a:srgbClr val="000000"/>
                </a:solidFill>
                <a:latin typeface="Arial"/>
                <a:ea typeface="Arial"/>
                <a:cs typeface="Arial"/>
                <a:sym typeface="Arial"/>
              </a:defRPr>
            </a:pPr>
            <a:r>
              <a:rPr>
                <a:latin typeface="Courier New"/>
                <a:ea typeface="Courier New"/>
                <a:cs typeface="Courier New"/>
                <a:sym typeface="Courier New"/>
              </a:rPr>
              <a:t>LIMIT </a:t>
            </a:r>
            <a:r>
              <a:t>10;</a:t>
            </a:r>
          </a:p>
        </p:txBody>
      </p:sp>
      <p:sp>
        <p:nvSpPr>
          <p:cNvPr id="246" name="Google Shape;69;p14"/>
          <p:cNvSpPr txBox="1"/>
          <p:nvPr/>
        </p:nvSpPr>
        <p:spPr>
          <a:xfrm>
            <a:off x="11155833" y="4189277"/>
            <a:ext cx="11239767" cy="9555893"/>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5200">
                <a:solidFill>
                  <a:srgbClr val="000000"/>
                </a:solidFill>
                <a:latin typeface="Arial"/>
                <a:ea typeface="Arial"/>
                <a:cs typeface="Arial"/>
                <a:sym typeface="Arial"/>
              </a:defRPr>
            </a:pPr>
            <a:r>
              <a:t>ORDER BY</a:t>
            </a:r>
          </a:p>
          <a:p>
            <a:pPr algn="l" defTabSz="2438400">
              <a:lnSpc>
                <a:spcPct val="120000"/>
              </a:lnSpc>
              <a:defRPr sz="5200">
                <a:solidFill>
                  <a:srgbClr val="000000"/>
                </a:solidFill>
                <a:latin typeface="Arial"/>
                <a:ea typeface="Arial"/>
                <a:cs typeface="Arial"/>
                <a:sym typeface="Arial"/>
              </a:defRPr>
            </a:pPr>
          </a:p>
          <a:p>
            <a:pPr marL="482600" indent="-482600" algn="l" defTabSz="2438400">
              <a:lnSpc>
                <a:spcPct val="120000"/>
              </a:lnSpc>
              <a:buSzPct val="123000"/>
              <a:buChar char="•"/>
              <a:defRPr sz="3800">
                <a:solidFill>
                  <a:srgbClr val="000000"/>
                </a:solidFill>
                <a:latin typeface="Arial"/>
                <a:ea typeface="Arial"/>
                <a:cs typeface="Arial"/>
                <a:sym typeface="Arial"/>
              </a:defRPr>
            </a:pPr>
            <a:r>
              <a:t>It allows us to specify which columns we want our returned data ordered by</a:t>
            </a:r>
          </a:p>
          <a:p>
            <a:pPr marL="482600" indent="-482600" algn="l" defTabSz="2438400">
              <a:lnSpc>
                <a:spcPct val="120000"/>
              </a:lnSpc>
              <a:buSzPct val="123000"/>
              <a:buChar char="•"/>
              <a:defRPr sz="3800">
                <a:solidFill>
                  <a:srgbClr val="000000"/>
                </a:solidFill>
                <a:latin typeface="Arial"/>
                <a:ea typeface="Arial"/>
                <a:cs typeface="Arial"/>
                <a:sym typeface="Arial"/>
              </a:defRPr>
            </a:pPr>
            <a:r>
              <a:t>Ascending by default. We can specify DESC</a:t>
            </a:r>
          </a:p>
          <a:p>
            <a:pPr marL="482600" indent="-482600" algn="l" defTabSz="2438400">
              <a:lnSpc>
                <a:spcPct val="120000"/>
              </a:lnSpc>
              <a:buSzPct val="123000"/>
              <a:buChar char="•"/>
              <a:defRPr sz="3800">
                <a:solidFill>
                  <a:srgbClr val="000000"/>
                </a:solidFill>
                <a:latin typeface="Arial"/>
                <a:ea typeface="Arial"/>
                <a:cs typeface="Arial"/>
                <a:sym typeface="Arial"/>
              </a:defRPr>
            </a:pPr>
            <a:r>
              <a:t>We can also sort multiple columns, and the sorting occurs from left to right</a:t>
            </a:r>
          </a:p>
          <a:p>
            <a:pPr marL="482600" indent="-482600" algn="l" defTabSz="2438400">
              <a:lnSpc>
                <a:spcPct val="120000"/>
              </a:lnSpc>
              <a:buSzPct val="123000"/>
              <a:buChar char="•"/>
              <a:defRPr sz="3800">
                <a:solidFill>
                  <a:srgbClr val="000000"/>
                </a:solidFill>
                <a:latin typeface="Arial"/>
                <a:ea typeface="Arial"/>
                <a:cs typeface="Arial"/>
                <a:sym typeface="Arial"/>
              </a:defRPr>
            </a:pPr>
            <a:r>
              <a:t>Placed before LIMIT</a:t>
            </a:r>
          </a:p>
          <a:p>
            <a:pPr marL="482600" indent="-482600" algn="l" defTabSz="2438400">
              <a:lnSpc>
                <a:spcPct val="120000"/>
              </a:lnSpc>
              <a:buSzPct val="123000"/>
              <a:buChar char="•"/>
              <a:defRPr sz="3800">
                <a:solidFill>
                  <a:srgbClr val="000000"/>
                </a:solidFill>
                <a:latin typeface="Arial"/>
                <a:ea typeface="Arial"/>
                <a:cs typeface="Arial"/>
                <a:sym typeface="Arial"/>
              </a:defRPr>
            </a:pPr>
          </a:p>
          <a:p>
            <a:pPr algn="l" defTabSz="2438400">
              <a:lnSpc>
                <a:spcPct val="120000"/>
              </a:lnSpc>
              <a:defRPr sz="3800">
                <a:solidFill>
                  <a:srgbClr val="000000"/>
                </a:solidFill>
                <a:latin typeface="Arial"/>
                <a:ea typeface="Arial"/>
                <a:cs typeface="Arial"/>
                <a:sym typeface="Arial"/>
              </a:defRPr>
            </a:pPr>
            <a:r>
              <a:rPr>
                <a:latin typeface="Courier New"/>
                <a:ea typeface="Courier New"/>
                <a:cs typeface="Courier New"/>
                <a:sym typeface="Courier New"/>
              </a:rPr>
              <a:t>SELECT</a:t>
            </a:r>
            <a:r>
              <a:t> *</a:t>
            </a:r>
          </a:p>
          <a:p>
            <a:pPr algn="l" defTabSz="2438400">
              <a:lnSpc>
                <a:spcPct val="120000"/>
              </a:lnSpc>
              <a:defRPr sz="3800">
                <a:solidFill>
                  <a:srgbClr val="000000"/>
                </a:solidFill>
                <a:latin typeface="Arial"/>
                <a:ea typeface="Arial"/>
                <a:cs typeface="Arial"/>
                <a:sym typeface="Arial"/>
              </a:defRPr>
            </a:pPr>
            <a:r>
              <a:rPr>
                <a:latin typeface="Courier New"/>
                <a:ea typeface="Courier New"/>
                <a:cs typeface="Courier New"/>
                <a:sym typeface="Courier New"/>
              </a:rPr>
              <a:t>FROM</a:t>
            </a:r>
            <a:r>
              <a:t> film</a:t>
            </a:r>
          </a:p>
          <a:p>
            <a:pPr algn="l" defTabSz="2438400">
              <a:lnSpc>
                <a:spcPct val="120000"/>
              </a:lnSpc>
              <a:defRPr sz="3800">
                <a:solidFill>
                  <a:srgbClr val="000000"/>
                </a:solidFill>
                <a:latin typeface="Arial"/>
                <a:ea typeface="Arial"/>
                <a:cs typeface="Arial"/>
                <a:sym typeface="Arial"/>
              </a:defRPr>
            </a:pPr>
            <a:r>
              <a:rPr>
                <a:latin typeface="Courier New"/>
                <a:ea typeface="Courier New"/>
                <a:cs typeface="Courier New"/>
                <a:sym typeface="Courier New"/>
              </a:rPr>
              <a:t>ORDER BY</a:t>
            </a:r>
            <a:r>
              <a:t> rental_rate </a:t>
            </a:r>
            <a:r>
              <a:rPr>
                <a:latin typeface="Courier New"/>
                <a:ea typeface="Courier New"/>
                <a:cs typeface="Courier New"/>
                <a:sym typeface="Courier New"/>
              </a:rPr>
              <a:t>DESC</a:t>
            </a:r>
            <a:r>
              <a:t>, length </a:t>
            </a:r>
            <a:r>
              <a:rPr>
                <a:latin typeface="Courier New"/>
                <a:ea typeface="Courier New"/>
                <a:cs typeface="Courier New"/>
                <a:sym typeface="Courier New"/>
              </a:rPr>
              <a:t>DESC</a:t>
            </a:r>
            <a:r>
              <a:t>;</a:t>
            </a:r>
          </a:p>
          <a:p>
            <a:pPr algn="l" defTabSz="2438400">
              <a:lnSpc>
                <a:spcPct val="120000"/>
              </a:lnSpc>
              <a:defRPr sz="3800">
                <a:solidFill>
                  <a:srgbClr val="000000"/>
                </a:solidFill>
                <a:latin typeface="Arial"/>
                <a:ea typeface="Arial"/>
                <a:cs typeface="Arial"/>
                <a:sym typeface="Arial"/>
              </a:defRPr>
            </a:pPr>
            <a:r>
              <a:rPr>
                <a:latin typeface="Courier New"/>
                <a:ea typeface="Courier New"/>
                <a:cs typeface="Courier New"/>
                <a:sym typeface="Courier New"/>
              </a:rPr>
              <a:t>LIMIT </a:t>
            </a:r>
            <a:r>
              <a:t>10</a:t>
            </a:r>
          </a:p>
        </p:txBody>
      </p:sp>
      <p:sp>
        <p:nvSpPr>
          <p:cNvPr id="247" name="Línea"/>
          <p:cNvSpPr/>
          <p:nvPr/>
        </p:nvSpPr>
        <p:spPr>
          <a:xfrm flipV="1">
            <a:off x="10584998" y="3680799"/>
            <a:ext cx="1" cy="10379010"/>
          </a:xfrm>
          <a:prstGeom prst="line">
            <a:avLst/>
          </a:prstGeom>
          <a:ln w="25400">
            <a:solidFill>
              <a:srgbClr val="000000"/>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49"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50"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51" name="2. Google Shape;68;p14"/>
          <p:cNvSpPr txBox="1"/>
          <p:nvPr>
            <p:ph type="title"/>
          </p:nvPr>
        </p:nvSpPr>
        <p:spPr>
          <a:xfrm>
            <a:off x="831199" y="776077"/>
            <a:ext cx="16753560" cy="2091846"/>
          </a:xfrm>
          <a:prstGeom prst="rect">
            <a:avLst/>
          </a:prstGeom>
        </p:spPr>
        <p:txBody>
          <a:bodyPr anchor="ctr"/>
          <a:lstStyle>
            <a:lvl1pPr>
              <a:defRPr b="1" sz="10000">
                <a:solidFill>
                  <a:srgbClr val="FFFFFF"/>
                </a:solidFill>
              </a:defRPr>
            </a:lvl1pPr>
          </a:lstStyle>
          <a:p>
            <a:pPr/>
            <a:r>
              <a:t>SQL - Challenges</a:t>
            </a:r>
          </a:p>
        </p:txBody>
      </p:sp>
      <p:sp>
        <p:nvSpPr>
          <p:cNvPr id="252" name="Take a look at the ERD and complete the following challenges…"/>
          <p:cNvSpPr txBox="1"/>
          <p:nvPr>
            <p:ph type="body" idx="1"/>
          </p:nvPr>
        </p:nvSpPr>
        <p:spPr>
          <a:xfrm>
            <a:off x="1078721" y="4189277"/>
            <a:ext cx="22050158" cy="8592488"/>
          </a:xfrm>
          <a:prstGeom prst="rect">
            <a:avLst/>
          </a:prstGeom>
        </p:spPr>
        <p:txBody>
          <a:bodyPr lIns="45719" tIns="45719" rIns="45719" bIns="45719"/>
          <a:lstStyle/>
          <a:p>
            <a:pPr marL="0" indent="0" defTabSz="731520">
              <a:lnSpc>
                <a:spcPct val="120000"/>
              </a:lnSpc>
              <a:spcBef>
                <a:spcPts val="800"/>
              </a:spcBef>
              <a:buClrTx/>
              <a:buSzTx/>
              <a:buFontTx/>
              <a:buNone/>
              <a:defRPr sz="3680">
                <a:solidFill>
                  <a:srgbClr val="000000"/>
                </a:solidFill>
              </a:defRPr>
            </a:pPr>
            <a:r>
              <a:t>Take a look at the ERD and complete the following challenges</a:t>
            </a:r>
          </a:p>
          <a:p>
            <a:pPr marL="681566" indent="-681566" defTabSz="731520">
              <a:lnSpc>
                <a:spcPct val="120000"/>
              </a:lnSpc>
              <a:spcBef>
                <a:spcPts val="800"/>
              </a:spcBef>
              <a:buClrTx/>
              <a:buSzPct val="100000"/>
              <a:buFontTx/>
              <a:buAutoNum type="arabicPeriod" startAt="1"/>
              <a:defRPr sz="3680">
                <a:solidFill>
                  <a:srgbClr val="000000"/>
                </a:solidFill>
              </a:defRPr>
            </a:pPr>
            <a:r>
              <a:t>Return all the information on all the actors in the database</a:t>
            </a:r>
          </a:p>
          <a:p>
            <a:pPr marL="681566" indent="-681566" defTabSz="731520">
              <a:lnSpc>
                <a:spcPct val="120000"/>
              </a:lnSpc>
              <a:spcBef>
                <a:spcPts val="800"/>
              </a:spcBef>
              <a:buClrTx/>
              <a:buSzPct val="100000"/>
              <a:buFontTx/>
              <a:buAutoNum type="arabicPeriod" startAt="1"/>
              <a:defRPr sz="3680">
                <a:solidFill>
                  <a:srgbClr val="000000"/>
                </a:solidFill>
              </a:defRPr>
            </a:pPr>
            <a:r>
              <a:t>Return the titles, year of film release, description and length of all films in the database</a:t>
            </a:r>
          </a:p>
          <a:p>
            <a:pPr marL="681566" indent="-681566" defTabSz="731520">
              <a:lnSpc>
                <a:spcPct val="120000"/>
              </a:lnSpc>
              <a:spcBef>
                <a:spcPts val="800"/>
              </a:spcBef>
              <a:buClrTx/>
              <a:buSzPct val="100000"/>
              <a:buFontTx/>
              <a:buAutoNum type="arabicPeriod" startAt="1"/>
              <a:defRPr sz="3680">
                <a:solidFill>
                  <a:srgbClr val="000000"/>
                </a:solidFill>
              </a:defRPr>
            </a:pPr>
            <a:r>
              <a:t>Return all info of 30 customers</a:t>
            </a:r>
          </a:p>
          <a:p>
            <a:pPr marL="681566" indent="-681566" defTabSz="731520">
              <a:lnSpc>
                <a:spcPct val="120000"/>
              </a:lnSpc>
              <a:spcBef>
                <a:spcPts val="800"/>
              </a:spcBef>
              <a:buClrTx/>
              <a:buSzPct val="100000"/>
              <a:buFontTx/>
              <a:buAutoNum type="arabicPeriod" startAt="1"/>
              <a:defRPr sz="3680">
                <a:solidFill>
                  <a:srgbClr val="000000"/>
                </a:solidFill>
              </a:defRPr>
            </a:pPr>
            <a:r>
              <a:t>Return the first name, last name and email addresses of 30 customers</a:t>
            </a:r>
          </a:p>
          <a:p>
            <a:pPr marL="681566" indent="-681566" defTabSz="731520">
              <a:lnSpc>
                <a:spcPct val="120000"/>
              </a:lnSpc>
              <a:spcBef>
                <a:spcPts val="800"/>
              </a:spcBef>
              <a:buClrTx/>
              <a:buSzPct val="100000"/>
              <a:buFontTx/>
              <a:buAutoNum type="arabicPeriod" startAt="1"/>
              <a:defRPr sz="3680">
                <a:solidFill>
                  <a:srgbClr val="000000"/>
                </a:solidFill>
              </a:defRPr>
            </a:pPr>
            <a:r>
              <a:t>Return all information about the highest payments made</a:t>
            </a:r>
          </a:p>
          <a:p>
            <a:pPr marL="681566" indent="-681566" defTabSz="731520">
              <a:lnSpc>
                <a:spcPct val="120000"/>
              </a:lnSpc>
              <a:spcBef>
                <a:spcPts val="800"/>
              </a:spcBef>
              <a:buClrTx/>
              <a:buSzPct val="100000"/>
              <a:buFontTx/>
              <a:buAutoNum type="arabicPeriod" startAt="1"/>
              <a:defRPr sz="3680">
                <a:solidFill>
                  <a:srgbClr val="000000"/>
                </a:solidFill>
              </a:defRPr>
            </a:pPr>
            <a:r>
              <a:t>Return the first 10 payments the rental company has made</a:t>
            </a:r>
          </a:p>
          <a:p>
            <a:pPr marL="681566" indent="-681566" defTabSz="731520">
              <a:lnSpc>
                <a:spcPct val="120000"/>
              </a:lnSpc>
              <a:spcBef>
                <a:spcPts val="800"/>
              </a:spcBef>
              <a:buClrTx/>
              <a:buSzPct val="100000"/>
              <a:buFontTx/>
              <a:buAutoNum type="arabicPeriod" startAt="1"/>
              <a:defRPr sz="3680">
                <a:solidFill>
                  <a:srgbClr val="000000"/>
                </a:solidFill>
              </a:defRPr>
            </a:pPr>
            <a:r>
              <a:t>Return the names of the 15 shortest films</a:t>
            </a:r>
          </a:p>
          <a:p>
            <a:pPr marL="681566" indent="-681566" defTabSz="731520">
              <a:lnSpc>
                <a:spcPct val="120000"/>
              </a:lnSpc>
              <a:spcBef>
                <a:spcPts val="800"/>
              </a:spcBef>
              <a:buClrTx/>
              <a:buSzPct val="100000"/>
              <a:buFontTx/>
              <a:buAutoNum type="arabicPeriod" startAt="1"/>
              <a:defRPr sz="3680">
                <a:solidFill>
                  <a:srgbClr val="000000"/>
                </a:solidFill>
              </a:defRPr>
            </a:pPr>
            <a:r>
              <a:t>Write a query which:</a:t>
            </a:r>
          </a:p>
          <a:p>
            <a:pPr lvl="1" marL="1392766" indent="-681566" defTabSz="731520">
              <a:lnSpc>
                <a:spcPct val="120000"/>
              </a:lnSpc>
              <a:spcBef>
                <a:spcPts val="400"/>
              </a:spcBef>
              <a:buClrTx/>
              <a:buSzPct val="100000"/>
              <a:buFontTx/>
              <a:buAutoNum type="alphaUcPeriod" startAt="1"/>
              <a:defRPr sz="3680">
                <a:solidFill>
                  <a:srgbClr val="000000"/>
                </a:solidFill>
              </a:defRPr>
            </a:pPr>
            <a:r>
              <a:t>Returns 100 films, ordered by title first, and rental rate (descending) second</a:t>
            </a:r>
          </a:p>
          <a:p>
            <a:pPr lvl="1" marL="1392766" indent="-681566" defTabSz="731520">
              <a:lnSpc>
                <a:spcPct val="120000"/>
              </a:lnSpc>
              <a:spcBef>
                <a:spcPts val="400"/>
              </a:spcBef>
              <a:buClrTx/>
              <a:buSzPct val="100000"/>
              <a:buFontTx/>
              <a:buAutoNum type="alphaUcPeriod" startAt="1"/>
              <a:defRPr sz="3680">
                <a:solidFill>
                  <a:srgbClr val="000000"/>
                </a:solidFill>
              </a:defRPr>
            </a:pPr>
            <a:r>
              <a:t>Returns 100 films, ordered by rental rate (descending) first, and title second</a:t>
            </a:r>
          </a:p>
          <a:p>
            <a:pPr lvl="1" marL="1392766" indent="-681566" defTabSz="731520">
              <a:lnSpc>
                <a:spcPct val="120000"/>
              </a:lnSpc>
              <a:spcBef>
                <a:spcPts val="400"/>
              </a:spcBef>
              <a:buClrTx/>
              <a:buSzPct val="100000"/>
              <a:buFontTx/>
              <a:buAutoNum type="alphaUcPeriod" startAt="1"/>
              <a:defRPr sz="3680">
                <a:solidFill>
                  <a:srgbClr val="000000"/>
                </a:solidFill>
              </a:defRPr>
            </a:pPr>
            <a:r>
              <a:t>What’s the difference in the results when comparing the two?</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54"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55"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56" name="2. Google Shape;68;p14"/>
          <p:cNvSpPr txBox="1"/>
          <p:nvPr>
            <p:ph type="title"/>
          </p:nvPr>
        </p:nvSpPr>
        <p:spPr>
          <a:xfrm>
            <a:off x="831199" y="776077"/>
            <a:ext cx="22721602" cy="2091846"/>
          </a:xfrm>
          <a:prstGeom prst="rect">
            <a:avLst/>
          </a:prstGeom>
        </p:spPr>
        <p:txBody>
          <a:bodyPr anchor="ctr"/>
          <a:lstStyle>
            <a:lvl1pPr defTabSz="2340863">
              <a:defRPr b="1" sz="9600">
                <a:solidFill>
                  <a:srgbClr val="FFFFFF"/>
                </a:solidFill>
              </a:defRPr>
            </a:lvl1pPr>
          </a:lstStyle>
          <a:p>
            <a:pPr/>
            <a:r>
              <a:t>SQL - The famous Statement: SELECT</a:t>
            </a:r>
          </a:p>
        </p:txBody>
      </p:sp>
      <p:sp>
        <p:nvSpPr>
          <p:cNvPr id="257" name="Google Shape;69;p14"/>
          <p:cNvSpPr txBox="1"/>
          <p:nvPr/>
        </p:nvSpPr>
        <p:spPr>
          <a:xfrm>
            <a:off x="313265" y="3716464"/>
            <a:ext cx="23757470" cy="9857456"/>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000000"/>
                </a:solidFill>
                <a:latin typeface="Arial"/>
                <a:ea typeface="Arial"/>
                <a:cs typeface="Arial"/>
                <a:sym typeface="Arial"/>
              </a:defRPr>
            </a:pPr>
            <a:r>
              <a:t>The most common operation in a database is reading data from it. We can do it using the </a:t>
            </a:r>
            <a:r>
              <a:rPr>
                <a:latin typeface="Courier New"/>
                <a:ea typeface="Courier New"/>
                <a:cs typeface="Courier New"/>
                <a:sym typeface="Courier New"/>
              </a:rPr>
              <a:t>SELECT</a:t>
            </a:r>
            <a:r>
              <a:t> keyword. Let’s see the basic anatomy of a </a:t>
            </a:r>
            <a:r>
              <a:rPr>
                <a:latin typeface="Courier New"/>
                <a:ea typeface="Courier New"/>
                <a:cs typeface="Courier New"/>
                <a:sym typeface="Courier New"/>
              </a:rPr>
              <a:t>SELECT</a:t>
            </a:r>
            <a:r>
              <a:t> keyword:</a:t>
            </a:r>
          </a:p>
          <a:p>
            <a:pPr lvl="1" marL="1092200" indent="-482600" algn="l" defTabSz="2438400">
              <a:lnSpc>
                <a:spcPct val="120000"/>
              </a:lnSpc>
              <a:buSzPct val="123000"/>
              <a:buChar char="•"/>
              <a:defRPr sz="3800">
                <a:solidFill>
                  <a:srgbClr val="000000"/>
                </a:solidFill>
                <a:latin typeface="Arial"/>
                <a:ea typeface="Arial"/>
                <a:cs typeface="Arial"/>
                <a:sym typeface="Arial"/>
              </a:defRPr>
            </a:pPr>
            <a:r>
              <a:rPr b="1"/>
              <a:t>Operation:</a:t>
            </a:r>
            <a:r>
              <a:t> What is going to be done. </a:t>
            </a:r>
            <a:r>
              <a:rPr>
                <a:latin typeface="Courier New"/>
                <a:ea typeface="Courier New"/>
                <a:cs typeface="Courier New"/>
                <a:sym typeface="Courier New"/>
              </a:rPr>
              <a:t>SELECT</a:t>
            </a:r>
            <a:r>
              <a:t> followed by the names of columns (</a:t>
            </a:r>
            <a:r>
              <a:rPr>
                <a:latin typeface="Courier New"/>
                <a:ea typeface="Courier New"/>
                <a:cs typeface="Courier New"/>
                <a:sym typeface="Courier New"/>
              </a:rPr>
              <a:t>*</a:t>
            </a:r>
            <a:r>
              <a:t> indicates all columns)</a:t>
            </a:r>
          </a:p>
          <a:p>
            <a:pPr lvl="1" marL="1092200" indent="-482600" algn="l" defTabSz="2438400">
              <a:lnSpc>
                <a:spcPct val="120000"/>
              </a:lnSpc>
              <a:buSzPct val="123000"/>
              <a:buChar char="•"/>
              <a:defRPr sz="3800">
                <a:solidFill>
                  <a:srgbClr val="000000"/>
                </a:solidFill>
                <a:latin typeface="Arial"/>
                <a:ea typeface="Arial"/>
                <a:cs typeface="Arial"/>
                <a:sym typeface="Arial"/>
              </a:defRPr>
            </a:pPr>
            <a:r>
              <a:rPr b="1"/>
              <a:t>Data:</a:t>
            </a:r>
            <a:r>
              <a:t> </a:t>
            </a:r>
            <a:r>
              <a:rPr>
                <a:latin typeface="Courier New"/>
                <a:ea typeface="Courier New"/>
                <a:cs typeface="Courier New"/>
                <a:sym typeface="Courier New"/>
              </a:rPr>
              <a:t>FROM</a:t>
            </a:r>
            <a:r>
              <a:t> where we are getting the data (</a:t>
            </a:r>
            <a:r>
              <a:rPr>
                <a:latin typeface="Courier New"/>
                <a:ea typeface="Courier New"/>
                <a:cs typeface="Courier New"/>
                <a:sym typeface="Courier New"/>
              </a:rPr>
              <a:t>SELECT * FROM payments</a:t>
            </a:r>
            <a:r>
              <a:t>: select all columns from the payments entity). </a:t>
            </a:r>
            <a:r>
              <a:rPr u="sng"/>
              <a:t>Data can also be obtained from the combination of existing columns using arithmetic operations</a:t>
            </a:r>
            <a:endParaRPr u="sng"/>
          </a:p>
          <a:p>
            <a:pPr lvl="1" marL="1092200" indent="-482600" algn="l" defTabSz="2438400">
              <a:lnSpc>
                <a:spcPct val="120000"/>
              </a:lnSpc>
              <a:buSzPct val="123000"/>
              <a:buChar char="•"/>
              <a:defRPr sz="3800">
                <a:solidFill>
                  <a:srgbClr val="000000"/>
                </a:solidFill>
                <a:latin typeface="Arial"/>
                <a:ea typeface="Arial"/>
                <a:cs typeface="Arial"/>
                <a:sym typeface="Arial"/>
              </a:defRPr>
            </a:pPr>
            <a:r>
              <a:rPr b="1"/>
              <a:t>Post-Processing:</a:t>
            </a:r>
            <a:r>
              <a:t> It takes the results of a query and sort them or limit them by using </a:t>
            </a:r>
            <a:r>
              <a:rPr>
                <a:latin typeface="Courier New"/>
                <a:ea typeface="Courier New"/>
                <a:cs typeface="Courier New"/>
                <a:sym typeface="Courier New"/>
              </a:rPr>
              <a:t>ORDER BY</a:t>
            </a:r>
            <a:r>
              <a:t> and </a:t>
            </a:r>
            <a:r>
              <a:rPr>
                <a:latin typeface="Courier New"/>
                <a:ea typeface="Courier New"/>
                <a:cs typeface="Courier New"/>
                <a:sym typeface="Courier New"/>
              </a:rPr>
              <a:t>LIMIT</a:t>
            </a:r>
          </a:p>
          <a:p>
            <a:pPr lvl="1" marL="1092200" indent="-482600" algn="l" defTabSz="2438400">
              <a:lnSpc>
                <a:spcPct val="120000"/>
              </a:lnSpc>
              <a:buSzPct val="123000"/>
              <a:buChar char="•"/>
              <a:defRPr sz="3800">
                <a:solidFill>
                  <a:srgbClr val="000000"/>
                </a:solidFill>
                <a:latin typeface="Arial"/>
                <a:ea typeface="Arial"/>
                <a:cs typeface="Arial"/>
                <a:sym typeface="Arial"/>
              </a:defRPr>
            </a:pPr>
            <a:r>
              <a:rPr b="1" u="sng"/>
              <a:t>Conditional</a:t>
            </a:r>
            <a:r>
              <a:rPr b="1"/>
              <a:t>: </a:t>
            </a:r>
            <a:r>
              <a:t>Acts as a filter. Usually indicated by </a:t>
            </a:r>
            <a:r>
              <a:rPr>
                <a:latin typeface="Courier New"/>
                <a:ea typeface="Courier New"/>
                <a:cs typeface="Courier New"/>
                <a:sym typeface="Courier New"/>
              </a:rPr>
              <a:t>WHERE</a:t>
            </a:r>
          </a:p>
          <a:p>
            <a:pPr lvl="1" marL="1092200" indent="-482600" algn="l" defTabSz="2438400">
              <a:lnSpc>
                <a:spcPct val="120000"/>
              </a:lnSpc>
              <a:buSzPct val="123000"/>
              <a:buChar char="•"/>
              <a:defRPr sz="3800">
                <a:solidFill>
                  <a:srgbClr val="000000"/>
                </a:solidFill>
                <a:latin typeface="Arial"/>
                <a:ea typeface="Arial"/>
                <a:cs typeface="Arial"/>
                <a:sym typeface="Arial"/>
              </a:defRPr>
            </a:pPr>
            <a:r>
              <a:rPr b="1"/>
              <a:t>Grouping: </a:t>
            </a:r>
            <a:r>
              <a:t>Assemble the rows of a data source using a key created by a </a:t>
            </a:r>
            <a:r>
              <a:rPr>
                <a:latin typeface="Courier New"/>
                <a:ea typeface="Courier New"/>
                <a:cs typeface="Courier New"/>
                <a:sym typeface="Courier New"/>
              </a:rPr>
              <a:t>GROUP BY</a:t>
            </a:r>
            <a:r>
              <a:t> clause.</a:t>
            </a:r>
          </a:p>
          <a:p>
            <a:pPr algn="l" defTabSz="2438400">
              <a:lnSpc>
                <a:spcPct val="120000"/>
              </a:lnSpc>
              <a:defRPr sz="3800">
                <a:solidFill>
                  <a:srgbClr val="000000"/>
                </a:solidFill>
                <a:latin typeface="Arial"/>
                <a:ea typeface="Arial"/>
                <a:cs typeface="Arial"/>
                <a:sym typeface="Arial"/>
              </a:defRPr>
            </a:pPr>
            <a:r>
              <a:rPr i="1"/>
              <a:t>Two small notes: </a:t>
            </a:r>
            <a:endParaRPr i="1"/>
          </a:p>
          <a:p>
            <a:pPr marL="482600" indent="-482600" algn="l" defTabSz="2438400">
              <a:lnSpc>
                <a:spcPct val="120000"/>
              </a:lnSpc>
              <a:buSzPct val="123000"/>
              <a:buChar char="•"/>
              <a:defRPr sz="3800">
                <a:solidFill>
                  <a:srgbClr val="000000"/>
                </a:solidFill>
                <a:latin typeface="Arial"/>
                <a:ea typeface="Arial"/>
                <a:cs typeface="Arial"/>
                <a:sym typeface="Arial"/>
              </a:defRPr>
            </a:pPr>
            <a:r>
              <a:rPr i="1"/>
              <a:t>Statements terminate with a semi-colon</a:t>
            </a:r>
            <a:endParaRPr i="1"/>
          </a:p>
          <a:p>
            <a:pPr marL="482600" indent="-482600" algn="l" defTabSz="2438400">
              <a:lnSpc>
                <a:spcPct val="120000"/>
              </a:lnSpc>
              <a:buSzPct val="123000"/>
              <a:buChar char="•"/>
              <a:defRPr sz="3800">
                <a:solidFill>
                  <a:srgbClr val="000000"/>
                </a:solidFill>
                <a:latin typeface="Arial"/>
                <a:ea typeface="Arial"/>
                <a:cs typeface="Arial"/>
                <a:sym typeface="Arial"/>
              </a:defRPr>
            </a:pPr>
            <a:r>
              <a:rPr i="1"/>
              <a:t>SQL ignores whitespace</a:t>
            </a:r>
          </a:p>
        </p:txBody>
      </p:sp>
      <p:sp>
        <p:nvSpPr>
          <p:cNvPr id="258" name="Línea"/>
          <p:cNvSpPr/>
          <p:nvPr/>
        </p:nvSpPr>
        <p:spPr>
          <a:xfrm flipH="1" flipV="1">
            <a:off x="14945372" y="7999613"/>
            <a:ext cx="294597" cy="645579"/>
          </a:xfrm>
          <a:prstGeom prst="line">
            <a:avLst/>
          </a:prstGeom>
          <a:ln w="50800">
            <a:solidFill>
              <a:srgbClr val="FF0003"/>
            </a:solidFill>
            <a:miter lim="400000"/>
            <a:tailEnd type="triangle"/>
          </a:ln>
        </p:spPr>
        <p:txBody>
          <a:bodyPr lIns="50800" tIns="50800" rIns="50800" bIns="50800" anchor="ctr"/>
          <a:lstStyle/>
          <a:p>
            <a:pPr/>
          </a:p>
        </p:txBody>
      </p:sp>
      <p:sp>
        <p:nvSpPr>
          <p:cNvPr id="259" name="Línea"/>
          <p:cNvSpPr/>
          <p:nvPr/>
        </p:nvSpPr>
        <p:spPr>
          <a:xfrm>
            <a:off x="-34967" y="10364826"/>
            <a:ext cx="1299934" cy="1"/>
          </a:xfrm>
          <a:prstGeom prst="line">
            <a:avLst/>
          </a:prstGeom>
          <a:ln w="50800">
            <a:solidFill>
              <a:srgbClr val="FF0003"/>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61"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62"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63"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Conditional</a:t>
            </a:r>
          </a:p>
        </p:txBody>
      </p:sp>
      <p:sp>
        <p:nvSpPr>
          <p:cNvPr id="264" name="Google Shape;69;p14"/>
          <p:cNvSpPr txBox="1"/>
          <p:nvPr/>
        </p:nvSpPr>
        <p:spPr>
          <a:xfrm>
            <a:off x="2501038" y="3965313"/>
            <a:ext cx="19527258" cy="937558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5200">
                <a:solidFill>
                  <a:srgbClr val="000000"/>
                </a:solidFill>
                <a:latin typeface="Courier New"/>
                <a:ea typeface="Courier New"/>
                <a:cs typeface="Courier New"/>
                <a:sym typeface="Courier New"/>
              </a:defRPr>
            </a:pPr>
            <a:r>
              <a:t>WHERE:</a:t>
            </a:r>
          </a:p>
          <a:p>
            <a:pPr algn="l" defTabSz="2438400">
              <a:lnSpc>
                <a:spcPct val="120000"/>
              </a:lnSpc>
              <a:defRPr sz="5200">
                <a:solidFill>
                  <a:srgbClr val="000000"/>
                </a:solidFill>
                <a:latin typeface="Arial"/>
                <a:ea typeface="Arial"/>
                <a:cs typeface="Arial"/>
                <a:sym typeface="Arial"/>
              </a:defRPr>
            </a:pPr>
          </a:p>
          <a:p>
            <a:pPr marL="482600" indent="-482600" algn="l" defTabSz="2438400">
              <a:lnSpc>
                <a:spcPct val="120000"/>
              </a:lnSpc>
              <a:buSzPct val="123000"/>
              <a:buChar char="•"/>
              <a:defRPr sz="3800">
                <a:solidFill>
                  <a:srgbClr val="000000"/>
                </a:solidFill>
                <a:latin typeface="Arial"/>
                <a:ea typeface="Arial"/>
                <a:cs typeface="Arial"/>
                <a:sym typeface="Arial"/>
              </a:defRPr>
            </a:pPr>
            <a:r>
              <a:t>It allows us to specify which columns we want our returned data ordered by</a:t>
            </a:r>
          </a:p>
          <a:p>
            <a:pPr marL="482600" indent="-482600" algn="l" defTabSz="914400">
              <a:lnSpc>
                <a:spcPct val="120000"/>
              </a:lnSpc>
              <a:spcBef>
                <a:spcPts val="1000"/>
              </a:spcBef>
              <a:buSzPct val="123000"/>
              <a:buChar char="•"/>
              <a:defRPr sz="3800">
                <a:solidFill>
                  <a:srgbClr val="000000"/>
                </a:solidFill>
                <a:latin typeface="Arial"/>
                <a:ea typeface="Arial"/>
                <a:cs typeface="Arial"/>
                <a:sym typeface="Arial"/>
              </a:defRPr>
            </a:pPr>
            <a:r>
              <a:t>Common condition symbols are:</a:t>
            </a:r>
          </a:p>
          <a:p>
            <a:pPr lvl="1" marL="1092200" indent="-482600" algn="l" defTabSz="914400">
              <a:lnSpc>
                <a:spcPct val="120000"/>
              </a:lnSpc>
              <a:spcBef>
                <a:spcPts val="500"/>
              </a:spcBef>
              <a:buSzPct val="123000"/>
              <a:buChar char="•"/>
              <a:defRPr sz="3800">
                <a:solidFill>
                  <a:srgbClr val="000000"/>
                </a:solidFill>
                <a:latin typeface="Arial"/>
                <a:ea typeface="Arial"/>
                <a:cs typeface="Arial"/>
                <a:sym typeface="Arial"/>
              </a:defRPr>
            </a:pPr>
            <a:r>
              <a:rPr>
                <a:latin typeface="Courier New"/>
                <a:ea typeface="Courier New"/>
                <a:cs typeface="Courier New"/>
                <a:sym typeface="Courier New"/>
              </a:rPr>
              <a:t>&gt;, &gt;=</a:t>
            </a:r>
            <a:r>
              <a:t>	Greater than, greater than or equal to </a:t>
            </a:r>
          </a:p>
          <a:p>
            <a:pPr lvl="1" marL="1092200" indent="-482600" algn="l" defTabSz="914400">
              <a:lnSpc>
                <a:spcPct val="120000"/>
              </a:lnSpc>
              <a:spcBef>
                <a:spcPts val="500"/>
              </a:spcBef>
              <a:buSzPct val="123000"/>
              <a:buChar char="•"/>
              <a:defRPr sz="3800">
                <a:solidFill>
                  <a:srgbClr val="000000"/>
                </a:solidFill>
                <a:latin typeface="Arial"/>
                <a:ea typeface="Arial"/>
                <a:cs typeface="Arial"/>
                <a:sym typeface="Arial"/>
              </a:defRPr>
            </a:pPr>
            <a:r>
              <a:rPr>
                <a:latin typeface="Courier New"/>
                <a:ea typeface="Courier New"/>
                <a:cs typeface="Courier New"/>
                <a:sym typeface="Courier New"/>
              </a:rPr>
              <a:t>&lt;, &lt;=</a:t>
            </a:r>
            <a:r>
              <a:t>	Less than, less than or equal to</a:t>
            </a:r>
          </a:p>
          <a:p>
            <a:pPr lvl="1" marL="1092200" indent="-482600" algn="l" defTabSz="914400">
              <a:lnSpc>
                <a:spcPct val="120000"/>
              </a:lnSpc>
              <a:spcBef>
                <a:spcPts val="500"/>
              </a:spcBef>
              <a:buSzPct val="123000"/>
              <a:buChar char="•"/>
              <a:defRPr sz="3800">
                <a:solidFill>
                  <a:srgbClr val="000000"/>
                </a:solidFill>
                <a:latin typeface="Arial"/>
                <a:ea typeface="Arial"/>
                <a:cs typeface="Arial"/>
                <a:sym typeface="Arial"/>
              </a:defRPr>
            </a:pPr>
            <a:r>
              <a:rPr>
                <a:latin typeface="Courier New"/>
                <a:ea typeface="Courier New"/>
                <a:cs typeface="Courier New"/>
                <a:sym typeface="Courier New"/>
              </a:rPr>
              <a:t>=</a:t>
            </a:r>
            <a:r>
              <a:t>		Equal to</a:t>
            </a:r>
          </a:p>
          <a:p>
            <a:pPr lvl="1" marL="1092200" indent="-482600" algn="l" defTabSz="914400">
              <a:lnSpc>
                <a:spcPct val="120000"/>
              </a:lnSpc>
              <a:spcBef>
                <a:spcPts val="500"/>
              </a:spcBef>
              <a:buSzPct val="123000"/>
              <a:buChar char="•"/>
              <a:defRPr sz="3800">
                <a:solidFill>
                  <a:srgbClr val="000000"/>
                </a:solidFill>
                <a:latin typeface="Arial"/>
                <a:ea typeface="Arial"/>
                <a:cs typeface="Arial"/>
                <a:sym typeface="Arial"/>
              </a:defRPr>
            </a:pPr>
            <a:r>
              <a:rPr>
                <a:latin typeface="Courier New"/>
                <a:ea typeface="Courier New"/>
                <a:cs typeface="Courier New"/>
                <a:sym typeface="Courier New"/>
              </a:rPr>
              <a:t>!=</a:t>
            </a:r>
            <a:r>
              <a:t> 	       Not equal to</a:t>
            </a:r>
            <a:endParaRPr sz="2200"/>
          </a:p>
          <a:p>
            <a:pPr algn="l" defTabSz="914400">
              <a:lnSpc>
                <a:spcPct val="120000"/>
              </a:lnSpc>
              <a:spcBef>
                <a:spcPts val="500"/>
              </a:spcBef>
              <a:defRPr sz="3800">
                <a:solidFill>
                  <a:srgbClr val="000000"/>
                </a:solidFill>
                <a:latin typeface="Arial"/>
                <a:ea typeface="Arial"/>
                <a:cs typeface="Arial"/>
                <a:sym typeface="Arial"/>
              </a:defRPr>
            </a:pPr>
            <a:endParaRPr sz="2200"/>
          </a:p>
          <a:p>
            <a:pPr algn="l" defTabSz="914400">
              <a:lnSpc>
                <a:spcPct val="120000"/>
              </a:lnSpc>
              <a:spcBef>
                <a:spcPts val="500"/>
              </a:spcBef>
              <a:defRPr sz="3800">
                <a:solidFill>
                  <a:srgbClr val="000000"/>
                </a:solidFill>
                <a:latin typeface="Courier New"/>
                <a:ea typeface="Courier New"/>
                <a:cs typeface="Courier New"/>
                <a:sym typeface="Courier New"/>
              </a:defRPr>
            </a:pPr>
            <a:r>
              <a:t>SELECT * </a:t>
            </a:r>
          </a:p>
          <a:p>
            <a:pPr algn="l" defTabSz="914400">
              <a:lnSpc>
                <a:spcPct val="120000"/>
              </a:lnSpc>
              <a:spcBef>
                <a:spcPts val="500"/>
              </a:spcBef>
              <a:defRPr sz="3800">
                <a:solidFill>
                  <a:srgbClr val="000000"/>
                </a:solidFill>
                <a:latin typeface="Arial"/>
                <a:ea typeface="Arial"/>
                <a:cs typeface="Arial"/>
                <a:sym typeface="Arial"/>
              </a:defRPr>
            </a:pPr>
            <a:r>
              <a:rPr>
                <a:latin typeface="Courier New"/>
                <a:ea typeface="Courier New"/>
                <a:cs typeface="Courier New"/>
                <a:sym typeface="Courier New"/>
              </a:rPr>
              <a:t>FROM</a:t>
            </a:r>
            <a:r>
              <a:t> payments</a:t>
            </a:r>
          </a:p>
          <a:p>
            <a:pPr algn="l" defTabSz="914400">
              <a:lnSpc>
                <a:spcPct val="120000"/>
              </a:lnSpc>
              <a:spcBef>
                <a:spcPts val="500"/>
              </a:spcBef>
              <a:defRPr sz="3800">
                <a:solidFill>
                  <a:srgbClr val="000000"/>
                </a:solidFill>
                <a:latin typeface="Arial"/>
                <a:ea typeface="Arial"/>
                <a:cs typeface="Arial"/>
                <a:sym typeface="Arial"/>
              </a:defRPr>
            </a:pPr>
            <a:r>
              <a:rPr>
                <a:latin typeface="Courier New"/>
                <a:ea typeface="Courier New"/>
                <a:cs typeface="Courier New"/>
                <a:sym typeface="Courier New"/>
              </a:rPr>
              <a:t>WHERE</a:t>
            </a:r>
            <a:r>
              <a:t> customer_id = 72;</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66"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67"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68"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Arithmetic Operators</a:t>
            </a:r>
          </a:p>
        </p:txBody>
      </p:sp>
      <p:sp>
        <p:nvSpPr>
          <p:cNvPr id="269" name="Google Shape;69;p14"/>
          <p:cNvSpPr txBox="1"/>
          <p:nvPr/>
        </p:nvSpPr>
        <p:spPr>
          <a:xfrm>
            <a:off x="1725067" y="4015083"/>
            <a:ext cx="20477424" cy="837503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marL="660400" indent="-660400" algn="l" defTabSz="914400">
              <a:lnSpc>
                <a:spcPct val="120000"/>
              </a:lnSpc>
              <a:spcBef>
                <a:spcPts val="1000"/>
              </a:spcBef>
              <a:buSzPct val="123000"/>
              <a:buChar char="•"/>
              <a:defRPr sz="5200">
                <a:solidFill>
                  <a:srgbClr val="000000"/>
                </a:solidFill>
                <a:latin typeface="Arial"/>
                <a:ea typeface="Arial"/>
                <a:cs typeface="Arial"/>
                <a:sym typeface="Arial"/>
              </a:defRPr>
            </a:pPr>
            <a:r>
              <a:t>It’s possible to return a new column from a combination of existing columns</a:t>
            </a:r>
          </a:p>
          <a:p>
            <a:pPr marL="660400" indent="-660400" algn="l" defTabSz="914400">
              <a:lnSpc>
                <a:spcPct val="120000"/>
              </a:lnSpc>
              <a:spcBef>
                <a:spcPts val="1000"/>
              </a:spcBef>
              <a:buSzPct val="123000"/>
              <a:buChar char="•"/>
              <a:defRPr sz="5200">
                <a:solidFill>
                  <a:srgbClr val="000000"/>
                </a:solidFill>
                <a:latin typeface="Arial"/>
                <a:ea typeface="Arial"/>
                <a:cs typeface="Arial"/>
                <a:sym typeface="Arial"/>
              </a:defRPr>
            </a:pPr>
            <a:r>
              <a:t>We derive/compute this new column using mathematical operators: </a:t>
            </a:r>
            <a:r>
              <a:rPr>
                <a:latin typeface="Courier New"/>
                <a:ea typeface="Courier New"/>
                <a:cs typeface="Courier New"/>
                <a:sym typeface="Courier New"/>
              </a:rPr>
              <a:t>+, - , * ,  /</a:t>
            </a:r>
          </a:p>
          <a:p>
            <a:pPr marL="660400" indent="-660400" algn="l" defTabSz="914400">
              <a:lnSpc>
                <a:spcPct val="120000"/>
              </a:lnSpc>
              <a:spcBef>
                <a:spcPts val="1000"/>
              </a:spcBef>
              <a:buSzPct val="123000"/>
              <a:buChar char="•"/>
              <a:defRPr sz="5200">
                <a:solidFill>
                  <a:srgbClr val="000000"/>
                </a:solidFill>
                <a:latin typeface="Arial"/>
                <a:ea typeface="Arial"/>
                <a:cs typeface="Arial"/>
                <a:sym typeface="Arial"/>
              </a:defRPr>
            </a:pPr>
            <a:r>
              <a:t>Usually we </a:t>
            </a:r>
            <a:r>
              <a:rPr b="1"/>
              <a:t>alias</a:t>
            </a:r>
            <a:r>
              <a:t> the new column using the </a:t>
            </a:r>
            <a:r>
              <a:rPr>
                <a:latin typeface="Courier New"/>
                <a:ea typeface="Courier New"/>
                <a:cs typeface="Courier New"/>
                <a:sym typeface="Courier New"/>
              </a:rPr>
              <a:t>AS</a:t>
            </a:r>
            <a:r>
              <a:t> keyword</a:t>
            </a:r>
          </a:p>
          <a:p>
            <a:pPr algn="l" defTabSz="914400">
              <a:lnSpc>
                <a:spcPct val="120000"/>
              </a:lnSpc>
              <a:spcBef>
                <a:spcPts val="1000"/>
              </a:spcBef>
              <a:defRPr sz="5200">
                <a:solidFill>
                  <a:srgbClr val="000000"/>
                </a:solidFill>
                <a:latin typeface="Arial"/>
                <a:ea typeface="Arial"/>
                <a:cs typeface="Arial"/>
                <a:sym typeface="Arial"/>
              </a:defRPr>
            </a:pPr>
          </a:p>
          <a:p>
            <a:pPr algn="l" defTabSz="914400">
              <a:lnSpc>
                <a:spcPct val="120000"/>
              </a:lnSpc>
              <a:spcBef>
                <a:spcPts val="1000"/>
              </a:spcBef>
              <a:defRPr sz="5200">
                <a:solidFill>
                  <a:srgbClr val="000000"/>
                </a:solidFill>
                <a:latin typeface="Arial"/>
                <a:ea typeface="Arial"/>
                <a:cs typeface="Arial"/>
                <a:sym typeface="Arial"/>
              </a:defRPr>
            </a:pPr>
            <a:r>
              <a:rPr>
                <a:latin typeface="Courier New"/>
                <a:ea typeface="Courier New"/>
                <a:cs typeface="Courier New"/>
                <a:sym typeface="Courier New"/>
              </a:rPr>
              <a:t>SELECT</a:t>
            </a:r>
            <a:r>
              <a:t> title, (rental_rate/rental_duration) </a:t>
            </a:r>
            <a:r>
              <a:rPr>
                <a:latin typeface="Courier New"/>
                <a:ea typeface="Courier New"/>
                <a:cs typeface="Courier New"/>
                <a:sym typeface="Courier New"/>
              </a:rPr>
              <a:t>AS</a:t>
            </a:r>
            <a:r>
              <a:t> rental_rate_per_day</a:t>
            </a:r>
            <a:br/>
            <a:r>
              <a:rPr>
                <a:latin typeface="Courier New"/>
                <a:ea typeface="Courier New"/>
                <a:cs typeface="Courier New"/>
                <a:sym typeface="Courier New"/>
              </a:rPr>
              <a:t>FROM</a:t>
            </a:r>
            <a:r>
              <a:t> film;</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71"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72"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73"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Challenges</a:t>
            </a:r>
          </a:p>
        </p:txBody>
      </p:sp>
      <p:sp>
        <p:nvSpPr>
          <p:cNvPr id="274" name="Return 10 films who’s lengths are under 120 mins…"/>
          <p:cNvSpPr txBox="1"/>
          <p:nvPr>
            <p:ph type="body" idx="1"/>
          </p:nvPr>
        </p:nvSpPr>
        <p:spPr>
          <a:xfrm>
            <a:off x="1919591" y="4189277"/>
            <a:ext cx="20368418" cy="8320765"/>
          </a:xfrm>
          <a:prstGeom prst="rect">
            <a:avLst/>
          </a:prstGeom>
        </p:spPr>
        <p:txBody>
          <a:bodyPr lIns="45719" tIns="45719" rIns="45719" bIns="45719"/>
          <a:lstStyle/>
          <a:p>
            <a:pPr marL="514350" indent="-514350" defTabSz="914400">
              <a:lnSpc>
                <a:spcPct val="120000"/>
              </a:lnSpc>
              <a:spcBef>
                <a:spcPts val="1000"/>
              </a:spcBef>
              <a:buClrTx/>
              <a:buSzPct val="100000"/>
              <a:buFontTx/>
              <a:buAutoNum type="arabicPeriod" startAt="1"/>
              <a:defRPr sz="5200">
                <a:solidFill>
                  <a:srgbClr val="000000"/>
                </a:solidFill>
              </a:defRPr>
            </a:pPr>
            <a:r>
              <a:t>Return 10 films who’s lengths are under 120 mins</a:t>
            </a:r>
          </a:p>
          <a:p>
            <a:pPr marL="514350" indent="-514350" defTabSz="914400">
              <a:lnSpc>
                <a:spcPct val="120000"/>
              </a:lnSpc>
              <a:spcBef>
                <a:spcPts val="1000"/>
              </a:spcBef>
              <a:buClrTx/>
              <a:buSzPct val="100000"/>
              <a:buFontTx/>
              <a:buAutoNum type="arabicPeriod" startAt="1"/>
              <a:defRPr sz="5200">
                <a:solidFill>
                  <a:srgbClr val="000000"/>
                </a:solidFill>
              </a:defRPr>
            </a:pPr>
            <a:r>
              <a:t>Return the 10 longest films who’s rating are G</a:t>
            </a:r>
          </a:p>
          <a:p>
            <a:pPr lvl="1" marL="685800" indent="-228600" defTabSz="914400">
              <a:lnSpc>
                <a:spcPct val="120000"/>
              </a:lnSpc>
              <a:spcBef>
                <a:spcPts val="500"/>
              </a:spcBef>
              <a:buClrTx/>
              <a:buSzPct val="100000"/>
              <a:buChar char="•"/>
              <a:defRPr sz="4200">
                <a:solidFill>
                  <a:srgbClr val="000000"/>
                </a:solidFill>
              </a:defRPr>
            </a:pPr>
            <a:r>
              <a:t> Hint: to search by string we need to wrap our query in SINGLE quotes (e.g. ‘G’)</a:t>
            </a:r>
          </a:p>
          <a:p>
            <a:pPr marL="514350" indent="-514350" defTabSz="914400">
              <a:lnSpc>
                <a:spcPct val="120000"/>
              </a:lnSpc>
              <a:spcBef>
                <a:spcPts val="1000"/>
              </a:spcBef>
              <a:buClrTx/>
              <a:buSzPct val="100000"/>
              <a:buFontTx/>
              <a:buAutoNum type="arabicPeriod" startAt="1"/>
              <a:defRPr sz="5200">
                <a:solidFill>
                  <a:srgbClr val="000000"/>
                </a:solidFill>
              </a:defRPr>
            </a:pPr>
            <a:r>
              <a:t>Return all transactions where payment has been above $10</a:t>
            </a:r>
          </a:p>
          <a:p>
            <a:pPr marL="514350" indent="-514350" defTabSz="914400">
              <a:lnSpc>
                <a:spcPct val="120000"/>
              </a:lnSpc>
              <a:spcBef>
                <a:spcPts val="1000"/>
              </a:spcBef>
              <a:buClrTx/>
              <a:buSzPct val="100000"/>
              <a:buFontTx/>
              <a:buAutoNum type="arabicPeriod" startAt="1"/>
              <a:defRPr sz="5200">
                <a:solidFill>
                  <a:srgbClr val="000000"/>
                </a:solidFill>
              </a:defRPr>
            </a:pPr>
            <a:r>
              <a:t>Return the (replacement) cost per minute of every movie</a:t>
            </a:r>
          </a:p>
          <a:p>
            <a:pPr marL="514350" indent="-514350" defTabSz="914400">
              <a:lnSpc>
                <a:spcPct val="120000"/>
              </a:lnSpc>
              <a:spcBef>
                <a:spcPts val="1000"/>
              </a:spcBef>
              <a:buClrTx/>
              <a:buSzPct val="100000"/>
              <a:buFontTx/>
              <a:buAutoNum type="arabicPeriod" startAt="1"/>
              <a:defRPr sz="5200">
                <a:solidFill>
                  <a:srgbClr val="000000"/>
                </a:solidFill>
              </a:defRPr>
            </a:pPr>
            <a:r>
              <a:t>Return the top 10 most expensive films to rent, based on the rental rate per hour of the movie</a:t>
            </a:r>
          </a:p>
          <a:p>
            <a:pPr lvl="1" marL="1270000" indent="-660400" defTabSz="914400">
              <a:lnSpc>
                <a:spcPct val="120000"/>
              </a:lnSpc>
              <a:spcBef>
                <a:spcPts val="500"/>
              </a:spcBef>
              <a:buClrTx/>
              <a:buSzPct val="123000"/>
              <a:buFontTx/>
              <a:buChar char="•"/>
              <a:defRPr sz="4200">
                <a:solidFill>
                  <a:srgbClr val="000000"/>
                </a:solidFill>
              </a:defRPr>
            </a:pPr>
            <a:r>
              <a:t>Hint: Work out the rental rate per movie minute, and then perform another arithmetic operation on it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174"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175"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176" name="2. Google Shape;68;p14"/>
          <p:cNvSpPr txBox="1"/>
          <p:nvPr>
            <p:ph type="title"/>
          </p:nvPr>
        </p:nvSpPr>
        <p:spPr>
          <a:xfrm>
            <a:off x="831199" y="712566"/>
            <a:ext cx="22721602" cy="2218868"/>
          </a:xfrm>
          <a:prstGeom prst="rect">
            <a:avLst/>
          </a:prstGeom>
        </p:spPr>
        <p:txBody>
          <a:bodyPr anchor="ctr"/>
          <a:lstStyle>
            <a:lvl1pPr defTabSz="975360">
              <a:defRPr b="1" sz="13600">
                <a:solidFill>
                  <a:srgbClr val="FFFFFF"/>
                </a:solidFill>
              </a:defRPr>
            </a:lvl1pPr>
          </a:lstStyle>
          <a:p>
            <a:pPr/>
            <a:r>
              <a:t>What is Data</a:t>
            </a:r>
            <a:endParaRPr sz="3680"/>
          </a:p>
        </p:txBody>
      </p:sp>
      <p:sp>
        <p:nvSpPr>
          <p:cNvPr id="177" name="Google Shape;69;p14"/>
          <p:cNvSpPr txBox="1"/>
          <p:nvPr/>
        </p:nvSpPr>
        <p:spPr>
          <a:xfrm>
            <a:off x="1105416" y="3652449"/>
            <a:ext cx="21089357" cy="8447324"/>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50000"/>
              </a:lnSpc>
              <a:defRPr sz="4000">
                <a:solidFill>
                  <a:srgbClr val="000000"/>
                </a:solidFill>
                <a:latin typeface="Arial"/>
                <a:ea typeface="Arial"/>
                <a:cs typeface="Arial"/>
                <a:sym typeface="Arial"/>
              </a:defRPr>
            </a:pPr>
            <a:r>
              <a:t>First of all, what is data? </a:t>
            </a:r>
            <a:r>
              <a:rPr sz="2400"/>
              <a:t>This course covers Data Science after all, we need to know a brief definition of data</a:t>
            </a:r>
          </a:p>
          <a:p>
            <a:pPr marL="1059872" indent="-970972" algn="l" defTabSz="2438400">
              <a:lnSpc>
                <a:spcPct val="120000"/>
              </a:lnSpc>
              <a:buClr>
                <a:srgbClr val="000000"/>
              </a:buClr>
              <a:buSzPts val="5200"/>
              <a:buFont typeface="Arial"/>
              <a:buChar char="●"/>
              <a:defRPr sz="5200">
                <a:solidFill>
                  <a:srgbClr val="000000"/>
                </a:solidFill>
                <a:latin typeface="Arial"/>
                <a:ea typeface="Arial"/>
                <a:cs typeface="Arial"/>
                <a:sym typeface="Arial"/>
              </a:defRPr>
            </a:pPr>
            <a:r>
              <a:rPr b="1"/>
              <a:t>Data</a:t>
            </a:r>
            <a:r>
              <a:t> can be thought of as recorded measurements of something in the real world. This </a:t>
            </a:r>
            <a:r>
              <a:rPr i="1"/>
              <a:t>something</a:t>
            </a:r>
            <a:r>
              <a:t> is a </a:t>
            </a:r>
            <a:r>
              <a:rPr i="1" u="sng"/>
              <a:t>unit of observation.</a:t>
            </a:r>
          </a:p>
          <a:p>
            <a:pPr lvl="1" marL="1974272" indent="-970972" algn="l" defTabSz="2438400">
              <a:lnSpc>
                <a:spcPct val="120000"/>
              </a:lnSpc>
              <a:buClr>
                <a:srgbClr val="000000"/>
              </a:buClr>
              <a:buSzPts val="4200"/>
              <a:buFont typeface="Arial"/>
              <a:buChar char="●"/>
              <a:defRPr i="1" sz="4200">
                <a:solidFill>
                  <a:srgbClr val="000000"/>
                </a:solidFill>
                <a:latin typeface="Arial"/>
                <a:ea typeface="Arial"/>
                <a:cs typeface="Arial"/>
                <a:sym typeface="Arial"/>
              </a:defRPr>
            </a:pPr>
            <a:r>
              <a:t>For example, a list of people’s height is data.</a:t>
            </a:r>
          </a:p>
          <a:p>
            <a:pPr lvl="1" marL="1974272" indent="-970972" algn="l" defTabSz="2438400">
              <a:lnSpc>
                <a:spcPct val="120000"/>
              </a:lnSpc>
              <a:buClr>
                <a:srgbClr val="000000"/>
              </a:buClr>
              <a:buSzPts val="4200"/>
              <a:buFont typeface="Arial"/>
              <a:buChar char="●"/>
              <a:defRPr i="1" sz="4200">
                <a:solidFill>
                  <a:srgbClr val="000000"/>
                </a:solidFill>
                <a:latin typeface="Arial"/>
                <a:ea typeface="Arial"/>
                <a:cs typeface="Arial"/>
                <a:sym typeface="Arial"/>
              </a:defRPr>
            </a:pPr>
            <a:r>
              <a:t>A person would be the unit of observation </a:t>
            </a:r>
            <a:r>
              <a:rPr b="1"/>
              <a:t>(sample)</a:t>
            </a:r>
            <a:endParaRPr u="sng"/>
          </a:p>
          <a:p>
            <a:pPr marL="1059872" indent="-970972" algn="l" defTabSz="2438400">
              <a:lnSpc>
                <a:spcPct val="120000"/>
              </a:lnSpc>
              <a:buClr>
                <a:srgbClr val="000000"/>
              </a:buClr>
              <a:buSzPts val="5200"/>
              <a:buFont typeface="Arial"/>
              <a:buChar char="●"/>
              <a:defRPr sz="5200">
                <a:solidFill>
                  <a:srgbClr val="000000"/>
                </a:solidFill>
                <a:latin typeface="Arial"/>
                <a:ea typeface="Arial"/>
                <a:cs typeface="Arial"/>
                <a:sym typeface="Arial"/>
              </a:defRPr>
            </a:pPr>
            <a:r>
              <a:t>Data can describe a vast amount of different things. </a:t>
            </a:r>
          </a:p>
          <a:p>
            <a:pPr lvl="1" marL="1974272" indent="-970972" algn="l" defTabSz="2438400">
              <a:lnSpc>
                <a:spcPct val="120000"/>
              </a:lnSpc>
              <a:buClr>
                <a:srgbClr val="000000"/>
              </a:buClr>
              <a:buSzPts val="4200"/>
              <a:buFont typeface="Arial"/>
              <a:buChar char="●"/>
              <a:defRPr i="1" sz="4200">
                <a:solidFill>
                  <a:srgbClr val="000000"/>
                </a:solidFill>
                <a:latin typeface="Arial"/>
                <a:ea typeface="Arial"/>
                <a:cs typeface="Arial"/>
                <a:sym typeface="Arial"/>
              </a:defRPr>
            </a:pPr>
            <a:r>
              <a:t>For example, there is a lot of data we can use to describe a person.</a:t>
            </a:r>
          </a:p>
          <a:p>
            <a:pPr lvl="1" marL="1974272" indent="-970972" algn="l" defTabSz="2438400">
              <a:lnSpc>
                <a:spcPct val="120000"/>
              </a:lnSpc>
              <a:buClr>
                <a:srgbClr val="000000"/>
              </a:buClr>
              <a:buSzPts val="4200"/>
              <a:buFont typeface="Arial"/>
              <a:buChar char="●"/>
              <a:defRPr i="1" sz="4200">
                <a:solidFill>
                  <a:srgbClr val="000000"/>
                </a:solidFill>
                <a:latin typeface="Arial"/>
                <a:ea typeface="Arial"/>
                <a:cs typeface="Arial"/>
                <a:sym typeface="Arial"/>
              </a:defRPr>
            </a:pPr>
            <a:r>
              <a:t>Each measurement is called a variable </a:t>
            </a:r>
            <a:r>
              <a:rPr b="1"/>
              <a:t>(feature)</a:t>
            </a:r>
          </a:p>
          <a:p>
            <a:pPr lvl="1" marL="1974272" indent="-970972" algn="l" defTabSz="2438400">
              <a:lnSpc>
                <a:spcPct val="120000"/>
              </a:lnSpc>
              <a:buClr>
                <a:srgbClr val="000000"/>
              </a:buClr>
              <a:buSzPts val="4200"/>
              <a:buFont typeface="Arial"/>
              <a:buChar char="●"/>
              <a:defRPr i="1" sz="4200">
                <a:solidFill>
                  <a:srgbClr val="000000"/>
                </a:solidFill>
                <a:latin typeface="Arial"/>
                <a:ea typeface="Arial"/>
                <a:cs typeface="Arial"/>
                <a:sym typeface="Arial"/>
              </a:defRPr>
            </a:pPr>
            <a:r>
              <a:t>Each observation (the hight of a person) is a </a:t>
            </a:r>
            <a:r>
              <a:rPr b="1"/>
              <a:t>data point</a:t>
            </a:r>
            <a:endParaRPr b="1"/>
          </a:p>
          <a:p>
            <a:pPr marL="1059872" indent="-970972" algn="l" defTabSz="2438400">
              <a:lnSpc>
                <a:spcPct val="120000"/>
              </a:lnSpc>
              <a:buClr>
                <a:srgbClr val="000000"/>
              </a:buClr>
              <a:buSzPts val="5200"/>
              <a:buFont typeface="Arial"/>
              <a:buChar char="●"/>
              <a:defRPr sz="5200">
                <a:solidFill>
                  <a:srgbClr val="000000"/>
                </a:solidFill>
                <a:latin typeface="Arial"/>
                <a:ea typeface="Arial"/>
                <a:cs typeface="Arial"/>
                <a:sym typeface="Arial"/>
              </a:defRPr>
            </a:pPr>
            <a:r>
              <a:t>Several data points together create a </a:t>
            </a:r>
            <a:r>
              <a:rPr b="1" i="1" u="sng"/>
              <a:t>Dataset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76"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77"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78"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More on Conditionals</a:t>
            </a:r>
          </a:p>
        </p:txBody>
      </p:sp>
      <p:sp>
        <p:nvSpPr>
          <p:cNvPr id="279" name="SQL allows us access to operations that improves the conditional statement WHERE…"/>
          <p:cNvSpPr txBox="1"/>
          <p:nvPr>
            <p:ph type="body" idx="1"/>
          </p:nvPr>
        </p:nvSpPr>
        <p:spPr>
          <a:xfrm>
            <a:off x="1471292" y="4189277"/>
            <a:ext cx="22148784" cy="8525831"/>
          </a:xfrm>
          <a:prstGeom prst="rect">
            <a:avLst/>
          </a:prstGeom>
        </p:spPr>
        <p:txBody>
          <a:bodyPr lIns="45719" tIns="45719" rIns="45719" bIns="45719"/>
          <a:lstStyle/>
          <a:p>
            <a:pPr marL="0" indent="0" algn="ctr" defTabSz="822959">
              <a:lnSpc>
                <a:spcPct val="120000"/>
              </a:lnSpc>
              <a:spcBef>
                <a:spcPts val="900"/>
              </a:spcBef>
              <a:buClrTx/>
              <a:buSzTx/>
              <a:buFontTx/>
              <a:buNone/>
              <a:defRPr sz="4680">
                <a:solidFill>
                  <a:srgbClr val="000000"/>
                </a:solidFill>
              </a:defRPr>
            </a:pPr>
            <a:r>
              <a:t>SQL allows us access to operations that improves the conditional statement </a:t>
            </a:r>
            <a:r>
              <a:rPr>
                <a:latin typeface="Courier New"/>
                <a:ea typeface="Courier New"/>
                <a:cs typeface="Courier New"/>
                <a:sym typeface="Courier New"/>
              </a:rPr>
              <a:t>WHERE</a:t>
            </a:r>
          </a:p>
          <a:p>
            <a:pPr marL="594359" indent="-594359" defTabSz="822959">
              <a:lnSpc>
                <a:spcPct val="120000"/>
              </a:lnSpc>
              <a:spcBef>
                <a:spcPts val="900"/>
              </a:spcBef>
              <a:buClrTx/>
              <a:buSzPct val="123000"/>
              <a:buFontTx/>
              <a:buChar char="•"/>
              <a:defRPr sz="1710">
                <a:solidFill>
                  <a:srgbClr val="000000"/>
                </a:solidFill>
              </a:defRPr>
            </a:pPr>
          </a:p>
          <a:p>
            <a:pPr marL="594359" indent="-594359" defTabSz="822959">
              <a:lnSpc>
                <a:spcPct val="100000"/>
              </a:lnSpc>
              <a:spcBef>
                <a:spcPts val="900"/>
              </a:spcBef>
              <a:buClrTx/>
              <a:buSzPct val="123000"/>
              <a:buFontTx/>
              <a:buChar char="•"/>
              <a:defRPr sz="4680">
                <a:solidFill>
                  <a:srgbClr val="000000"/>
                </a:solidFill>
              </a:defRPr>
            </a:pPr>
            <a:r>
              <a:rPr>
                <a:latin typeface="Courier New"/>
                <a:ea typeface="Courier New"/>
                <a:cs typeface="Courier New"/>
                <a:sym typeface="Courier New"/>
              </a:rPr>
              <a:t>LIKE</a:t>
            </a:r>
            <a:r>
              <a:t>: Similar to </a:t>
            </a:r>
            <a:r>
              <a:rPr>
                <a:latin typeface="Courier New"/>
                <a:ea typeface="Courier New"/>
                <a:cs typeface="Courier New"/>
                <a:sym typeface="Courier New"/>
              </a:rPr>
              <a:t>WHERE =</a:t>
            </a:r>
            <a:r>
              <a:t>, but in cases you’re not entirely sure what you’re searching for</a:t>
            </a:r>
          </a:p>
          <a:p>
            <a:pPr marL="594359" indent="-594359" defTabSz="822959">
              <a:lnSpc>
                <a:spcPct val="100000"/>
              </a:lnSpc>
              <a:spcBef>
                <a:spcPts val="900"/>
              </a:spcBef>
              <a:buClrTx/>
              <a:buSzPct val="123000"/>
              <a:buFontTx/>
              <a:buChar char="•"/>
              <a:defRPr sz="4680">
                <a:solidFill>
                  <a:srgbClr val="000000"/>
                </a:solidFill>
              </a:defRPr>
            </a:pPr>
            <a:r>
              <a:rPr>
                <a:latin typeface="Courier New"/>
                <a:ea typeface="Courier New"/>
                <a:cs typeface="Courier New"/>
                <a:sym typeface="Courier New"/>
              </a:rPr>
              <a:t>IN</a:t>
            </a:r>
            <a:r>
              <a:t>: Similar to </a:t>
            </a:r>
            <a:r>
              <a:rPr>
                <a:latin typeface="Courier New"/>
                <a:ea typeface="Courier New"/>
                <a:cs typeface="Courier New"/>
                <a:sym typeface="Courier New"/>
              </a:rPr>
              <a:t>WHERE =</a:t>
            </a:r>
            <a:r>
              <a:t>, but for more than one condition</a:t>
            </a:r>
          </a:p>
          <a:p>
            <a:pPr marL="594359" indent="-594359" defTabSz="822959">
              <a:lnSpc>
                <a:spcPct val="100000"/>
              </a:lnSpc>
              <a:spcBef>
                <a:spcPts val="900"/>
              </a:spcBef>
              <a:buClrTx/>
              <a:buSzPct val="123000"/>
              <a:buFontTx/>
              <a:buChar char="•"/>
              <a:defRPr sz="4680">
                <a:solidFill>
                  <a:srgbClr val="000000"/>
                </a:solidFill>
              </a:defRPr>
            </a:pPr>
            <a:r>
              <a:rPr>
                <a:latin typeface="Courier New"/>
                <a:ea typeface="Courier New"/>
                <a:cs typeface="Courier New"/>
                <a:sym typeface="Courier New"/>
              </a:rPr>
              <a:t>NOT</a:t>
            </a:r>
            <a:r>
              <a:t>: Used to return opposite results from </a:t>
            </a:r>
            <a:r>
              <a:rPr>
                <a:latin typeface="Courier New"/>
                <a:ea typeface="Courier New"/>
                <a:cs typeface="Courier New"/>
                <a:sym typeface="Courier New"/>
              </a:rPr>
              <a:t>LIKE</a:t>
            </a:r>
            <a:r>
              <a:t> or </a:t>
            </a:r>
            <a:r>
              <a:rPr>
                <a:latin typeface="Courier New"/>
                <a:ea typeface="Courier New"/>
                <a:cs typeface="Courier New"/>
                <a:sym typeface="Courier New"/>
              </a:rPr>
              <a:t>IN</a:t>
            </a:r>
            <a:r>
              <a:t> (e.g. </a:t>
            </a:r>
            <a:r>
              <a:rPr>
                <a:latin typeface="Courier New"/>
                <a:ea typeface="Courier New"/>
                <a:cs typeface="Courier New"/>
                <a:sym typeface="Courier New"/>
              </a:rPr>
              <a:t>NOT LIKE</a:t>
            </a:r>
            <a:r>
              <a:t> or </a:t>
            </a:r>
            <a:r>
              <a:rPr>
                <a:latin typeface="Courier New"/>
                <a:ea typeface="Courier New"/>
                <a:cs typeface="Courier New"/>
                <a:sym typeface="Courier New"/>
              </a:rPr>
              <a:t>NOT IN</a:t>
            </a:r>
            <a:r>
              <a:t>)</a:t>
            </a:r>
          </a:p>
          <a:p>
            <a:pPr marL="594359" indent="-594359" defTabSz="822959">
              <a:lnSpc>
                <a:spcPct val="100000"/>
              </a:lnSpc>
              <a:spcBef>
                <a:spcPts val="900"/>
              </a:spcBef>
              <a:buClrTx/>
              <a:buSzPct val="123000"/>
              <a:buFontTx/>
              <a:buChar char="•"/>
              <a:defRPr sz="4680">
                <a:solidFill>
                  <a:srgbClr val="000000"/>
                </a:solidFill>
              </a:defRPr>
            </a:pPr>
            <a:r>
              <a:rPr>
                <a:latin typeface="Courier New"/>
                <a:ea typeface="Courier New"/>
                <a:cs typeface="Courier New"/>
                <a:sym typeface="Courier New"/>
              </a:rPr>
              <a:t>AND</a:t>
            </a:r>
            <a:r>
              <a:t> &amp; </a:t>
            </a:r>
            <a:r>
              <a:rPr>
                <a:latin typeface="Courier New"/>
                <a:ea typeface="Courier New"/>
                <a:cs typeface="Courier New"/>
                <a:sym typeface="Courier New"/>
              </a:rPr>
              <a:t>BETWEEN</a:t>
            </a:r>
            <a:r>
              <a:t>: Allows us to combine operations</a:t>
            </a:r>
          </a:p>
          <a:p>
            <a:pPr marL="594359" indent="-594359" defTabSz="822959">
              <a:lnSpc>
                <a:spcPct val="100000"/>
              </a:lnSpc>
              <a:spcBef>
                <a:spcPts val="900"/>
              </a:spcBef>
              <a:buClrTx/>
              <a:buSzPct val="123000"/>
              <a:buFontTx/>
              <a:buChar char="•"/>
              <a:defRPr sz="4680">
                <a:solidFill>
                  <a:srgbClr val="000000"/>
                </a:solidFill>
              </a:defRPr>
            </a:pPr>
            <a:r>
              <a:rPr>
                <a:latin typeface="Courier New"/>
                <a:ea typeface="Courier New"/>
                <a:cs typeface="Courier New"/>
                <a:sym typeface="Courier New"/>
              </a:rPr>
              <a:t>OR</a:t>
            </a:r>
            <a:r>
              <a:t>: Allows us to find data where one of the conditions we provide to the query is true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81"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82"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83"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LIKE</a:t>
            </a:r>
          </a:p>
        </p:txBody>
      </p:sp>
      <p:sp>
        <p:nvSpPr>
          <p:cNvPr id="284" name="LIKE is typically performed on string based columns…"/>
          <p:cNvSpPr txBox="1"/>
          <p:nvPr>
            <p:ph type="body" idx="1"/>
          </p:nvPr>
        </p:nvSpPr>
        <p:spPr>
          <a:xfrm>
            <a:off x="1919591" y="3791118"/>
            <a:ext cx="20368418" cy="9444833"/>
          </a:xfrm>
          <a:prstGeom prst="rect">
            <a:avLst/>
          </a:prstGeom>
        </p:spPr>
        <p:txBody>
          <a:bodyPr lIns="45719" tIns="45719" rIns="45719" bIns="45719"/>
          <a:lstStyle/>
          <a:p>
            <a:pPr marL="647191" indent="-647191" defTabSz="896111">
              <a:lnSpc>
                <a:spcPct val="120000"/>
              </a:lnSpc>
              <a:spcBef>
                <a:spcPts val="900"/>
              </a:spcBef>
              <a:buClrTx/>
              <a:buSzPct val="123000"/>
              <a:buFontTx/>
              <a:buChar char="•"/>
              <a:defRPr sz="5096">
                <a:solidFill>
                  <a:srgbClr val="000000"/>
                </a:solidFill>
              </a:defRPr>
            </a:pPr>
            <a:r>
              <a:rPr>
                <a:latin typeface="Courier New"/>
                <a:ea typeface="Courier New"/>
                <a:cs typeface="Courier New"/>
                <a:sym typeface="Courier New"/>
              </a:rPr>
              <a:t>LIKE</a:t>
            </a:r>
            <a:r>
              <a:t> is typically performed on string based columns</a:t>
            </a:r>
          </a:p>
          <a:p>
            <a:pPr marL="647191" indent="-647191" defTabSz="896111">
              <a:lnSpc>
                <a:spcPct val="120000"/>
              </a:lnSpc>
              <a:spcBef>
                <a:spcPts val="900"/>
              </a:spcBef>
              <a:buClrTx/>
              <a:buSzPct val="123000"/>
              <a:buFontTx/>
              <a:buChar char="•"/>
              <a:defRPr sz="5096">
                <a:solidFill>
                  <a:srgbClr val="000000"/>
                </a:solidFill>
              </a:defRPr>
            </a:pPr>
            <a:r>
              <a:t>Allows us to match strings using wildcards:</a:t>
            </a:r>
          </a:p>
          <a:p>
            <a:pPr lvl="1" marL="1244600" indent="-647191" defTabSz="896111">
              <a:lnSpc>
                <a:spcPct val="120000"/>
              </a:lnSpc>
              <a:spcBef>
                <a:spcPts val="400"/>
              </a:spcBef>
              <a:buClrTx/>
              <a:buSzPct val="123000"/>
              <a:buFontTx/>
              <a:buChar char="•"/>
              <a:defRPr sz="5096">
                <a:solidFill>
                  <a:srgbClr val="000000"/>
                </a:solidFill>
              </a:defRPr>
            </a:pPr>
            <a:r>
              <a:t>One wildcard character in SQL is </a:t>
            </a:r>
            <a:r>
              <a:rPr>
                <a:latin typeface="Courier New"/>
                <a:ea typeface="Courier New"/>
                <a:cs typeface="Courier New"/>
                <a:sym typeface="Courier New"/>
              </a:rPr>
              <a:t>%</a:t>
            </a:r>
          </a:p>
          <a:p>
            <a:pPr lvl="2" marL="1842008" indent="-647191" defTabSz="896111">
              <a:lnSpc>
                <a:spcPct val="120000"/>
              </a:lnSpc>
              <a:spcBef>
                <a:spcPts val="400"/>
              </a:spcBef>
              <a:buClrTx/>
              <a:buSzPct val="123000"/>
              <a:buFontTx/>
              <a:buChar char="•"/>
              <a:defRPr sz="5096">
                <a:solidFill>
                  <a:srgbClr val="000000"/>
                </a:solidFill>
              </a:defRPr>
            </a:pPr>
            <a:r>
              <a:rPr u="sng">
                <a:solidFill>
                  <a:srgbClr val="0563C1"/>
                </a:solidFill>
                <a:uFill>
                  <a:solidFill>
                    <a:srgbClr val="0563C1"/>
                  </a:solidFill>
                </a:uFill>
                <a:hlinkClick r:id="rId2" invalidUrl="" action="" tgtFrame="" tooltip="" history="1" highlightClick="0" endSnd="0"/>
              </a:rPr>
              <a:t>Represents zero or more characters</a:t>
            </a:r>
          </a:p>
          <a:p>
            <a:pPr lvl="1" marL="1244600" indent="-647191" defTabSz="896111">
              <a:lnSpc>
                <a:spcPct val="120000"/>
              </a:lnSpc>
              <a:spcBef>
                <a:spcPts val="400"/>
              </a:spcBef>
              <a:buClrTx/>
              <a:buSzPct val="123000"/>
              <a:buFontTx/>
              <a:buChar char="•"/>
              <a:defRPr sz="5096">
                <a:solidFill>
                  <a:srgbClr val="000000"/>
                </a:solidFill>
              </a:defRPr>
            </a:pPr>
            <a:r>
              <a:t>Case sensitive</a:t>
            </a:r>
          </a:p>
          <a:p>
            <a:pPr lvl="1" marL="1244600" indent="-647191" defTabSz="896111">
              <a:lnSpc>
                <a:spcPct val="120000"/>
              </a:lnSpc>
              <a:spcBef>
                <a:spcPts val="400"/>
              </a:spcBef>
              <a:buClrTx/>
              <a:buSzPct val="123000"/>
              <a:buFontTx/>
              <a:buChar char="•"/>
              <a:defRPr sz="5096">
                <a:solidFill>
                  <a:srgbClr val="000000"/>
                </a:solidFill>
              </a:defRPr>
            </a:pPr>
            <a:r>
              <a:t>Remember to use single quotes in the query</a:t>
            </a:r>
          </a:p>
          <a:p>
            <a:pPr lvl="1" marL="0" indent="448055" defTabSz="896111">
              <a:lnSpc>
                <a:spcPct val="90000"/>
              </a:lnSpc>
              <a:spcBef>
                <a:spcPts val="400"/>
              </a:spcBef>
              <a:buClrTx/>
              <a:buSzTx/>
              <a:buFontTx/>
              <a:buNone/>
              <a:defRPr sz="5096">
                <a:solidFill>
                  <a:srgbClr val="000000"/>
                </a:solidFill>
                <a:latin typeface="Calibri"/>
                <a:ea typeface="Calibri"/>
                <a:cs typeface="Calibri"/>
                <a:sym typeface="Calibri"/>
              </a:defRPr>
            </a:pPr>
          </a:p>
          <a:p>
            <a:pPr marL="0" indent="0" defTabSz="896111">
              <a:lnSpc>
                <a:spcPct val="120000"/>
              </a:lnSpc>
              <a:spcBef>
                <a:spcPts val="900"/>
              </a:spcBef>
              <a:buClrTx/>
              <a:buSzTx/>
              <a:buFontTx/>
              <a:buNone/>
              <a:defRPr sz="5096">
                <a:solidFill>
                  <a:srgbClr val="000000"/>
                </a:solidFill>
                <a:latin typeface="Courier New"/>
                <a:ea typeface="Courier New"/>
                <a:cs typeface="Courier New"/>
                <a:sym typeface="Courier New"/>
              </a:defRPr>
            </a:pPr>
            <a:r>
              <a:t>SELECT *</a:t>
            </a:r>
            <a:br/>
            <a:r>
              <a:t>FROM film</a:t>
            </a:r>
            <a:br/>
            <a:r>
              <a:t>WHERE description LIKE '%Drama%'</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86"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87"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88"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IN</a:t>
            </a:r>
          </a:p>
        </p:txBody>
      </p:sp>
      <p:sp>
        <p:nvSpPr>
          <p:cNvPr id="289" name="IN can be used with both string and numeric data types…"/>
          <p:cNvSpPr txBox="1"/>
          <p:nvPr>
            <p:ph type="body" idx="1"/>
          </p:nvPr>
        </p:nvSpPr>
        <p:spPr>
          <a:xfrm>
            <a:off x="1534977" y="3766648"/>
            <a:ext cx="22335297" cy="10277703"/>
          </a:xfrm>
          <a:prstGeom prst="rect">
            <a:avLst/>
          </a:prstGeom>
        </p:spPr>
        <p:txBody>
          <a:bodyPr lIns="45719" tIns="45719" rIns="45719" bIns="45719"/>
          <a:lstStyle/>
          <a:p>
            <a:pPr marL="660400" indent="-660400" defTabSz="914400">
              <a:lnSpc>
                <a:spcPct val="120000"/>
              </a:lnSpc>
              <a:spcBef>
                <a:spcPts val="1000"/>
              </a:spcBef>
              <a:buClrTx/>
              <a:buSzPct val="123000"/>
              <a:buFontTx/>
              <a:buChar char="•"/>
              <a:defRPr sz="5200">
                <a:solidFill>
                  <a:srgbClr val="000000"/>
                </a:solidFill>
              </a:defRPr>
            </a:pPr>
            <a:r>
              <a:rPr>
                <a:latin typeface="Courier New"/>
                <a:ea typeface="Courier New"/>
                <a:cs typeface="Courier New"/>
                <a:sym typeface="Courier New"/>
              </a:rPr>
              <a:t>IN</a:t>
            </a:r>
            <a:r>
              <a:t> can be used with both string and numeric data types</a:t>
            </a:r>
          </a:p>
          <a:p>
            <a:pPr marL="660400" indent="-660400" defTabSz="914400">
              <a:lnSpc>
                <a:spcPct val="100000"/>
              </a:lnSpc>
              <a:spcBef>
                <a:spcPts val="1000"/>
              </a:spcBef>
              <a:buClrTx/>
              <a:buSzPct val="123000"/>
              <a:buFontTx/>
              <a:buChar char="•"/>
              <a:defRPr sz="5200">
                <a:solidFill>
                  <a:srgbClr val="000000"/>
                </a:solidFill>
              </a:defRPr>
            </a:pPr>
            <a:r>
              <a:t>Essentially allows us to use an </a:t>
            </a:r>
            <a:r>
              <a:rPr>
                <a:latin typeface="Courier New"/>
                <a:ea typeface="Courier New"/>
                <a:cs typeface="Courier New"/>
                <a:sym typeface="Courier New"/>
              </a:rPr>
              <a:t>=</a:t>
            </a:r>
            <a:r>
              <a:t>, but over more than one condition</a:t>
            </a:r>
          </a:p>
          <a:p>
            <a:pPr marL="228600" indent="-228600" defTabSz="914400">
              <a:lnSpc>
                <a:spcPct val="81000"/>
              </a:lnSpc>
              <a:spcBef>
                <a:spcPts val="1000"/>
              </a:spcBef>
              <a:buClrTx/>
              <a:buSzPct val="100000"/>
              <a:buChar char="•"/>
              <a:defRPr sz="5200">
                <a:solidFill>
                  <a:srgbClr val="000000"/>
                </a:solidFill>
                <a:latin typeface="Calibri"/>
                <a:ea typeface="Calibri"/>
                <a:cs typeface="Calibri"/>
                <a:sym typeface="Calibri"/>
              </a:defRPr>
            </a:pPr>
          </a:p>
          <a:p>
            <a:pPr marL="0" indent="0" defTabSz="914400">
              <a:lnSpc>
                <a:spcPct val="81000"/>
              </a:lnSpc>
              <a:spcBef>
                <a:spcPts val="1000"/>
              </a:spcBef>
              <a:buClrTx/>
              <a:buSzTx/>
              <a:buFontTx/>
              <a:buNone/>
              <a:defRPr sz="5200">
                <a:solidFill>
                  <a:srgbClr val="000000"/>
                </a:solidFill>
                <a:latin typeface="Courier New"/>
                <a:ea typeface="Courier New"/>
                <a:cs typeface="Courier New"/>
                <a:sym typeface="Courier New"/>
              </a:defRPr>
            </a:pPr>
            <a:r>
              <a:t>SELECT *</a:t>
            </a:r>
            <a:br/>
            <a:r>
              <a:t>FROM language</a:t>
            </a:r>
            <a:br/>
            <a:r>
              <a:t>WHERE name IN ('English', 'Italian')</a:t>
            </a:r>
          </a:p>
          <a:p>
            <a:pPr marL="0" indent="0" defTabSz="914400">
              <a:lnSpc>
                <a:spcPct val="81000"/>
              </a:lnSpc>
              <a:spcBef>
                <a:spcPts val="1000"/>
              </a:spcBef>
              <a:buClrTx/>
              <a:buSzTx/>
              <a:buFontTx/>
              <a:buNone/>
              <a:defRPr sz="5200">
                <a:solidFill>
                  <a:srgbClr val="000000"/>
                </a:solidFill>
                <a:latin typeface="Calibri"/>
                <a:ea typeface="Calibri"/>
                <a:cs typeface="Calibri"/>
                <a:sym typeface="Calibri"/>
              </a:defRPr>
            </a:pPr>
          </a:p>
          <a:p>
            <a:pPr marL="0" indent="0" defTabSz="914400">
              <a:lnSpc>
                <a:spcPct val="81000"/>
              </a:lnSpc>
              <a:spcBef>
                <a:spcPts val="1000"/>
              </a:spcBef>
              <a:buClrTx/>
              <a:buSzTx/>
              <a:buFontTx/>
              <a:buNone/>
              <a:defRPr sz="5200">
                <a:solidFill>
                  <a:srgbClr val="000000"/>
                </a:solidFill>
                <a:latin typeface="Courier New"/>
                <a:ea typeface="Courier New"/>
                <a:cs typeface="Courier New"/>
                <a:sym typeface="Courier New"/>
              </a:defRPr>
            </a:pPr>
            <a:r>
              <a:t>SELECT *</a:t>
            </a:r>
            <a:br/>
            <a:r>
              <a:t>FROM film</a:t>
            </a:r>
            <a:br/>
            <a:r>
              <a:t>WHERE language_id IN (1, 2)</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91"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92"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93"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NOT</a:t>
            </a:r>
          </a:p>
        </p:txBody>
      </p:sp>
      <p:sp>
        <p:nvSpPr>
          <p:cNvPr id="294" name="NOT allows us to inverse the results of the previous queries…"/>
          <p:cNvSpPr txBox="1"/>
          <p:nvPr>
            <p:ph type="body" sz="half" idx="1"/>
          </p:nvPr>
        </p:nvSpPr>
        <p:spPr>
          <a:xfrm>
            <a:off x="2889642" y="4762045"/>
            <a:ext cx="18750049" cy="7039098"/>
          </a:xfrm>
          <a:prstGeom prst="rect">
            <a:avLst/>
          </a:prstGeom>
        </p:spPr>
        <p:txBody>
          <a:bodyPr lIns="45719" tIns="45719" rIns="45719" bIns="45719"/>
          <a:lstStyle/>
          <a:p>
            <a:pPr marL="660400" indent="-660400" defTabSz="914400">
              <a:lnSpc>
                <a:spcPct val="90000"/>
              </a:lnSpc>
              <a:spcBef>
                <a:spcPts val="1000"/>
              </a:spcBef>
              <a:buClrTx/>
              <a:buSzPct val="123000"/>
              <a:buFontTx/>
              <a:buChar char="•"/>
              <a:defRPr sz="5200">
                <a:solidFill>
                  <a:srgbClr val="000000"/>
                </a:solidFill>
              </a:defRPr>
            </a:pPr>
            <a:r>
              <a:rPr>
                <a:latin typeface="Courier New"/>
                <a:ea typeface="Courier New"/>
                <a:cs typeface="Courier New"/>
                <a:sym typeface="Courier New"/>
              </a:rPr>
              <a:t>NOT</a:t>
            </a:r>
            <a:r>
              <a:t> allows us to inverse the results of the previous queries</a:t>
            </a:r>
          </a:p>
          <a:p>
            <a:pPr marL="0" indent="0" defTabSz="914400">
              <a:lnSpc>
                <a:spcPct val="90000"/>
              </a:lnSpc>
              <a:spcBef>
                <a:spcPts val="1000"/>
              </a:spcBef>
              <a:buClrTx/>
              <a:buSzTx/>
              <a:buFontTx/>
              <a:buNone/>
              <a:defRPr sz="5200">
                <a:solidFill>
                  <a:srgbClr val="000000"/>
                </a:solidFill>
                <a:latin typeface="Calibri"/>
                <a:ea typeface="Calibri"/>
                <a:cs typeface="Calibri"/>
                <a:sym typeface="Calibri"/>
              </a:defRPr>
            </a:pPr>
          </a:p>
          <a:p>
            <a:pPr marL="0" indent="0" defTabSz="914400">
              <a:lnSpc>
                <a:spcPct val="90000"/>
              </a:lnSpc>
              <a:spcBef>
                <a:spcPts val="1000"/>
              </a:spcBef>
              <a:buClrTx/>
              <a:buSzTx/>
              <a:buFontTx/>
              <a:buNone/>
              <a:defRPr sz="4000">
                <a:solidFill>
                  <a:srgbClr val="000000"/>
                </a:solidFill>
                <a:latin typeface="Courier New"/>
                <a:ea typeface="Courier New"/>
                <a:cs typeface="Courier New"/>
                <a:sym typeface="Courier New"/>
              </a:defRPr>
            </a:pPr>
            <a:r>
              <a:t>SELECT *</a:t>
            </a:r>
            <a:br/>
            <a:r>
              <a:t>FROM category</a:t>
            </a:r>
            <a:br/>
            <a:r>
              <a:t>WHERE name NOT IN ('Action', 'Animation')</a:t>
            </a:r>
          </a:p>
          <a:p>
            <a:pPr marL="0" indent="0" defTabSz="914400">
              <a:lnSpc>
                <a:spcPct val="90000"/>
              </a:lnSpc>
              <a:spcBef>
                <a:spcPts val="1000"/>
              </a:spcBef>
              <a:buClrTx/>
              <a:buSzTx/>
              <a:buFontTx/>
              <a:buNone/>
              <a:defRPr sz="4000">
                <a:solidFill>
                  <a:srgbClr val="000000"/>
                </a:solidFill>
                <a:latin typeface="Calibri"/>
                <a:ea typeface="Calibri"/>
                <a:cs typeface="Calibri"/>
                <a:sym typeface="Calibri"/>
              </a:defRPr>
            </a:pPr>
          </a:p>
          <a:p>
            <a:pPr marL="0" indent="0" defTabSz="914400">
              <a:lnSpc>
                <a:spcPct val="90000"/>
              </a:lnSpc>
              <a:spcBef>
                <a:spcPts val="1000"/>
              </a:spcBef>
              <a:buClrTx/>
              <a:buSzTx/>
              <a:buFontTx/>
              <a:buNone/>
              <a:defRPr sz="4000">
                <a:solidFill>
                  <a:srgbClr val="000000"/>
                </a:solidFill>
                <a:latin typeface="Courier New"/>
                <a:ea typeface="Courier New"/>
                <a:cs typeface="Courier New"/>
                <a:sym typeface="Courier New"/>
              </a:defRPr>
            </a:pPr>
            <a:r>
              <a:t>SELECT *</a:t>
            </a:r>
            <a:br/>
            <a:r>
              <a:t>FROM actor</a:t>
            </a:r>
            <a:br/>
            <a:r>
              <a:t>WHERE last_name NOT LIKE '%SON'</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96"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97"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98"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AND</a:t>
            </a:r>
          </a:p>
        </p:txBody>
      </p:sp>
      <p:sp>
        <p:nvSpPr>
          <p:cNvPr id="299" name="We use AND when we want to run/check against multiple conditions…"/>
          <p:cNvSpPr txBox="1"/>
          <p:nvPr>
            <p:ph type="body" idx="1"/>
          </p:nvPr>
        </p:nvSpPr>
        <p:spPr>
          <a:xfrm>
            <a:off x="523062" y="4413656"/>
            <a:ext cx="25560360" cy="8208796"/>
          </a:xfrm>
          <a:prstGeom prst="rect">
            <a:avLst/>
          </a:prstGeom>
        </p:spPr>
        <p:txBody>
          <a:bodyPr lIns="45719" tIns="45719" rIns="45719" bIns="45719"/>
          <a:lstStyle/>
          <a:p>
            <a:pPr marL="600963" indent="-600963" defTabSz="832104">
              <a:lnSpc>
                <a:spcPct val="120000"/>
              </a:lnSpc>
              <a:spcBef>
                <a:spcPts val="900"/>
              </a:spcBef>
              <a:buClrTx/>
              <a:buSzPct val="123000"/>
              <a:buFontTx/>
              <a:buChar char="•"/>
              <a:defRPr sz="4732">
                <a:solidFill>
                  <a:srgbClr val="000000"/>
                </a:solidFill>
              </a:defRPr>
            </a:pPr>
            <a:r>
              <a:t>We use </a:t>
            </a:r>
            <a:r>
              <a:rPr>
                <a:latin typeface="Courier New"/>
                <a:ea typeface="Courier New"/>
                <a:cs typeface="Courier New"/>
                <a:sym typeface="Courier New"/>
              </a:rPr>
              <a:t>AND</a:t>
            </a:r>
            <a:r>
              <a:t> when we want to run/check against multiple conditions</a:t>
            </a:r>
          </a:p>
          <a:p>
            <a:pPr marL="600963" indent="-600963" defTabSz="832104">
              <a:lnSpc>
                <a:spcPct val="120000"/>
              </a:lnSpc>
              <a:spcBef>
                <a:spcPts val="900"/>
              </a:spcBef>
              <a:buClrTx/>
              <a:buSzPct val="123000"/>
              <a:buFontTx/>
              <a:buChar char="•"/>
              <a:defRPr sz="4732">
                <a:solidFill>
                  <a:srgbClr val="000000"/>
                </a:solidFill>
              </a:defRPr>
            </a:pPr>
            <a:r>
              <a:t>We can link as many expressions as we want</a:t>
            </a:r>
          </a:p>
          <a:p>
            <a:pPr lvl="1" marL="1155700" indent="-600963" defTabSz="832104">
              <a:lnSpc>
                <a:spcPct val="120000"/>
              </a:lnSpc>
              <a:spcBef>
                <a:spcPts val="400"/>
              </a:spcBef>
              <a:buClrTx/>
              <a:buSzPct val="123000"/>
              <a:buFontTx/>
              <a:buChar char="•"/>
              <a:defRPr sz="4732">
                <a:solidFill>
                  <a:srgbClr val="000000"/>
                </a:solidFill>
              </a:defRPr>
            </a:pPr>
            <a:r>
              <a:t>Of different types too… </a:t>
            </a:r>
            <a:r>
              <a:rPr>
                <a:latin typeface="Courier New"/>
                <a:ea typeface="Courier New"/>
                <a:cs typeface="Courier New"/>
                <a:sym typeface="Courier New"/>
              </a:rPr>
              <a:t>LIKE</a:t>
            </a:r>
            <a:r>
              <a:t>, </a:t>
            </a:r>
            <a:r>
              <a:rPr>
                <a:latin typeface="Courier New"/>
                <a:ea typeface="Courier New"/>
                <a:cs typeface="Courier New"/>
                <a:sym typeface="Courier New"/>
              </a:rPr>
              <a:t>IN</a:t>
            </a:r>
            <a:r>
              <a:t>, and </a:t>
            </a:r>
            <a:r>
              <a:rPr>
                <a:latin typeface="Courier New"/>
                <a:ea typeface="Courier New"/>
                <a:cs typeface="Courier New"/>
                <a:sym typeface="Courier New"/>
              </a:rPr>
              <a:t>NOT</a:t>
            </a:r>
            <a:r>
              <a:t> can all be linked by </a:t>
            </a:r>
            <a:r>
              <a:rPr>
                <a:latin typeface="Courier New"/>
                <a:ea typeface="Courier New"/>
                <a:cs typeface="Courier New"/>
                <a:sym typeface="Courier New"/>
              </a:rPr>
              <a:t>AND</a:t>
            </a:r>
          </a:p>
          <a:p>
            <a:pPr lvl="1" marL="624078" indent="-208026" defTabSz="832104">
              <a:lnSpc>
                <a:spcPct val="72000"/>
              </a:lnSpc>
              <a:spcBef>
                <a:spcPts val="400"/>
              </a:spcBef>
              <a:buClrTx/>
              <a:buSzPct val="100000"/>
              <a:buChar char="•"/>
              <a:defRPr sz="4732">
                <a:solidFill>
                  <a:srgbClr val="000000"/>
                </a:solidFill>
                <a:latin typeface="Calibri"/>
                <a:ea typeface="Calibri"/>
                <a:cs typeface="Calibri"/>
                <a:sym typeface="Calibri"/>
              </a:defRPr>
            </a:pPr>
          </a:p>
          <a:p>
            <a:pPr marL="0" indent="0" defTabSz="832104">
              <a:lnSpc>
                <a:spcPct val="72000"/>
              </a:lnSpc>
              <a:spcBef>
                <a:spcPts val="900"/>
              </a:spcBef>
              <a:buClrTx/>
              <a:buSzTx/>
              <a:buFontTx/>
              <a:buNone/>
              <a:defRPr sz="4732">
                <a:solidFill>
                  <a:srgbClr val="000000"/>
                </a:solidFill>
                <a:latin typeface="Courier New"/>
                <a:ea typeface="Courier New"/>
                <a:cs typeface="Courier New"/>
                <a:sym typeface="Courier New"/>
              </a:defRPr>
            </a:pPr>
            <a:r>
              <a:t>SELECT *</a:t>
            </a:r>
            <a:br/>
            <a:r>
              <a:t>FROM payment</a:t>
            </a:r>
            <a:br/>
            <a:r>
              <a:t>WHERE payment_date &gt;= '2017-01-25'</a:t>
            </a:r>
          </a:p>
          <a:p>
            <a:pPr marL="0" indent="0" defTabSz="832104">
              <a:lnSpc>
                <a:spcPct val="72000"/>
              </a:lnSpc>
              <a:spcBef>
                <a:spcPts val="900"/>
              </a:spcBef>
              <a:buClrTx/>
              <a:buSzTx/>
              <a:buFontTx/>
              <a:buNone/>
              <a:defRPr sz="4732">
                <a:solidFill>
                  <a:srgbClr val="000000"/>
                </a:solidFill>
                <a:latin typeface="Courier New"/>
                <a:ea typeface="Courier New"/>
                <a:cs typeface="Courier New"/>
                <a:sym typeface="Courier New"/>
              </a:defRPr>
            </a:pPr>
            <a:r>
              <a:t>AND payment_date &lt;= '2017-01-29'</a:t>
            </a:r>
          </a:p>
          <a:p>
            <a:pPr marL="0" indent="0" defTabSz="832104">
              <a:lnSpc>
                <a:spcPct val="72000"/>
              </a:lnSpc>
              <a:spcBef>
                <a:spcPts val="900"/>
              </a:spcBef>
              <a:buClrTx/>
              <a:buSzTx/>
              <a:buFontTx/>
              <a:buNone/>
              <a:defRPr sz="4732">
                <a:solidFill>
                  <a:srgbClr val="000000"/>
                </a:solidFill>
                <a:latin typeface="Calibri"/>
                <a:ea typeface="Calibri"/>
                <a:cs typeface="Calibri"/>
                <a:sym typeface="Calibri"/>
              </a:defRPr>
            </a:pPr>
          </a:p>
          <a:p>
            <a:pPr marL="0" indent="0" defTabSz="832104">
              <a:lnSpc>
                <a:spcPct val="72000"/>
              </a:lnSpc>
              <a:spcBef>
                <a:spcPts val="900"/>
              </a:spcBef>
              <a:buClrTx/>
              <a:buSzTx/>
              <a:buFontTx/>
              <a:buNone/>
              <a:defRPr sz="4732">
                <a:solidFill>
                  <a:srgbClr val="000000"/>
                </a:solidFill>
                <a:latin typeface="Courier New"/>
                <a:ea typeface="Courier New"/>
                <a:cs typeface="Courier New"/>
                <a:sym typeface="Courier New"/>
              </a:defRPr>
            </a:pPr>
            <a:r>
              <a:t>SELECT *</a:t>
            </a:r>
            <a:br/>
            <a:r>
              <a:t>FROM payment</a:t>
            </a:r>
            <a:br/>
            <a:r>
              <a:t>WHERE payment_date &lt; '2017-01-25' AND staff_id = 2</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301"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302"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303"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OR</a:t>
            </a:r>
          </a:p>
        </p:txBody>
      </p:sp>
      <p:sp>
        <p:nvSpPr>
          <p:cNvPr id="304" name="Similar to AND, OR combines multiple statements. However, with OR, only one of the conditions we specify needs to be true (instead of all cases as is the case with AND)…"/>
          <p:cNvSpPr txBox="1"/>
          <p:nvPr>
            <p:ph type="body" idx="1"/>
          </p:nvPr>
        </p:nvSpPr>
        <p:spPr>
          <a:xfrm>
            <a:off x="838200" y="4786930"/>
            <a:ext cx="22707600" cy="7033526"/>
          </a:xfrm>
          <a:prstGeom prst="rect">
            <a:avLst/>
          </a:prstGeom>
        </p:spPr>
        <p:txBody>
          <a:bodyPr lIns="45719" tIns="45719" rIns="45719" bIns="45719"/>
          <a:lstStyle/>
          <a:p>
            <a:pPr marL="660400" indent="-660400" defTabSz="914400">
              <a:lnSpc>
                <a:spcPct val="90000"/>
              </a:lnSpc>
              <a:spcBef>
                <a:spcPts val="1000"/>
              </a:spcBef>
              <a:buClrTx/>
              <a:buSzPct val="123000"/>
              <a:buFontTx/>
              <a:buChar char="•"/>
              <a:defRPr sz="5200">
                <a:solidFill>
                  <a:srgbClr val="000000"/>
                </a:solidFill>
              </a:defRPr>
            </a:pPr>
            <a:r>
              <a:t>Similar to </a:t>
            </a:r>
            <a:r>
              <a:rPr>
                <a:latin typeface="Courier New"/>
                <a:ea typeface="Courier New"/>
                <a:cs typeface="Courier New"/>
                <a:sym typeface="Courier New"/>
              </a:rPr>
              <a:t>AND, OR</a:t>
            </a:r>
            <a:r>
              <a:t> combines multiple statements. However, with </a:t>
            </a:r>
            <a:r>
              <a:rPr>
                <a:latin typeface="Courier New"/>
                <a:ea typeface="Courier New"/>
                <a:cs typeface="Courier New"/>
                <a:sym typeface="Courier New"/>
              </a:rPr>
              <a:t>OR</a:t>
            </a:r>
            <a:r>
              <a:t>, only one of the conditions we specify needs to be true (instead of all cases as is the case with </a:t>
            </a:r>
            <a:r>
              <a:rPr>
                <a:latin typeface="Courier New"/>
                <a:ea typeface="Courier New"/>
                <a:cs typeface="Courier New"/>
                <a:sym typeface="Courier New"/>
              </a:rPr>
              <a:t>AND</a:t>
            </a:r>
            <a:r>
              <a:t>)</a:t>
            </a:r>
          </a:p>
          <a:p>
            <a:pPr marL="0" indent="0" defTabSz="914400">
              <a:lnSpc>
                <a:spcPct val="90000"/>
              </a:lnSpc>
              <a:spcBef>
                <a:spcPts val="1000"/>
              </a:spcBef>
              <a:buClrTx/>
              <a:buSzTx/>
              <a:buFontTx/>
              <a:buNone/>
              <a:defRPr sz="5200">
                <a:solidFill>
                  <a:srgbClr val="000000"/>
                </a:solidFill>
                <a:latin typeface="Calibri"/>
                <a:ea typeface="Calibri"/>
                <a:cs typeface="Calibri"/>
                <a:sym typeface="Calibri"/>
              </a:defRPr>
            </a:pPr>
          </a:p>
          <a:p>
            <a:pPr marL="0" indent="0" defTabSz="914400">
              <a:lnSpc>
                <a:spcPct val="90000"/>
              </a:lnSpc>
              <a:spcBef>
                <a:spcPts val="1000"/>
              </a:spcBef>
              <a:buClrTx/>
              <a:buSzTx/>
              <a:buFontTx/>
              <a:buNone/>
              <a:defRPr sz="5200">
                <a:solidFill>
                  <a:srgbClr val="000000"/>
                </a:solidFill>
                <a:latin typeface="Courier New"/>
                <a:ea typeface="Courier New"/>
                <a:cs typeface="Courier New"/>
                <a:sym typeface="Courier New"/>
              </a:defRPr>
            </a:pPr>
            <a:r>
              <a:t>SELECT *</a:t>
            </a:r>
            <a:br/>
            <a:r>
              <a:t>FROM film</a:t>
            </a:r>
            <a:br/>
            <a:r>
              <a:t>WHERE rental_duration &lt; 5 OR length &gt; 120</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306"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307"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308"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BETWEEN</a:t>
            </a:r>
          </a:p>
        </p:txBody>
      </p:sp>
      <p:sp>
        <p:nvSpPr>
          <p:cNvPr id="309" name="When we want to specify a range between data on the same column (like we did in the previous slide), it is easier and cleaner to use BETWEEN…"/>
          <p:cNvSpPr txBox="1"/>
          <p:nvPr>
            <p:ph type="body" idx="1"/>
          </p:nvPr>
        </p:nvSpPr>
        <p:spPr>
          <a:xfrm>
            <a:off x="838200" y="4189278"/>
            <a:ext cx="22531200" cy="8905499"/>
          </a:xfrm>
          <a:prstGeom prst="rect">
            <a:avLst/>
          </a:prstGeom>
        </p:spPr>
        <p:txBody>
          <a:bodyPr lIns="45719" tIns="45719" rIns="45719" bIns="45719"/>
          <a:lstStyle/>
          <a:p>
            <a:pPr marL="508508" indent="-508508" defTabSz="704087">
              <a:lnSpc>
                <a:spcPct val="120000"/>
              </a:lnSpc>
              <a:spcBef>
                <a:spcPts val="700"/>
              </a:spcBef>
              <a:buClrTx/>
              <a:buSzPct val="123000"/>
              <a:buFontTx/>
              <a:buChar char="•"/>
              <a:defRPr sz="4004">
                <a:solidFill>
                  <a:srgbClr val="000000"/>
                </a:solidFill>
              </a:defRPr>
            </a:pPr>
            <a:r>
              <a:t>When we want to specify a range between data on the same column (like we did in the previous slide), it is easier and cleaner to use </a:t>
            </a:r>
            <a:r>
              <a:rPr>
                <a:latin typeface="Courier New"/>
                <a:ea typeface="Courier New"/>
                <a:cs typeface="Courier New"/>
                <a:sym typeface="Courier New"/>
              </a:rPr>
              <a:t>BETWEEN</a:t>
            </a:r>
          </a:p>
          <a:p>
            <a:pPr lvl="1" marL="977900" indent="-508508" defTabSz="704087">
              <a:lnSpc>
                <a:spcPct val="120000"/>
              </a:lnSpc>
              <a:spcBef>
                <a:spcPts val="300"/>
              </a:spcBef>
              <a:buClrTx/>
              <a:buSzPct val="123000"/>
              <a:buFontTx/>
              <a:buChar char="•"/>
              <a:defRPr sz="4004">
                <a:solidFill>
                  <a:srgbClr val="000000"/>
                </a:solidFill>
              </a:defRPr>
            </a:pPr>
            <a:r>
              <a:t>Works with dates, strings and numbers</a:t>
            </a:r>
          </a:p>
          <a:p>
            <a:pPr marL="0" indent="0" defTabSz="704087">
              <a:lnSpc>
                <a:spcPct val="90000"/>
              </a:lnSpc>
              <a:spcBef>
                <a:spcPts val="700"/>
              </a:spcBef>
              <a:buClrTx/>
              <a:buSzTx/>
              <a:buFontTx/>
              <a:buNone/>
              <a:defRPr sz="4004">
                <a:solidFill>
                  <a:srgbClr val="000000"/>
                </a:solidFill>
                <a:latin typeface="Calibri"/>
                <a:ea typeface="Calibri"/>
                <a:cs typeface="Calibri"/>
                <a:sym typeface="Calibri"/>
              </a:defRPr>
            </a:pPr>
          </a:p>
          <a:p>
            <a:pPr marL="0" indent="0" defTabSz="704087">
              <a:lnSpc>
                <a:spcPct val="90000"/>
              </a:lnSpc>
              <a:spcBef>
                <a:spcPts val="700"/>
              </a:spcBef>
              <a:buClrTx/>
              <a:buSzTx/>
              <a:buFontTx/>
              <a:buNone/>
              <a:defRPr sz="3234">
                <a:solidFill>
                  <a:srgbClr val="000000"/>
                </a:solidFill>
                <a:latin typeface="Courier New"/>
                <a:ea typeface="Courier New"/>
                <a:cs typeface="Courier New"/>
                <a:sym typeface="Courier New"/>
              </a:defRPr>
            </a:pPr>
            <a:r>
              <a:t>SELECT *</a:t>
            </a:r>
            <a:br/>
            <a:r>
              <a:t>FROM payment</a:t>
            </a:r>
            <a:br/>
            <a:r>
              <a:t>WHERE payment_date BETWEEN '2017-01-25' AND '2017-01-29';</a:t>
            </a:r>
          </a:p>
          <a:p>
            <a:pPr marL="0" indent="0" defTabSz="704087">
              <a:lnSpc>
                <a:spcPct val="90000"/>
              </a:lnSpc>
              <a:spcBef>
                <a:spcPts val="700"/>
              </a:spcBef>
              <a:buClrTx/>
              <a:buSzTx/>
              <a:buFontTx/>
              <a:buNone/>
              <a:defRPr sz="3234">
                <a:solidFill>
                  <a:srgbClr val="000000"/>
                </a:solidFill>
                <a:latin typeface="Courier New"/>
                <a:ea typeface="Courier New"/>
                <a:cs typeface="Courier New"/>
                <a:sym typeface="Courier New"/>
              </a:defRPr>
            </a:pPr>
          </a:p>
          <a:p>
            <a:pPr marL="0" indent="0" defTabSz="704087">
              <a:lnSpc>
                <a:spcPct val="90000"/>
              </a:lnSpc>
              <a:spcBef>
                <a:spcPts val="700"/>
              </a:spcBef>
              <a:buClrTx/>
              <a:buSzTx/>
              <a:buFontTx/>
              <a:buNone/>
              <a:defRPr sz="3234">
                <a:solidFill>
                  <a:srgbClr val="000000"/>
                </a:solidFill>
                <a:latin typeface="Courier New"/>
                <a:ea typeface="Courier New"/>
                <a:cs typeface="Courier New"/>
                <a:sym typeface="Courier New"/>
              </a:defRPr>
            </a:pPr>
            <a:r>
              <a:t>SELECT customer_id, payment_date, amount</a:t>
            </a:r>
          </a:p>
          <a:p>
            <a:pPr marL="0" indent="0" defTabSz="704087">
              <a:lnSpc>
                <a:spcPct val="90000"/>
              </a:lnSpc>
              <a:spcBef>
                <a:spcPts val="700"/>
              </a:spcBef>
              <a:buClrTx/>
              <a:buSzTx/>
              <a:buFontTx/>
              <a:buNone/>
              <a:defRPr sz="3234">
                <a:solidFill>
                  <a:srgbClr val="000000"/>
                </a:solidFill>
                <a:latin typeface="Courier New"/>
                <a:ea typeface="Courier New"/>
                <a:cs typeface="Courier New"/>
                <a:sym typeface="Courier New"/>
              </a:defRPr>
            </a:pPr>
            <a:r>
              <a:t>FROM payment</a:t>
            </a:r>
          </a:p>
          <a:p>
            <a:pPr marL="0" indent="0" defTabSz="704087">
              <a:lnSpc>
                <a:spcPct val="90000"/>
              </a:lnSpc>
              <a:spcBef>
                <a:spcPts val="700"/>
              </a:spcBef>
              <a:buClrTx/>
              <a:buSzTx/>
              <a:buFontTx/>
              <a:buNone/>
              <a:defRPr sz="3234">
                <a:solidFill>
                  <a:srgbClr val="000000"/>
                </a:solidFill>
                <a:latin typeface="Courier New"/>
                <a:ea typeface="Courier New"/>
                <a:cs typeface="Courier New"/>
                <a:sym typeface="Courier New"/>
              </a:defRPr>
            </a:pPr>
            <a:r>
              <a:t>WHERE amount BETWEEN 10.0 AND 11.99;</a:t>
            </a:r>
          </a:p>
          <a:p>
            <a:pPr marL="0" indent="0" defTabSz="704087">
              <a:lnSpc>
                <a:spcPct val="90000"/>
              </a:lnSpc>
              <a:spcBef>
                <a:spcPts val="700"/>
              </a:spcBef>
              <a:buClrTx/>
              <a:buSzTx/>
              <a:buFontTx/>
              <a:buNone/>
              <a:defRPr sz="3234">
                <a:solidFill>
                  <a:srgbClr val="000000"/>
                </a:solidFill>
                <a:latin typeface="Courier New"/>
                <a:ea typeface="Courier New"/>
                <a:cs typeface="Courier New"/>
                <a:sym typeface="Courier New"/>
              </a:defRPr>
            </a:pPr>
          </a:p>
          <a:p>
            <a:pPr marL="0" indent="0" defTabSz="352043">
              <a:lnSpc>
                <a:spcPct val="100000"/>
              </a:lnSpc>
              <a:buClrTx/>
              <a:buSzTx/>
              <a:buFontTx/>
              <a:buNone/>
              <a:defRPr sz="3234">
                <a:solidFill>
                  <a:srgbClr val="000000"/>
                </a:solidFill>
                <a:latin typeface="Courier New"/>
                <a:ea typeface="Courier New"/>
                <a:cs typeface="Courier New"/>
                <a:sym typeface="Courier New"/>
              </a:defRPr>
            </a:pPr>
            <a:r>
              <a:t>SELECT last_name, first_name</a:t>
            </a:r>
          </a:p>
          <a:p>
            <a:pPr marL="0" indent="0" defTabSz="352043">
              <a:lnSpc>
                <a:spcPct val="100000"/>
              </a:lnSpc>
              <a:buClrTx/>
              <a:buSzTx/>
              <a:buFontTx/>
              <a:buNone/>
              <a:defRPr sz="3234">
                <a:solidFill>
                  <a:srgbClr val="000000"/>
                </a:solidFill>
                <a:latin typeface="Courier New"/>
                <a:ea typeface="Courier New"/>
                <a:cs typeface="Courier New"/>
                <a:sym typeface="Courier New"/>
              </a:defRPr>
            </a:pPr>
            <a:r>
              <a:t>FROM customer</a:t>
            </a:r>
          </a:p>
          <a:p>
            <a:pPr marL="0" indent="0" defTabSz="352043">
              <a:lnSpc>
                <a:spcPct val="100000"/>
              </a:lnSpc>
              <a:buClrTx/>
              <a:buSzTx/>
              <a:buFontTx/>
              <a:buNone/>
              <a:defRPr sz="3234">
                <a:solidFill>
                  <a:srgbClr val="000000"/>
                </a:solidFill>
                <a:latin typeface="Courier New"/>
                <a:ea typeface="Courier New"/>
                <a:cs typeface="Courier New"/>
                <a:sym typeface="Courier New"/>
              </a:defRPr>
            </a:pPr>
            <a:r>
              <a:t>WHERE last_name BETWEEN 'FA' AND 'FRB';</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311"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312"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313"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Challenges</a:t>
            </a:r>
          </a:p>
        </p:txBody>
      </p:sp>
      <p:sp>
        <p:nvSpPr>
          <p:cNvPr id="314" name="Find all the cities which begin with “al”…"/>
          <p:cNvSpPr txBox="1"/>
          <p:nvPr>
            <p:ph type="body" idx="1"/>
          </p:nvPr>
        </p:nvSpPr>
        <p:spPr>
          <a:xfrm>
            <a:off x="645898" y="3816003"/>
            <a:ext cx="23435009" cy="9330822"/>
          </a:xfrm>
          <a:prstGeom prst="rect">
            <a:avLst/>
          </a:prstGeom>
        </p:spPr>
        <p:txBody>
          <a:bodyPr lIns="45719" tIns="45719" rIns="45719" bIns="45719"/>
          <a:lstStyle/>
          <a:p>
            <a:pPr marL="720090" indent="-720090" defTabSz="740663">
              <a:lnSpc>
                <a:spcPct val="120000"/>
              </a:lnSpc>
              <a:spcBef>
                <a:spcPts val="800"/>
              </a:spcBef>
              <a:buClrTx/>
              <a:buSzPct val="100000"/>
              <a:buFontTx/>
              <a:buAutoNum type="arabicPeriod" startAt="1"/>
              <a:defRPr sz="3888">
                <a:solidFill>
                  <a:srgbClr val="000000"/>
                </a:solidFill>
              </a:defRPr>
            </a:pPr>
            <a:r>
              <a:t>Find all the cities which begin with “</a:t>
            </a:r>
            <a:r>
              <a:rPr>
                <a:latin typeface="Courier New"/>
                <a:ea typeface="Courier New"/>
                <a:cs typeface="Courier New"/>
                <a:sym typeface="Courier New"/>
              </a:rPr>
              <a:t>al</a:t>
            </a:r>
            <a:r>
              <a:t>”</a:t>
            </a:r>
          </a:p>
          <a:p>
            <a:pPr marL="720090" indent="-720090" defTabSz="740663">
              <a:lnSpc>
                <a:spcPct val="120000"/>
              </a:lnSpc>
              <a:spcBef>
                <a:spcPts val="800"/>
              </a:spcBef>
              <a:buClrTx/>
              <a:buSzPct val="100000"/>
              <a:buFontTx/>
              <a:buAutoNum type="arabicPeriod" startAt="1"/>
              <a:defRPr sz="3888">
                <a:solidFill>
                  <a:srgbClr val="000000"/>
                </a:solidFill>
              </a:defRPr>
            </a:pPr>
            <a:r>
              <a:t>Find all the actors whose first name doesn’t end in “</a:t>
            </a:r>
            <a:r>
              <a:rPr>
                <a:latin typeface="Courier New"/>
                <a:ea typeface="Courier New"/>
                <a:cs typeface="Courier New"/>
                <a:sym typeface="Courier New"/>
              </a:rPr>
              <a:t>EN</a:t>
            </a:r>
            <a:r>
              <a:t>”</a:t>
            </a:r>
          </a:p>
          <a:p>
            <a:pPr marL="720090" indent="-720090" defTabSz="740663">
              <a:lnSpc>
                <a:spcPct val="120000"/>
              </a:lnSpc>
              <a:spcBef>
                <a:spcPts val="800"/>
              </a:spcBef>
              <a:buClrTx/>
              <a:buSzPct val="100000"/>
              <a:buFontTx/>
              <a:buAutoNum type="arabicPeriod" startAt="1"/>
              <a:defRPr sz="3888">
                <a:solidFill>
                  <a:srgbClr val="000000"/>
                </a:solidFill>
              </a:defRPr>
            </a:pPr>
            <a:r>
              <a:t>Find all the actors whose first name doesn’t end in “</a:t>
            </a:r>
            <a:r>
              <a:rPr>
                <a:latin typeface="Courier New"/>
                <a:ea typeface="Courier New"/>
                <a:cs typeface="Courier New"/>
                <a:sym typeface="Courier New"/>
              </a:rPr>
              <a:t>EN</a:t>
            </a:r>
            <a:r>
              <a:t>” and have an ID greater than 100</a:t>
            </a:r>
          </a:p>
          <a:p>
            <a:pPr marL="720090" indent="-720090" defTabSz="740663">
              <a:lnSpc>
                <a:spcPct val="120000"/>
              </a:lnSpc>
              <a:spcBef>
                <a:spcPts val="800"/>
              </a:spcBef>
              <a:buClrTx/>
              <a:buSzPct val="100000"/>
              <a:buFontTx/>
              <a:buAutoNum type="arabicPeriod" startAt="1"/>
              <a:defRPr sz="3888">
                <a:solidFill>
                  <a:srgbClr val="000000"/>
                </a:solidFill>
              </a:defRPr>
            </a:pPr>
            <a:r>
              <a:t>Find all the actors whose first name doesn’t end in “</a:t>
            </a:r>
            <a:r>
              <a:rPr>
                <a:latin typeface="Courier New"/>
                <a:ea typeface="Courier New"/>
                <a:cs typeface="Courier New"/>
                <a:sym typeface="Courier New"/>
              </a:rPr>
              <a:t>EN</a:t>
            </a:r>
            <a:r>
              <a:t>”, have an ID greater than 100, and have a last name that ends in “</a:t>
            </a:r>
            <a:r>
              <a:rPr>
                <a:latin typeface="Courier New"/>
                <a:ea typeface="Courier New"/>
                <a:cs typeface="Courier New"/>
                <a:sym typeface="Courier New"/>
              </a:rPr>
              <a:t>D</a:t>
            </a:r>
            <a:r>
              <a:t>”. Order the results by the last name in descending order.</a:t>
            </a:r>
          </a:p>
          <a:p>
            <a:pPr marL="720090" indent="-720090" defTabSz="740663">
              <a:lnSpc>
                <a:spcPct val="120000"/>
              </a:lnSpc>
              <a:spcBef>
                <a:spcPts val="800"/>
              </a:spcBef>
              <a:buClrTx/>
              <a:buSzPct val="100000"/>
              <a:buFontTx/>
              <a:buAutoNum type="arabicPeriod" startAt="1"/>
              <a:defRPr sz="3888">
                <a:solidFill>
                  <a:srgbClr val="000000"/>
                </a:solidFill>
              </a:defRPr>
            </a:pPr>
            <a:r>
              <a:t>Return only the address of addresses in either the </a:t>
            </a:r>
            <a:r>
              <a:rPr>
                <a:latin typeface="Courier New"/>
                <a:ea typeface="Courier New"/>
                <a:cs typeface="Courier New"/>
                <a:sym typeface="Courier New"/>
              </a:rPr>
              <a:t>Alberta</a:t>
            </a:r>
            <a:r>
              <a:t> or </a:t>
            </a:r>
            <a:r>
              <a:rPr>
                <a:latin typeface="Courier New"/>
                <a:ea typeface="Courier New"/>
                <a:cs typeface="Courier New"/>
                <a:sym typeface="Courier New"/>
              </a:rPr>
              <a:t>QLD</a:t>
            </a:r>
            <a:r>
              <a:t> district</a:t>
            </a:r>
          </a:p>
          <a:p>
            <a:pPr marL="720090" indent="-720090" defTabSz="740663">
              <a:lnSpc>
                <a:spcPct val="120000"/>
              </a:lnSpc>
              <a:spcBef>
                <a:spcPts val="800"/>
              </a:spcBef>
              <a:buClrTx/>
              <a:buSzPct val="100000"/>
              <a:buFontTx/>
              <a:buAutoNum type="arabicPeriod" startAt="1"/>
              <a:defRPr sz="3888">
                <a:solidFill>
                  <a:srgbClr val="000000"/>
                </a:solidFill>
              </a:defRPr>
            </a:pPr>
            <a:r>
              <a:t>Find actors who’s first name begins with “</a:t>
            </a:r>
            <a:r>
              <a:rPr>
                <a:latin typeface="Courier New"/>
                <a:ea typeface="Courier New"/>
                <a:cs typeface="Courier New"/>
                <a:sym typeface="Courier New"/>
              </a:rPr>
              <a:t>mi</a:t>
            </a:r>
            <a:r>
              <a:t>” or last name ends with “</a:t>
            </a:r>
            <a:r>
              <a:rPr>
                <a:latin typeface="Courier New"/>
                <a:ea typeface="Courier New"/>
                <a:cs typeface="Courier New"/>
                <a:sym typeface="Courier New"/>
              </a:rPr>
              <a:t>ing</a:t>
            </a:r>
            <a:r>
              <a:t>”</a:t>
            </a:r>
          </a:p>
          <a:p>
            <a:pPr lvl="1" marL="1440180" indent="-720090" defTabSz="740663">
              <a:lnSpc>
                <a:spcPct val="120000"/>
              </a:lnSpc>
              <a:spcBef>
                <a:spcPts val="400"/>
              </a:spcBef>
              <a:buClrTx/>
              <a:buSzPct val="100000"/>
              <a:buFontTx/>
              <a:buAutoNum type="arabicPeriod" startAt="1"/>
              <a:defRPr sz="3888">
                <a:solidFill>
                  <a:srgbClr val="000000"/>
                </a:solidFill>
              </a:defRPr>
            </a:pPr>
            <a:r>
              <a:t>What’s the difference in results if you use an </a:t>
            </a:r>
            <a:r>
              <a:rPr>
                <a:latin typeface="Courier New"/>
                <a:ea typeface="Courier New"/>
                <a:cs typeface="Courier New"/>
                <a:sym typeface="Courier New"/>
              </a:rPr>
              <a:t>AND</a:t>
            </a:r>
            <a:r>
              <a:t> instead of an </a:t>
            </a:r>
            <a:r>
              <a:rPr>
                <a:latin typeface="Courier New"/>
                <a:ea typeface="Courier New"/>
                <a:cs typeface="Courier New"/>
                <a:sym typeface="Courier New"/>
              </a:rPr>
              <a:t>OR</a:t>
            </a:r>
            <a:r>
              <a:t>?</a:t>
            </a:r>
          </a:p>
          <a:p>
            <a:pPr marL="720090" indent="-720090" defTabSz="740663">
              <a:lnSpc>
                <a:spcPct val="120000"/>
              </a:lnSpc>
              <a:spcBef>
                <a:spcPts val="800"/>
              </a:spcBef>
              <a:buClrTx/>
              <a:buSzPct val="100000"/>
              <a:buFontTx/>
              <a:buAutoNum type="arabicPeriod" startAt="1"/>
              <a:defRPr sz="3888">
                <a:solidFill>
                  <a:srgbClr val="000000"/>
                </a:solidFill>
              </a:defRPr>
            </a:pPr>
            <a:r>
              <a:t>Return film titles and descriptions of films whose lengths are between 80 and 100 minutes,</a:t>
            </a:r>
          </a:p>
          <a:p>
            <a:pPr marL="720090" indent="-720090" defTabSz="740663">
              <a:lnSpc>
                <a:spcPct val="120000"/>
              </a:lnSpc>
              <a:spcBef>
                <a:spcPts val="800"/>
              </a:spcBef>
              <a:buClrTx/>
              <a:buSzPct val="100000"/>
              <a:buFontTx/>
              <a:buAutoNum type="arabicPeriod" startAt="1"/>
              <a:defRPr sz="3888">
                <a:solidFill>
                  <a:srgbClr val="000000"/>
                </a:solidFill>
              </a:defRPr>
            </a:pPr>
            <a:r>
              <a:t>Return film titles and descriptions of films whose lengths are between 80 and 100 minutes. Further filter these results by films which have a rental period between 5 and 7 days or have a replacement cost between $17 and $22</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179"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180"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181" name="2. Google Shape;68;p14"/>
          <p:cNvSpPr txBox="1"/>
          <p:nvPr>
            <p:ph type="title"/>
          </p:nvPr>
        </p:nvSpPr>
        <p:spPr>
          <a:xfrm>
            <a:off x="831199" y="712566"/>
            <a:ext cx="22721602" cy="2218868"/>
          </a:xfrm>
          <a:prstGeom prst="rect">
            <a:avLst/>
          </a:prstGeom>
        </p:spPr>
        <p:txBody>
          <a:bodyPr anchor="ctr"/>
          <a:lstStyle>
            <a:lvl1pPr defTabSz="975360">
              <a:defRPr b="1" sz="13600">
                <a:solidFill>
                  <a:srgbClr val="FFFFFF"/>
                </a:solidFill>
              </a:defRPr>
            </a:lvl1pPr>
          </a:lstStyle>
          <a:p>
            <a:pPr/>
            <a:r>
              <a:t>Relational Database</a:t>
            </a:r>
          </a:p>
        </p:txBody>
      </p:sp>
      <p:sp>
        <p:nvSpPr>
          <p:cNvPr id="182" name="Google Shape;69;p14"/>
          <p:cNvSpPr txBox="1"/>
          <p:nvPr/>
        </p:nvSpPr>
        <p:spPr>
          <a:xfrm>
            <a:off x="1007488" y="3526413"/>
            <a:ext cx="21782447" cy="9307689"/>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defRPr sz="2800">
                <a:solidFill>
                  <a:srgbClr val="000000"/>
                </a:solidFill>
                <a:latin typeface="Arial"/>
                <a:ea typeface="Arial"/>
                <a:cs typeface="Arial"/>
                <a:sym typeface="Arial"/>
              </a:defRPr>
            </a:pPr>
            <a:r>
              <a:t>Data is useful to obtain valuable information. We could analyze now that data by hand, but of course, computers can analyze much more information than humans. There are two tools for storing, organizing, and processing data in a computer. The first one is:</a:t>
            </a:r>
          </a:p>
          <a:p>
            <a:pPr algn="l" defTabSz="2438400">
              <a:defRPr sz="2800">
                <a:solidFill>
                  <a:srgbClr val="000000"/>
                </a:solidFill>
                <a:latin typeface="Arial"/>
                <a:ea typeface="Arial"/>
                <a:cs typeface="Arial"/>
                <a:sym typeface="Arial"/>
              </a:defRPr>
            </a:pPr>
          </a:p>
          <a:p>
            <a:pPr marL="482600" indent="-482600" algn="l" defTabSz="2438400">
              <a:buSzPct val="123000"/>
              <a:buChar char="•"/>
              <a:defRPr sz="5200">
                <a:solidFill>
                  <a:srgbClr val="000000"/>
                </a:solidFill>
                <a:latin typeface="Arial"/>
                <a:ea typeface="Arial"/>
                <a:cs typeface="Arial"/>
                <a:sym typeface="Arial"/>
              </a:defRPr>
            </a:pPr>
            <a:r>
              <a:t>Relational Database:</a:t>
            </a:r>
          </a:p>
          <a:p>
            <a:pPr lvl="1" marL="1092200" indent="-482600" algn="l" defTabSz="2438400">
              <a:buSzPct val="123000"/>
              <a:buChar char="•"/>
              <a:defRPr sz="4600">
                <a:solidFill>
                  <a:srgbClr val="000000"/>
                </a:solidFill>
                <a:latin typeface="Arial"/>
                <a:ea typeface="Arial"/>
                <a:cs typeface="Arial"/>
                <a:sym typeface="Arial"/>
              </a:defRPr>
            </a:pPr>
            <a:r>
              <a:t>Utilizes the relation model of data: </a:t>
            </a:r>
            <a:r>
              <a:rPr b="1" i="1" u="sng"/>
              <a:t>Redundant data is used to link records in different tables</a:t>
            </a:r>
            <a:endParaRPr b="1" i="1" u="sng"/>
          </a:p>
          <a:p>
            <a:pPr lvl="1" marL="1092200" indent="-482600" algn="l" defTabSz="2438400">
              <a:buSzPct val="123000"/>
              <a:buChar char="•"/>
              <a:defRPr sz="4600">
                <a:solidFill>
                  <a:srgbClr val="000000"/>
                </a:solidFill>
                <a:latin typeface="Arial"/>
                <a:ea typeface="Arial"/>
                <a:cs typeface="Arial"/>
                <a:sym typeface="Arial"/>
              </a:defRPr>
            </a:pPr>
            <a:r>
              <a:t>Data is organized as relations, containing a </a:t>
            </a:r>
            <a:r>
              <a:rPr b="1" i="1" u="sng"/>
              <a:t>relation key</a:t>
            </a:r>
            <a:r>
              <a:t> </a:t>
            </a:r>
            <a:r>
              <a:rPr i="1"/>
              <a:t>(ID)</a:t>
            </a:r>
            <a:endParaRPr i="1"/>
          </a:p>
          <a:p>
            <a:pPr lvl="1" marL="1092200" indent="-482600" algn="l" defTabSz="2438400">
              <a:buSzPct val="123000"/>
              <a:buChar char="•"/>
              <a:defRPr sz="4600">
                <a:solidFill>
                  <a:srgbClr val="000000"/>
                </a:solidFill>
                <a:latin typeface="Arial"/>
                <a:ea typeface="Arial"/>
                <a:cs typeface="Arial"/>
                <a:sym typeface="Arial"/>
              </a:defRPr>
            </a:pPr>
            <a:r>
              <a:rPr i="1"/>
              <a:t>Relations are usually implemented as </a:t>
            </a:r>
            <a:r>
              <a:rPr b="1" i="1" u="sng"/>
              <a:t>Tables</a:t>
            </a:r>
            <a:endParaRPr i="1"/>
          </a:p>
          <a:p>
            <a:pPr lvl="1" marL="1092200" indent="-482600" algn="l" defTabSz="2438400">
              <a:buSzPct val="123000"/>
              <a:buChar char="•"/>
              <a:defRPr sz="4600">
                <a:solidFill>
                  <a:srgbClr val="000000"/>
                </a:solidFill>
                <a:latin typeface="Arial"/>
                <a:ea typeface="Arial"/>
                <a:cs typeface="Arial"/>
                <a:sym typeface="Arial"/>
              </a:defRPr>
            </a:pPr>
            <a:r>
              <a:rPr i="1"/>
              <a:t>Tables are assimilated in common collections in databases called </a:t>
            </a:r>
            <a:r>
              <a:rPr b="1" i="1" u="sng"/>
              <a:t>Schemas</a:t>
            </a:r>
            <a:endParaRPr i="1"/>
          </a:p>
          <a:p>
            <a:pPr lvl="2" marL="1701800" indent="-482600" algn="l" defTabSz="2438400">
              <a:buSzPct val="123000"/>
              <a:buChar char="•"/>
              <a:defRPr sz="4600">
                <a:solidFill>
                  <a:srgbClr val="000000"/>
                </a:solidFill>
                <a:latin typeface="Arial"/>
                <a:ea typeface="Arial"/>
                <a:cs typeface="Arial"/>
                <a:sym typeface="Arial"/>
              </a:defRPr>
            </a:pPr>
            <a:r>
              <a:rPr i="1"/>
              <a:t>For example: One Table contains (ID, Name, Last Name, Age)</a:t>
            </a:r>
            <a:endParaRPr i="1"/>
          </a:p>
          <a:p>
            <a:pPr lvl="2" marL="1701800" indent="-482600" algn="l" defTabSz="2438400">
              <a:buSzPct val="123000"/>
              <a:buChar char="•"/>
              <a:defRPr sz="4600">
                <a:solidFill>
                  <a:srgbClr val="000000"/>
                </a:solidFill>
                <a:latin typeface="Arial"/>
                <a:ea typeface="Arial"/>
                <a:cs typeface="Arial"/>
                <a:sym typeface="Arial"/>
              </a:defRPr>
            </a:pPr>
            <a:r>
              <a:rPr i="1"/>
              <a:t>Another Table contains (ID, Height, Smoker?)</a:t>
            </a:r>
            <a:endParaRPr i="1"/>
          </a:p>
          <a:p>
            <a:pPr lvl="2" marL="1701800" indent="-482600" algn="l" defTabSz="2438400">
              <a:buSzPct val="123000"/>
              <a:buChar char="•"/>
              <a:defRPr sz="4600">
                <a:solidFill>
                  <a:srgbClr val="000000"/>
                </a:solidFill>
                <a:latin typeface="Arial"/>
                <a:ea typeface="Arial"/>
                <a:cs typeface="Arial"/>
                <a:sym typeface="Arial"/>
              </a:defRPr>
            </a:pPr>
            <a:r>
              <a:rPr i="1"/>
              <a:t>And another Table contains (Smoker?, Cancer Development)</a:t>
            </a:r>
            <a:endParaRPr i="1"/>
          </a:p>
          <a:p>
            <a:pPr marL="482600" indent="-482600" algn="l" defTabSz="2438400">
              <a:buSzPct val="123000"/>
              <a:buChar char="•"/>
              <a:defRPr sz="4600">
                <a:solidFill>
                  <a:srgbClr val="000000"/>
                </a:solidFill>
                <a:latin typeface="Arial"/>
                <a:ea typeface="Arial"/>
                <a:cs typeface="Arial"/>
                <a:sym typeface="Arial"/>
              </a:defRPr>
            </a:pPr>
            <a:r>
              <a:t>The software used to manage relational databases is referred to as a </a:t>
            </a:r>
            <a:r>
              <a:rPr b="1" i="1" u="sng"/>
              <a:t>Relational DataBase Management System (RDBMS)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184"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185"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186" name="2. Google Shape;68;p14"/>
          <p:cNvSpPr txBox="1"/>
          <p:nvPr>
            <p:ph type="title"/>
          </p:nvPr>
        </p:nvSpPr>
        <p:spPr>
          <a:xfrm>
            <a:off x="831199" y="712566"/>
            <a:ext cx="22721602" cy="2218868"/>
          </a:xfrm>
          <a:prstGeom prst="rect">
            <a:avLst/>
          </a:prstGeom>
        </p:spPr>
        <p:txBody>
          <a:bodyPr anchor="ctr"/>
          <a:lstStyle>
            <a:lvl1pPr defTabSz="975360">
              <a:defRPr b="1" sz="13600">
                <a:solidFill>
                  <a:srgbClr val="FFFFFF"/>
                </a:solidFill>
              </a:defRPr>
            </a:lvl1pPr>
          </a:lstStyle>
          <a:p>
            <a:pPr/>
            <a:r>
              <a:t>Relational Database</a:t>
            </a:r>
          </a:p>
        </p:txBody>
      </p:sp>
      <p:sp>
        <p:nvSpPr>
          <p:cNvPr id="187" name="Google Shape;69;p14"/>
          <p:cNvSpPr txBox="1"/>
          <p:nvPr/>
        </p:nvSpPr>
        <p:spPr>
          <a:xfrm>
            <a:off x="1007488" y="3750377"/>
            <a:ext cx="21782447" cy="1154289"/>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lvl="1" marL="1092200" indent="-482600" algn="l" defTabSz="2438400">
              <a:lnSpc>
                <a:spcPct val="120000"/>
              </a:lnSpc>
              <a:buSzPct val="123000"/>
              <a:buChar char="•"/>
              <a:defRPr sz="4600">
                <a:solidFill>
                  <a:srgbClr val="000000"/>
                </a:solidFill>
                <a:latin typeface="Arial"/>
                <a:ea typeface="Arial"/>
                <a:cs typeface="Arial"/>
                <a:sym typeface="Arial"/>
              </a:defRPr>
            </a:pPr>
            <a:r>
              <a:rPr b="1" i="1" u="sng"/>
              <a:t>Redundant data is used to link records in different tables</a:t>
            </a:r>
          </a:p>
        </p:txBody>
      </p:sp>
      <p:pic>
        <p:nvPicPr>
          <p:cNvPr id="188" name="sql1.png" descr="sql1.png"/>
          <p:cNvPicPr>
            <a:picLocks noChangeAspect="1"/>
          </p:cNvPicPr>
          <p:nvPr/>
        </p:nvPicPr>
        <p:blipFill>
          <a:blip r:embed="rId2">
            <a:extLst/>
          </a:blip>
          <a:stretch>
            <a:fillRect/>
          </a:stretch>
        </p:blipFill>
        <p:spPr>
          <a:xfrm>
            <a:off x="2135378" y="4972943"/>
            <a:ext cx="8735750" cy="8450754"/>
          </a:xfrm>
          <a:prstGeom prst="rect">
            <a:avLst/>
          </a:prstGeom>
          <a:ln w="12700">
            <a:miter lim="400000"/>
          </a:ln>
        </p:spPr>
      </p:pic>
      <p:pic>
        <p:nvPicPr>
          <p:cNvPr id="189" name="Captura de pantalla 2021-07-13 a las 21.00.18.png" descr="Captura de pantalla 2021-07-13 a las 21.00.18.png"/>
          <p:cNvPicPr>
            <a:picLocks noChangeAspect="1"/>
          </p:cNvPicPr>
          <p:nvPr/>
        </p:nvPicPr>
        <p:blipFill>
          <a:blip r:embed="rId3">
            <a:extLst/>
          </a:blip>
          <a:stretch>
            <a:fillRect/>
          </a:stretch>
        </p:blipFill>
        <p:spPr>
          <a:xfrm>
            <a:off x="12322221" y="5088343"/>
            <a:ext cx="9523865" cy="770768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191"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192"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193" name="2. Google Shape;68;p14"/>
          <p:cNvSpPr txBox="1"/>
          <p:nvPr>
            <p:ph type="title"/>
          </p:nvPr>
        </p:nvSpPr>
        <p:spPr>
          <a:xfrm>
            <a:off x="831199" y="712566"/>
            <a:ext cx="22721602" cy="2218868"/>
          </a:xfrm>
          <a:prstGeom prst="rect">
            <a:avLst/>
          </a:prstGeom>
        </p:spPr>
        <p:txBody>
          <a:bodyPr anchor="ctr"/>
          <a:lstStyle>
            <a:lvl1pPr defTabSz="975360">
              <a:defRPr b="1" sz="13600">
                <a:solidFill>
                  <a:srgbClr val="FFFFFF"/>
                </a:solidFill>
              </a:defRPr>
            </a:lvl1pPr>
          </a:lstStyle>
          <a:p>
            <a:pPr/>
            <a:r>
              <a:t>SQL - A Brief Intro</a:t>
            </a:r>
          </a:p>
        </p:txBody>
      </p:sp>
      <p:sp>
        <p:nvSpPr>
          <p:cNvPr id="194" name="Google Shape;69;p14"/>
          <p:cNvSpPr txBox="1"/>
          <p:nvPr/>
        </p:nvSpPr>
        <p:spPr>
          <a:xfrm>
            <a:off x="1007488" y="4697012"/>
            <a:ext cx="21782447" cy="7406843"/>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lvl="1" defTabSz="2438400">
              <a:defRPr i="1" sz="3600">
                <a:solidFill>
                  <a:srgbClr val="000000"/>
                </a:solidFill>
                <a:latin typeface="Arial"/>
                <a:ea typeface="Arial"/>
                <a:cs typeface="Arial"/>
                <a:sym typeface="Arial"/>
              </a:defRPr>
            </a:pPr>
            <a:r>
              <a:t>“Along with Codd’s definition of the relational model, he proposed a language called </a:t>
            </a:r>
            <a:r>
              <a:rPr b="1"/>
              <a:t>DSL/Alpha for manipulating the data in relational tables</a:t>
            </a:r>
            <a:r>
              <a:t>. Shortly after Codd’s paper was released, IBM commissioned a group to build a prototype based on Codd’s ideas. This group created a </a:t>
            </a:r>
            <a:r>
              <a:rPr b="1"/>
              <a:t>simplified version of DSL/Alpha that they called SQUARE</a:t>
            </a:r>
            <a:r>
              <a:t>. Refinements to SQUARE led to a language called SEQUEL, which was, finally, </a:t>
            </a:r>
            <a:r>
              <a:rPr b="1"/>
              <a:t>shortened to SQL</a:t>
            </a:r>
            <a:r>
              <a:t>. While SQL began as a language used to manipulate data in relational databases, it has evolved […] to be a </a:t>
            </a:r>
            <a:r>
              <a:rPr b="1" u="sng"/>
              <a:t>language for manipulating data across various database technologies</a:t>
            </a:r>
            <a:r>
              <a:t> […]</a:t>
            </a:r>
          </a:p>
          <a:p>
            <a:pPr lvl="1" defTabSz="2438400">
              <a:defRPr i="1" sz="3600">
                <a:solidFill>
                  <a:srgbClr val="000000"/>
                </a:solidFill>
                <a:latin typeface="Arial"/>
                <a:ea typeface="Arial"/>
                <a:cs typeface="Arial"/>
                <a:sym typeface="Arial"/>
              </a:defRPr>
            </a:pPr>
          </a:p>
          <a:p>
            <a:pPr lvl="1" defTabSz="2438400">
              <a:defRPr i="1" sz="3600">
                <a:solidFill>
                  <a:srgbClr val="000000"/>
                </a:solidFill>
                <a:latin typeface="Arial"/>
                <a:ea typeface="Arial"/>
                <a:cs typeface="Arial"/>
                <a:sym typeface="Arial"/>
              </a:defRPr>
            </a:pPr>
            <a:r>
              <a:t>One final note: SQL is not an acronym for anything (although many people will insist it stands for “Structured Query Language”). When referring to the language, it is equally acceptable to say the letters individually (i.e., S. Q. L.) or to use the word sequel.”</a:t>
            </a:r>
          </a:p>
          <a:p>
            <a:pPr lvl="1" defTabSz="2438400">
              <a:defRPr i="1" sz="3600">
                <a:solidFill>
                  <a:srgbClr val="000000"/>
                </a:solidFill>
                <a:latin typeface="Arial"/>
                <a:ea typeface="Arial"/>
                <a:cs typeface="Arial"/>
                <a:sym typeface="Arial"/>
              </a:defRPr>
            </a:pPr>
          </a:p>
          <a:p>
            <a:pPr lvl="1" defTabSz="2438400">
              <a:defRPr i="1" sz="3600">
                <a:solidFill>
                  <a:srgbClr val="000000"/>
                </a:solidFill>
                <a:latin typeface="Arial"/>
                <a:ea typeface="Arial"/>
                <a:cs typeface="Arial"/>
                <a:sym typeface="Arial"/>
              </a:defRPr>
            </a:pPr>
            <a:r>
              <a:t>Extracted from ‘Learning SQL’ by Alan Beaulieu</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196"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197"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198" name="2. Google Shape;68;p14"/>
          <p:cNvSpPr txBox="1"/>
          <p:nvPr>
            <p:ph type="title"/>
          </p:nvPr>
        </p:nvSpPr>
        <p:spPr>
          <a:xfrm>
            <a:off x="831199" y="712566"/>
            <a:ext cx="22721602" cy="2218868"/>
          </a:xfrm>
          <a:prstGeom prst="rect">
            <a:avLst/>
          </a:prstGeom>
        </p:spPr>
        <p:txBody>
          <a:bodyPr anchor="ctr"/>
          <a:lstStyle>
            <a:lvl1pPr defTabSz="975360">
              <a:defRPr b="1" sz="13600">
                <a:solidFill>
                  <a:srgbClr val="FFFFFF"/>
                </a:solidFill>
              </a:defRPr>
            </a:lvl1pPr>
          </a:lstStyle>
          <a:p>
            <a:pPr/>
            <a:r>
              <a:t>SQL - Pros and Cons</a:t>
            </a:r>
          </a:p>
        </p:txBody>
      </p:sp>
      <p:sp>
        <p:nvSpPr>
          <p:cNvPr id="199" name="Google Shape;69;p14"/>
          <p:cNvSpPr txBox="1"/>
          <p:nvPr/>
        </p:nvSpPr>
        <p:spPr>
          <a:xfrm>
            <a:off x="1080155" y="5774216"/>
            <a:ext cx="22369023" cy="5402378"/>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000000"/>
                </a:solidFill>
                <a:latin typeface="Arial"/>
                <a:ea typeface="Arial"/>
                <a:cs typeface="Arial"/>
                <a:sym typeface="Arial"/>
              </a:defRPr>
            </a:pPr>
            <a:r>
              <a:t>SQL Databases provide a ton of </a:t>
            </a:r>
            <a:r>
              <a:rPr b="1" i="1" sz="4000" u="sng"/>
              <a:t>Advantages</a:t>
            </a:r>
            <a:r>
              <a:t> that may it the de facto choice for many applications</a:t>
            </a:r>
          </a:p>
          <a:p>
            <a:pPr lvl="1" marL="1066800" indent="-457200" algn="l" defTabSz="2438400">
              <a:lnSpc>
                <a:spcPct val="120000"/>
              </a:lnSpc>
              <a:buSzPct val="123000"/>
              <a:buChar char="•"/>
              <a:defRPr b="1" sz="4200" u="sng">
                <a:solidFill>
                  <a:srgbClr val="000000"/>
                </a:solidFill>
                <a:latin typeface="Arial"/>
                <a:ea typeface="Arial"/>
                <a:cs typeface="Arial"/>
                <a:sym typeface="Arial"/>
              </a:defRPr>
            </a:pPr>
            <a:r>
              <a:t>Intuitive: </a:t>
            </a:r>
            <a:r>
              <a:rPr b="0" u="none"/>
              <a:t>Relations that almost anyone can understand</a:t>
            </a:r>
          </a:p>
          <a:p>
            <a:pPr lvl="1" marL="1066800" indent="-457200" algn="l" defTabSz="2438400">
              <a:lnSpc>
                <a:spcPct val="120000"/>
              </a:lnSpc>
              <a:buSzPct val="123000"/>
              <a:buChar char="•"/>
              <a:defRPr b="1" sz="4200" u="sng">
                <a:solidFill>
                  <a:srgbClr val="000000"/>
                </a:solidFill>
                <a:latin typeface="Arial"/>
                <a:ea typeface="Arial"/>
                <a:cs typeface="Arial"/>
                <a:sym typeface="Arial"/>
              </a:defRPr>
            </a:pPr>
            <a:r>
              <a:t>Efficient: </a:t>
            </a:r>
            <a:r>
              <a:rPr b="0" u="none"/>
              <a:t>They use normalization so it doesn’t repeat its representation (less space)</a:t>
            </a:r>
          </a:p>
          <a:p>
            <a:pPr lvl="1" marL="1066800" indent="-457200" algn="l" defTabSz="2438400">
              <a:lnSpc>
                <a:spcPct val="120000"/>
              </a:lnSpc>
              <a:buSzPct val="123000"/>
              <a:buChar char="•"/>
              <a:defRPr b="1" sz="4200" u="sng">
                <a:solidFill>
                  <a:srgbClr val="000000"/>
                </a:solidFill>
                <a:latin typeface="Arial"/>
                <a:ea typeface="Arial"/>
                <a:cs typeface="Arial"/>
                <a:sym typeface="Arial"/>
              </a:defRPr>
            </a:pPr>
            <a:r>
              <a:t>Declarative: </a:t>
            </a:r>
            <a:r>
              <a:rPr b="0" u="none"/>
              <a:t>You tell the data that you want, and the system takes care of how to execute the query</a:t>
            </a:r>
          </a:p>
          <a:p>
            <a:pPr lvl="1" marL="1066800" indent="-457200" algn="l" defTabSz="2438400">
              <a:lnSpc>
                <a:spcPct val="120000"/>
              </a:lnSpc>
              <a:buSzPct val="123000"/>
              <a:buChar char="•"/>
              <a:defRPr b="1" sz="4200" u="sng">
                <a:solidFill>
                  <a:srgbClr val="000000"/>
                </a:solidFill>
                <a:latin typeface="Arial"/>
                <a:ea typeface="Arial"/>
                <a:cs typeface="Arial"/>
                <a:sym typeface="Arial"/>
              </a:defRPr>
            </a:pPr>
            <a:r>
              <a:t>Robust:</a:t>
            </a:r>
            <a:r>
              <a:rPr b="0" u="none"/>
              <a:t> Most databases have the ACID compliance (Atomicity, Consistency, Isolation, and Durability), guaranteeing the validity of data even if the hardware fails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01"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02"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03" name="2. Google Shape;68;p14"/>
          <p:cNvSpPr txBox="1"/>
          <p:nvPr>
            <p:ph type="title"/>
          </p:nvPr>
        </p:nvSpPr>
        <p:spPr>
          <a:xfrm>
            <a:off x="831199" y="712566"/>
            <a:ext cx="22721602" cy="2218868"/>
          </a:xfrm>
          <a:prstGeom prst="rect">
            <a:avLst/>
          </a:prstGeom>
        </p:spPr>
        <p:txBody>
          <a:bodyPr anchor="ctr"/>
          <a:lstStyle>
            <a:lvl1pPr defTabSz="975360">
              <a:defRPr b="1" sz="13600">
                <a:solidFill>
                  <a:srgbClr val="FFFFFF"/>
                </a:solidFill>
              </a:defRPr>
            </a:lvl1pPr>
          </a:lstStyle>
          <a:p>
            <a:pPr/>
            <a:r>
              <a:t>SQL - Pros and Cons</a:t>
            </a:r>
          </a:p>
        </p:txBody>
      </p:sp>
      <p:sp>
        <p:nvSpPr>
          <p:cNvPr id="204" name="Google Shape;69;p14"/>
          <p:cNvSpPr txBox="1"/>
          <p:nvPr/>
        </p:nvSpPr>
        <p:spPr>
          <a:xfrm>
            <a:off x="1080155" y="5708931"/>
            <a:ext cx="22369023" cy="5402377"/>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000000"/>
                </a:solidFill>
                <a:latin typeface="Arial"/>
                <a:ea typeface="Arial"/>
                <a:cs typeface="Arial"/>
                <a:sym typeface="Arial"/>
              </a:defRPr>
            </a:pPr>
            <a:r>
              <a:t>However, we might find some </a:t>
            </a:r>
            <a:r>
              <a:rPr b="1" i="1" sz="4000" u="sng"/>
              <a:t>Downsides</a:t>
            </a:r>
            <a:r>
              <a:t> when working with SQL databases:</a:t>
            </a:r>
          </a:p>
          <a:p>
            <a:pPr lvl="1" marL="1092200" indent="-482600" algn="l" defTabSz="2438400">
              <a:lnSpc>
                <a:spcPct val="120000"/>
              </a:lnSpc>
              <a:buSzPct val="123000"/>
              <a:buChar char="•"/>
              <a:defRPr b="1" sz="4200" u="sng">
                <a:solidFill>
                  <a:srgbClr val="000000"/>
                </a:solidFill>
                <a:latin typeface="Arial"/>
                <a:ea typeface="Arial"/>
                <a:cs typeface="Arial"/>
                <a:sym typeface="Arial"/>
              </a:defRPr>
            </a:pPr>
            <a:r>
              <a:t>Lower specificity: </a:t>
            </a:r>
            <a:r>
              <a:rPr b="0" u="none"/>
              <a:t>Sometimes, SQL’s functionality is limited to what it has been programmed to do. Not common though, since it management systems get updated</a:t>
            </a:r>
          </a:p>
          <a:p>
            <a:pPr lvl="1" marL="1092200" indent="-482600" algn="l" defTabSz="2438400">
              <a:lnSpc>
                <a:spcPct val="120000"/>
              </a:lnSpc>
              <a:buSzPct val="123000"/>
              <a:buChar char="•"/>
              <a:defRPr b="1" sz="4200" u="sng">
                <a:solidFill>
                  <a:srgbClr val="000000"/>
                </a:solidFill>
                <a:latin typeface="Arial"/>
                <a:ea typeface="Arial"/>
                <a:cs typeface="Arial"/>
                <a:sym typeface="Arial"/>
              </a:defRPr>
            </a:pPr>
            <a:r>
              <a:t>Limited Scalability: </a:t>
            </a:r>
            <a:r>
              <a:rPr b="0" u="none"/>
              <a:t>Due to the robustness might be an impediment for scaling data.</a:t>
            </a:r>
          </a:p>
          <a:p>
            <a:pPr lvl="1" marL="1092200" indent="-482600" algn="l" defTabSz="2438400">
              <a:lnSpc>
                <a:spcPct val="120000"/>
              </a:lnSpc>
              <a:buSzPct val="123000"/>
              <a:buChar char="•"/>
              <a:defRPr b="1" sz="4200" u="sng">
                <a:solidFill>
                  <a:srgbClr val="000000"/>
                </a:solidFill>
                <a:latin typeface="Arial"/>
                <a:ea typeface="Arial"/>
                <a:cs typeface="Arial"/>
                <a:sym typeface="Arial"/>
              </a:defRPr>
            </a:pPr>
            <a:r>
              <a:t>Object-relation mismatch impedance: </a:t>
            </a:r>
            <a:r>
              <a:rPr b="0" u="none"/>
              <a:t>Sometimes objects have attributes with many-to-many relationships. For example, a costumer may own multiple products, but each product may have multiple objects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06"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07"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08"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Entity Relationship Diagram</a:t>
            </a:r>
          </a:p>
        </p:txBody>
      </p:sp>
      <p:sp>
        <p:nvSpPr>
          <p:cNvPr id="209" name="Google Shape;69;p14"/>
          <p:cNvSpPr txBox="1"/>
          <p:nvPr/>
        </p:nvSpPr>
        <p:spPr>
          <a:xfrm>
            <a:off x="1080155" y="3854115"/>
            <a:ext cx="22369023" cy="2322238"/>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algn="l" defTabSz="2438400">
              <a:lnSpc>
                <a:spcPct val="120000"/>
              </a:lnSpc>
              <a:defRPr sz="3800">
                <a:solidFill>
                  <a:srgbClr val="000000"/>
                </a:solidFill>
                <a:latin typeface="Arial"/>
                <a:ea typeface="Arial"/>
                <a:cs typeface="Arial"/>
                <a:sym typeface="Arial"/>
              </a:defRPr>
            </a:pPr>
            <a:r>
              <a:t>Entity Relationship Diagram (ERD) is a type of structural diagram for use in database design. An ERD contains different symbols and connectors that visualize two important information: </a:t>
            </a:r>
            <a:r>
              <a:rPr b="1"/>
              <a:t>The major entities within the system scope</a:t>
            </a:r>
            <a:r>
              <a:t>, and the </a:t>
            </a:r>
            <a:r>
              <a:rPr b="1"/>
              <a:t>inter-relationships among these entities</a:t>
            </a:r>
            <a:r>
              <a:t>.</a:t>
            </a:r>
          </a:p>
        </p:txBody>
      </p:sp>
      <p:pic>
        <p:nvPicPr>
          <p:cNvPr id="210" name="sql2.png" descr="sql2.png"/>
          <p:cNvPicPr>
            <a:picLocks noChangeAspect="1"/>
          </p:cNvPicPr>
          <p:nvPr/>
        </p:nvPicPr>
        <p:blipFill>
          <a:blip r:embed="rId2">
            <a:extLst/>
          </a:blip>
          <a:srcRect l="29" t="0" r="29" b="0"/>
          <a:stretch>
            <a:fillRect/>
          </a:stretch>
        </p:blipFill>
        <p:spPr>
          <a:xfrm>
            <a:off x="12654685" y="6463768"/>
            <a:ext cx="9399975" cy="6816095"/>
          </a:xfrm>
          <a:prstGeom prst="rect">
            <a:avLst/>
          </a:prstGeom>
          <a:ln w="12700">
            <a:miter lim="400000"/>
          </a:ln>
        </p:spPr>
      </p:pic>
      <p:sp>
        <p:nvSpPr>
          <p:cNvPr id="211" name="Primary Keys: uniquely defines a record in a database table.…"/>
          <p:cNvSpPr txBox="1"/>
          <p:nvPr/>
        </p:nvSpPr>
        <p:spPr>
          <a:xfrm>
            <a:off x="1273060" y="6295047"/>
            <a:ext cx="10904660" cy="71535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82600" indent="-482600" algn="l" defTabSz="2438400">
              <a:lnSpc>
                <a:spcPct val="120000"/>
              </a:lnSpc>
              <a:buSzPct val="123000"/>
              <a:buChar char="•"/>
              <a:defRPr sz="3800">
                <a:solidFill>
                  <a:srgbClr val="000000"/>
                </a:solidFill>
                <a:latin typeface="Arial"/>
                <a:ea typeface="Arial"/>
                <a:cs typeface="Arial"/>
                <a:sym typeface="Arial"/>
              </a:defRPr>
            </a:pPr>
            <a:r>
              <a:rPr b="1" i="1"/>
              <a:t>Primary Keys:</a:t>
            </a:r>
            <a:r>
              <a:t> uniquely defines a record in a database table.</a:t>
            </a:r>
          </a:p>
          <a:p>
            <a:pPr lvl="1" marL="1092200" indent="-482600" algn="l" defTabSz="2438400">
              <a:lnSpc>
                <a:spcPct val="120000"/>
              </a:lnSpc>
              <a:buSzPct val="123000"/>
              <a:buChar char="•"/>
              <a:defRPr sz="3800">
                <a:solidFill>
                  <a:srgbClr val="000000"/>
                </a:solidFill>
                <a:latin typeface="Arial"/>
                <a:ea typeface="Arial"/>
                <a:cs typeface="Arial"/>
                <a:sym typeface="Arial"/>
              </a:defRPr>
            </a:pPr>
            <a:r>
              <a:t>There must not be two (or more) records that share the same value for the primary key attribute.</a:t>
            </a:r>
          </a:p>
          <a:p>
            <a:pPr lvl="1" marL="1092200" indent="-482600" algn="l" defTabSz="2438400">
              <a:lnSpc>
                <a:spcPct val="120000"/>
              </a:lnSpc>
              <a:buSzPct val="123000"/>
              <a:buChar char="•"/>
              <a:defRPr sz="3800">
                <a:solidFill>
                  <a:srgbClr val="000000"/>
                </a:solidFill>
                <a:latin typeface="Arial"/>
                <a:ea typeface="Arial"/>
                <a:cs typeface="Arial"/>
                <a:sym typeface="Arial"/>
              </a:defRPr>
            </a:pPr>
            <a:r>
              <a:t>For example </a:t>
            </a:r>
            <a:r>
              <a:rPr i="1"/>
              <a:t>(ID)</a:t>
            </a:r>
            <a:endParaRPr i="1"/>
          </a:p>
          <a:p>
            <a:pPr marL="482600" indent="-482600" algn="l" defTabSz="2438400">
              <a:lnSpc>
                <a:spcPct val="120000"/>
              </a:lnSpc>
              <a:buSzPct val="123000"/>
              <a:buChar char="•"/>
              <a:defRPr b="1" i="1" sz="3800">
                <a:solidFill>
                  <a:srgbClr val="000000"/>
                </a:solidFill>
                <a:latin typeface="Arial"/>
                <a:ea typeface="Arial"/>
                <a:cs typeface="Arial"/>
                <a:sym typeface="Arial"/>
              </a:defRPr>
            </a:pPr>
            <a:r>
              <a:t>Foreign Keys: </a:t>
            </a:r>
            <a:r>
              <a:rPr b="0" i="0"/>
              <a:t>reference to a primary key in another table. It is used to identify the relationships between entities.</a:t>
            </a:r>
            <a:endParaRPr b="0" i="0"/>
          </a:p>
          <a:p>
            <a:pPr lvl="1" marL="1092200" indent="-482600" algn="l" defTabSz="2438400">
              <a:lnSpc>
                <a:spcPct val="120000"/>
              </a:lnSpc>
              <a:buSzPct val="123000"/>
              <a:buChar char="•"/>
              <a:defRPr b="1" i="1" sz="3800">
                <a:solidFill>
                  <a:srgbClr val="000000"/>
                </a:solidFill>
                <a:latin typeface="Arial"/>
                <a:ea typeface="Arial"/>
                <a:cs typeface="Arial"/>
                <a:sym typeface="Arial"/>
              </a:defRPr>
            </a:pPr>
            <a:r>
              <a:rPr b="0" i="0"/>
              <a:t>They don’t need to be unique</a:t>
            </a:r>
            <a:endParaRPr b="0" i="0"/>
          </a:p>
          <a:p>
            <a:pPr lvl="1" marL="1092200" indent="-482600" algn="l" defTabSz="2438400">
              <a:lnSpc>
                <a:spcPct val="120000"/>
              </a:lnSpc>
              <a:buSzPct val="123000"/>
              <a:buChar char="•"/>
              <a:defRPr b="1" i="1" sz="3800">
                <a:solidFill>
                  <a:srgbClr val="000000"/>
                </a:solidFill>
                <a:latin typeface="Arial"/>
                <a:ea typeface="Arial"/>
                <a:cs typeface="Arial"/>
                <a:sym typeface="Arial"/>
              </a:defRPr>
            </a:pPr>
            <a:r>
              <a:rPr b="0" i="0"/>
              <a:t>For example </a:t>
            </a:r>
            <a:r>
              <a:rPr b="0"/>
              <a:t>(ShipmentID, CourierID)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DDACC"/>
        </a:solidFill>
      </p:bgPr>
    </p:bg>
    <p:spTree>
      <p:nvGrpSpPr>
        <p:cNvPr id="1" name=""/>
        <p:cNvGrpSpPr/>
        <p:nvPr/>
      </p:nvGrpSpPr>
      <p:grpSpPr>
        <a:xfrm>
          <a:off x="0" y="0"/>
          <a:ext cx="0" cy="0"/>
          <a:chOff x="0" y="0"/>
          <a:chExt cx="0" cy="0"/>
        </a:xfrm>
      </p:grpSpPr>
      <p:sp>
        <p:nvSpPr>
          <p:cNvPr id="213" name="Google Shape;66;p14"/>
          <p:cNvSpPr/>
          <p:nvPr/>
        </p:nvSpPr>
        <p:spPr>
          <a:xfrm>
            <a:off x="-189734" y="-1"/>
            <a:ext cx="24908800" cy="3644001"/>
          </a:xfrm>
          <a:prstGeom prst="rect">
            <a:avLst/>
          </a:prstGeom>
          <a:solidFill>
            <a:srgbClr val="264190"/>
          </a:solidFill>
          <a:ln w="76200">
            <a:solidFill>
              <a:srgbClr val="000000"/>
            </a:solidFill>
          </a:ln>
        </p:spPr>
        <p:txBody>
          <a:bodyPr lIns="0" tIns="0" rIns="0" bIns="0" anchor="ctr"/>
          <a:lstStyle/>
          <a:p>
            <a:pPr algn="l" defTabSz="2438400">
              <a:defRPr sz="3600">
                <a:solidFill>
                  <a:srgbClr val="000000"/>
                </a:solidFill>
                <a:latin typeface="Arial"/>
                <a:ea typeface="Arial"/>
                <a:cs typeface="Arial"/>
                <a:sym typeface="Arial"/>
              </a:defRPr>
            </a:pPr>
          </a:p>
        </p:txBody>
      </p:sp>
      <p:sp>
        <p:nvSpPr>
          <p:cNvPr id="214" name="Google Shape;67;p14"/>
          <p:cNvSpPr/>
          <p:nvPr/>
        </p:nvSpPr>
        <p:spPr>
          <a:xfrm>
            <a:off x="-379401" y="3528600"/>
            <a:ext cx="24966402" cy="1"/>
          </a:xfrm>
          <a:prstGeom prst="line">
            <a:avLst/>
          </a:prstGeom>
          <a:ln w="76200">
            <a:solidFill>
              <a:srgbClr val="000000"/>
            </a:solidFill>
          </a:ln>
        </p:spPr>
        <p:txBody>
          <a:bodyPr lIns="0" tIns="0" rIns="0" bIns="0"/>
          <a:lstStyle/>
          <a:p>
            <a:pPr algn="l" defTabSz="2438400">
              <a:defRPr sz="3600">
                <a:solidFill>
                  <a:srgbClr val="000000"/>
                </a:solidFill>
                <a:latin typeface="Arial"/>
                <a:ea typeface="Arial"/>
                <a:cs typeface="Arial"/>
                <a:sym typeface="Arial"/>
              </a:defRPr>
            </a:pPr>
          </a:p>
        </p:txBody>
      </p:sp>
      <p:sp>
        <p:nvSpPr>
          <p:cNvPr id="215" name="2. Google Shape;68;p14"/>
          <p:cNvSpPr txBox="1"/>
          <p:nvPr>
            <p:ph type="title"/>
          </p:nvPr>
        </p:nvSpPr>
        <p:spPr>
          <a:xfrm>
            <a:off x="831199" y="776077"/>
            <a:ext cx="22721602" cy="2091846"/>
          </a:xfrm>
          <a:prstGeom prst="rect">
            <a:avLst/>
          </a:prstGeom>
        </p:spPr>
        <p:txBody>
          <a:bodyPr anchor="ctr"/>
          <a:lstStyle>
            <a:lvl1pPr>
              <a:defRPr b="1" sz="10000">
                <a:solidFill>
                  <a:srgbClr val="FFFFFF"/>
                </a:solidFill>
              </a:defRPr>
            </a:lvl1pPr>
          </a:lstStyle>
          <a:p>
            <a:pPr/>
            <a:r>
              <a:t>SQL - Entity Relationship Diagram</a:t>
            </a:r>
          </a:p>
        </p:txBody>
      </p:sp>
      <p:sp>
        <p:nvSpPr>
          <p:cNvPr id="216" name="Google Shape;69;p14"/>
          <p:cNvSpPr txBox="1"/>
          <p:nvPr/>
        </p:nvSpPr>
        <p:spPr>
          <a:xfrm>
            <a:off x="1080155" y="4189277"/>
            <a:ext cx="22369023" cy="2974400"/>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p>
            <a:pPr marL="482600" indent="-482600" algn="l" defTabSz="2438400">
              <a:lnSpc>
                <a:spcPct val="120000"/>
              </a:lnSpc>
              <a:buSzPct val="123000"/>
              <a:buChar char="•"/>
              <a:defRPr b="1" sz="3800">
                <a:solidFill>
                  <a:srgbClr val="000000"/>
                </a:solidFill>
                <a:latin typeface="Arial"/>
                <a:ea typeface="Arial"/>
                <a:cs typeface="Arial"/>
                <a:sym typeface="Arial"/>
              </a:defRPr>
            </a:pPr>
            <a:r>
              <a:t>Cardinality: </a:t>
            </a:r>
            <a:r>
              <a:rPr b="0"/>
              <a:t>possible number of occurrences in one entity which is associated with the number of occurrences in another.</a:t>
            </a:r>
            <a:endParaRPr b="0"/>
          </a:p>
          <a:p>
            <a:pPr lvl="1" marL="1092200" indent="-482600" algn="l" defTabSz="2438400">
              <a:lnSpc>
                <a:spcPct val="120000"/>
              </a:lnSpc>
              <a:buSzPct val="123000"/>
              <a:buChar char="•"/>
              <a:defRPr b="1" i="1" sz="3800">
                <a:solidFill>
                  <a:srgbClr val="000000"/>
                </a:solidFill>
                <a:latin typeface="Arial"/>
                <a:ea typeface="Arial"/>
                <a:cs typeface="Arial"/>
                <a:sym typeface="Arial"/>
              </a:defRPr>
            </a:pPr>
            <a:r>
              <a:rPr b="0"/>
              <a:t>For example, ONE team has MANY players. Then Team and Player are inter-connected with a one-to-many relationship.</a:t>
            </a:r>
          </a:p>
        </p:txBody>
      </p:sp>
      <p:graphicFrame>
        <p:nvGraphicFramePr>
          <p:cNvPr id="217" name="Tabla"/>
          <p:cNvGraphicFramePr/>
          <p:nvPr/>
        </p:nvGraphicFramePr>
        <p:xfrm>
          <a:off x="2686506" y="7670854"/>
          <a:ext cx="19169022" cy="50880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385440"/>
                <a:gridCol w="6385440"/>
                <a:gridCol w="6385440"/>
              </a:tblGrid>
              <a:tr h="934881">
                <a:tc>
                  <a:txBody>
                    <a:bodyPr/>
                    <a:lstStyle/>
                    <a:p>
                      <a:pPr defTabSz="914400"/>
                      <a:r>
                        <a:rPr sz="3200"/>
                        <a:t>One to One Relationship</a:t>
                      </a:r>
                    </a:p>
                  </a:txBody>
                  <a:tcPr marL="50800" marR="50800" marT="50800" marB="50800" anchor="ctr" anchorCtr="0" horzOverflow="overflow"/>
                </a:tc>
                <a:tc>
                  <a:txBody>
                    <a:bodyPr/>
                    <a:lstStyle/>
                    <a:p>
                      <a:pPr defTabSz="914400"/>
                      <a:r>
                        <a:rPr sz="3200"/>
                        <a:t>One to Many Relationship</a:t>
                      </a:r>
                    </a:p>
                  </a:txBody>
                  <a:tcPr marL="50800" marR="50800" marT="50800" marB="50800" anchor="ctr" anchorCtr="0" horzOverflow="overflow"/>
                </a:tc>
                <a:tc>
                  <a:txBody>
                    <a:bodyPr/>
                    <a:lstStyle/>
                    <a:p>
                      <a:pPr defTabSz="914400"/>
                      <a:r>
                        <a:rPr sz="3200"/>
                        <a:t>Many to Many Relationship</a:t>
                      </a:r>
                    </a:p>
                  </a:txBody>
                  <a:tcPr marL="50800" marR="50800" marT="50800" marB="50800" anchor="ctr" anchorCtr="0" horzOverflow="overflow"/>
                </a:tc>
              </a:tr>
              <a:tr h="4140431">
                <a:tc>
                  <a:txBody>
                    <a:bodyPr/>
                    <a:lstStyle/>
                    <a:p>
                      <a:pPr defTabSz="914400">
                        <a:defRPr sz="3200"/>
                      </a:pPr>
                    </a:p>
                  </a:txBody>
                  <a:tcPr marL="50800" marR="50800" marT="50800" marB="50800" anchor="ctr" anchorCtr="0" horzOverflow="overflow">
                    <a:blipFill rotWithShape="1">
                      <a:blip r:embed="rId2"/>
                      <a:srcRect l="0" t="0" r="0" b="0"/>
                      <a:stretch>
                        <a:fillRect/>
                      </a:stretch>
                    </a:blipFill>
                  </a:tcPr>
                </a:tc>
                <a:tc>
                  <a:txBody>
                    <a:bodyPr/>
                    <a:lstStyle/>
                    <a:p>
                      <a:pPr defTabSz="914400">
                        <a:defRPr sz="3200"/>
                      </a:pPr>
                    </a:p>
                  </a:txBody>
                  <a:tcPr marL="50800" marR="50800" marT="50800" marB="50800" anchor="ctr" anchorCtr="0" horzOverflow="overflow">
                    <a:blipFill rotWithShape="1">
                      <a:blip r:embed="rId3"/>
                      <a:srcRect l="0" t="0" r="0" b="0"/>
                      <a:stretch>
                        <a:fillRect/>
                      </a:stretch>
                    </a:blipFill>
                  </a:tcPr>
                </a:tc>
                <a:tc>
                  <a:txBody>
                    <a:bodyPr/>
                    <a:lstStyle/>
                    <a:p>
                      <a:pPr defTabSz="914400">
                        <a:defRPr sz="3200"/>
                      </a:pPr>
                    </a:p>
                  </a:txBody>
                  <a:tcPr marL="50800" marR="50800" marT="50800" marB="50800" anchor="ctr" anchorCtr="0" horzOverflow="overflow">
                    <a:blipFill rotWithShape="1">
                      <a:blip r:embed="rId4"/>
                      <a:srcRect l="0" t="0" r="0" b="0"/>
                      <a:stretch>
                        <a:fillRect/>
                      </a:stretch>
                    </a:blip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