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b="0" spc="0" sz="1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217091" y="12543431"/>
            <a:ext cx="839331" cy="83322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9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0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w3schools.com/sql/sql_datatypes.asp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w3schools.com/sql/sql_constraints.asp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54;p13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SQL - CRUD</a:t>
            </a:r>
          </a:p>
        </p:txBody>
      </p:sp>
      <p:sp>
        <p:nvSpPr>
          <p:cNvPr id="171" name="Google Shape;57;p13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CRUD (Create, Read, Update, Delete)…"/>
          <p:cNvSpPr txBox="1"/>
          <p:nvPr/>
        </p:nvSpPr>
        <p:spPr>
          <a:xfrm>
            <a:off x="5563307" y="6065645"/>
            <a:ext cx="13932470" cy="4364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CRUD (Create, Read, Update, Delete)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Create: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Read: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(we already know this!)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Update: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Delete: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Constraints - PRIMARY KEY</a:t>
            </a:r>
          </a:p>
        </p:txBody>
      </p:sp>
      <p:sp>
        <p:nvSpPr>
          <p:cNvPr id="217" name="Google Shape;69;p14"/>
          <p:cNvSpPr txBox="1"/>
          <p:nvPr/>
        </p:nvSpPr>
        <p:spPr>
          <a:xfrm>
            <a:off x="1105416" y="3652449"/>
            <a:ext cx="21996769" cy="9420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PRIMARY KEY:</a:t>
            </a:r>
            <a:r>
              <a:t> a column, or group of columns, can be used as a unique identifier for rows in the table. This requires that the values be both unique and not null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PRIMARY KEY,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</a:t>
            </a:r>
            <a:r>
              <a:rPr>
                <a:solidFill>
                  <a:srgbClr val="0D0A0B"/>
                </a:solidFill>
              </a:rPr>
              <a:t> CHECK (minutes &gt; 0),</a:t>
            </a:r>
            <a:endParaRPr>
              <a:solidFill>
                <a:srgbClr val="0D0A0B"/>
              </a:solidFill>
            </a:endParaRP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D0A0B"/>
                </a:solidFill>
              </a:rP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Creating Tables from SELECT</a:t>
            </a:r>
          </a:p>
        </p:txBody>
      </p:sp>
      <p:sp>
        <p:nvSpPr>
          <p:cNvPr id="222" name="Google Shape;69;p14"/>
          <p:cNvSpPr txBox="1"/>
          <p:nvPr/>
        </p:nvSpPr>
        <p:spPr>
          <a:xfrm>
            <a:off x="1105416" y="3652449"/>
            <a:ext cx="21996769" cy="841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creating a table, we could use an existing one by making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query on it. The syntax is: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{table_name} AS (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{SELECT_QUERY}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actor_short AS (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LIMIT 10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Updating Tables</a:t>
            </a:r>
          </a:p>
        </p:txBody>
      </p:sp>
      <p:sp>
        <p:nvSpPr>
          <p:cNvPr id="227" name="Google Shape;69;p14"/>
          <p:cNvSpPr txBox="1"/>
          <p:nvPr/>
        </p:nvSpPr>
        <p:spPr>
          <a:xfrm>
            <a:off x="1105416" y="3652449"/>
            <a:ext cx="22955042" cy="8249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updating a table, you can add or drop columns, add rows, or change data points.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Manipulating columns is done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r>
              <a:t> statement. The syntax is as follows: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{table_name}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ADD COLUMN {column name} {data_type};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{table_name}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DROP COLUMN {column name};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Add rows</a:t>
            </a:r>
          </a:p>
        </p:txBody>
      </p:sp>
      <p:sp>
        <p:nvSpPr>
          <p:cNvPr id="232" name="Google Shape;69;p14"/>
          <p:cNvSpPr txBox="1"/>
          <p:nvPr/>
        </p:nvSpPr>
        <p:spPr>
          <a:xfrm>
            <a:off x="1105416" y="3652449"/>
            <a:ext cx="22955042" cy="816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add rows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t>statement. The syntax is: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{table_name} ({column_1}, {column_2}, …)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VALUES ({column_1}, {column_2}, …);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{table_name} ({column_1}, {column_2}, …)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{SELECT QUERY};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actor_short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LIKE '%EN';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Update rows</a:t>
            </a:r>
          </a:p>
        </p:txBody>
      </p:sp>
      <p:sp>
        <p:nvSpPr>
          <p:cNvPr id="237" name="Google Shape;69;p14"/>
          <p:cNvSpPr txBox="1"/>
          <p:nvPr/>
        </p:nvSpPr>
        <p:spPr>
          <a:xfrm>
            <a:off x="1105416" y="3652449"/>
            <a:ext cx="22955042" cy="914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update rows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t>statement. We need to tell the query what column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t>given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t> condition: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{table_name}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{column_1} = {column_value_1}</a:t>
            </a:r>
          </a:p>
          <a:p>
            <a:pPr lvl="3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{column_2} = {column_value_2}</a:t>
            </a:r>
          </a:p>
          <a:p>
            <a:pPr lvl="3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actor_short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last_name = ‘AFFLECK’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= ‘BEN’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Update rows</a:t>
            </a:r>
          </a:p>
        </p:txBody>
      </p:sp>
      <p:sp>
        <p:nvSpPr>
          <p:cNvPr id="242" name="Google Shape;69;p14"/>
          <p:cNvSpPr txBox="1"/>
          <p:nvPr/>
        </p:nvSpPr>
        <p:spPr>
          <a:xfrm>
            <a:off x="1105416" y="3652449"/>
            <a:ext cx="22955042" cy="6109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use the same statement to delete values in a row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{table_name}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{column_1} = NULL</a:t>
            </a:r>
          </a:p>
          <a:p>
            <a:pPr lvl="3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{column_2} = NULL</a:t>
            </a:r>
          </a:p>
          <a:p>
            <a:pPr lvl="3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Deleting</a:t>
            </a:r>
          </a:p>
        </p:txBody>
      </p:sp>
      <p:sp>
        <p:nvSpPr>
          <p:cNvPr id="247" name="Google Shape;69;p14"/>
          <p:cNvSpPr txBox="1"/>
          <p:nvPr/>
        </p:nvSpPr>
        <p:spPr>
          <a:xfrm>
            <a:off x="1105416" y="3652449"/>
            <a:ext cx="22955042" cy="63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delete rows, the content of a table, or a whole table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syntax for deleting a row is: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{table_name}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{conditional};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actor_short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actor_id = 83;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Deleting</a:t>
            </a:r>
          </a:p>
        </p:txBody>
      </p:sp>
      <p:sp>
        <p:nvSpPr>
          <p:cNvPr id="252" name="Google Shape;69;p14"/>
          <p:cNvSpPr txBox="1"/>
          <p:nvPr/>
        </p:nvSpPr>
        <p:spPr>
          <a:xfrm>
            <a:off x="1105416" y="3652449"/>
            <a:ext cx="22955042" cy="858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syntax for deleting the content of the table is: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{table 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actor_short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syntax for deleting the whole table is:</a:t>
            </a:r>
          </a:p>
          <a:p>
            <a:pPr algn="l" defTabSz="2438400">
              <a:lnSpc>
                <a:spcPct val="12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DROP TABLE {table name}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DROP TABLE actor_short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Challenge</a:t>
            </a:r>
          </a:p>
        </p:txBody>
      </p:sp>
      <p:sp>
        <p:nvSpPr>
          <p:cNvPr id="257" name="Google Shape;69;p14"/>
          <p:cNvSpPr txBox="1"/>
          <p:nvPr/>
        </p:nvSpPr>
        <p:spPr>
          <a:xfrm>
            <a:off x="1105416" y="3652449"/>
            <a:ext cx="22955042" cy="3048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 to pgAdmin4 and create a new Database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 a table named employee_details with the following values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Take into account the constraints</a:t>
            </a:r>
          </a:p>
        </p:txBody>
      </p:sp>
      <p:pic>
        <p:nvPicPr>
          <p:cNvPr id="258" name="Captura de pantalla 2021-07-17 a las 14.21.39.png" descr="Captura de pantalla 2021-07-17 a las 14.21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2876" y="6786352"/>
            <a:ext cx="9203581" cy="652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Challenge</a:t>
            </a:r>
          </a:p>
        </p:txBody>
      </p:sp>
      <p:sp>
        <p:nvSpPr>
          <p:cNvPr id="263" name="Google Shape;69;p14"/>
          <p:cNvSpPr txBox="1"/>
          <p:nvPr/>
        </p:nvSpPr>
        <p:spPr>
          <a:xfrm>
            <a:off x="1105416" y="3652449"/>
            <a:ext cx="22955042" cy="213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 a table named employee_salary with the following values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Take into account the constraints</a:t>
            </a:r>
          </a:p>
        </p:txBody>
      </p:sp>
      <p:pic>
        <p:nvPicPr>
          <p:cNvPr id="264" name="Captura de pantalla 2021-07-17 a las 14.23.40.png" descr="Captura de pantalla 2021-07-17 a las 14.2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7314" y="5876273"/>
            <a:ext cx="11852972" cy="580491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Google Shape;69;p14"/>
          <p:cNvSpPr txBox="1"/>
          <p:nvPr/>
        </p:nvSpPr>
        <p:spPr>
          <a:xfrm>
            <a:off x="5769962" y="12212032"/>
            <a:ext cx="12989409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>
            <a:lvl1pPr algn="l" defTabSz="2438400">
              <a:lnSpc>
                <a:spcPct val="120000"/>
              </a:lnSpc>
              <a:defRPr i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Don’t delete the database! We will use it in the next 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Creating Tables</a:t>
            </a:r>
          </a:p>
        </p:txBody>
      </p:sp>
      <p:sp>
        <p:nvSpPr>
          <p:cNvPr id="177" name="Google Shape;69;p14"/>
          <p:cNvSpPr txBox="1"/>
          <p:nvPr/>
        </p:nvSpPr>
        <p:spPr>
          <a:xfrm>
            <a:off x="1105416" y="3652449"/>
            <a:ext cx="22955042" cy="9640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algn="l" defTabSz="2438400">
              <a:lnSpc>
                <a:spcPct val="12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create a new blank table or create a new one from existing tables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200"/>
              <a:buFont typeface="Arial"/>
              <a:buChar char="●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Blank tables can be created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t> statement. The syntax is as follows:</a:t>
            </a:r>
          </a:p>
          <a:p>
            <a:pPr algn="l" defTabSz="2438400"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{table_name} (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{column_name_1} {data_type_1} {column_constraint_1},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{column_name_2} {data_type_2} {column_constraint_2},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{column_name_last} {data_type_last} {column_constraint_last},</a:t>
            </a:r>
          </a:p>
          <a:p>
            <a:pPr lvl="1"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{additional_contraints}</a:t>
            </a:r>
          </a:p>
          <a:p>
            <a:pPr algn="l" defTabSz="2438400"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Creating Tables</a:t>
            </a:r>
          </a:p>
        </p:txBody>
      </p:sp>
      <p:sp>
        <p:nvSpPr>
          <p:cNvPr id="182" name="Google Shape;69;p14"/>
          <p:cNvSpPr txBox="1"/>
          <p:nvPr/>
        </p:nvSpPr>
        <p:spPr>
          <a:xfrm>
            <a:off x="1105416" y="4916503"/>
            <a:ext cx="21996769" cy="8429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{table_name}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the name of the table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{column_name}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the name of the column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{data_type}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the data type of the column: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−2,147,483,648 to 2,147,483,647</a:t>
            </a: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text: </a:t>
            </a:r>
            <a:r>
              <a:rPr>
                <a:latin typeface="Arial"/>
                <a:ea typeface="Arial"/>
                <a:cs typeface="Arial"/>
                <a:sym typeface="Arial"/>
              </a:rPr>
              <a:t>Holds a string with a maximum length of 65,535 bytes</a:t>
            </a: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CHAR(size)</a:t>
            </a:r>
            <a:r>
              <a:rPr>
                <a:latin typeface="Arial"/>
                <a:ea typeface="Arial"/>
                <a:cs typeface="Arial"/>
                <a:sym typeface="Arial"/>
              </a:rPr>
              <a:t>: A fixed length string</a:t>
            </a: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VARCHAR(size)</a:t>
            </a:r>
            <a:r>
              <a:rPr>
                <a:latin typeface="Arial"/>
                <a:ea typeface="Arial"/>
                <a:cs typeface="Arial"/>
                <a:sym typeface="Arial"/>
              </a:rPr>
              <a:t>: A fixed length string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DATE:</a:t>
            </a:r>
            <a:r>
              <a:rPr>
                <a:latin typeface="Arial"/>
                <a:ea typeface="Arial"/>
                <a:cs typeface="Arial"/>
                <a:sym typeface="Arial"/>
              </a:rPr>
              <a:t> YYYY-MM-DD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To see more data types, go to this </a:t>
            </a:r>
            <a:r>
              <a:rPr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Creating Tables - Constraints</a:t>
            </a:r>
          </a:p>
        </p:txBody>
      </p:sp>
      <p:sp>
        <p:nvSpPr>
          <p:cNvPr id="187" name="Google Shape;69;p14"/>
          <p:cNvSpPr txBox="1"/>
          <p:nvPr/>
        </p:nvSpPr>
        <p:spPr>
          <a:xfrm>
            <a:off x="1105416" y="4002708"/>
            <a:ext cx="21996769" cy="974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{column_constraint}</a:t>
            </a:r>
            <a:r>
              <a:rPr>
                <a:latin typeface="Arial"/>
                <a:ea typeface="Arial"/>
                <a:cs typeface="Arial"/>
                <a:sym typeface="Arial"/>
              </a:rPr>
              <a:t> one or more optional keywords giving special properties to the column: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CHECK: </a:t>
            </a:r>
            <a:r>
              <a:rPr>
                <a:latin typeface="Arial"/>
                <a:ea typeface="Arial"/>
                <a:cs typeface="Arial"/>
                <a:sym typeface="Arial"/>
              </a:rPr>
              <a:t>Ensure that a boolean condition is met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NOT_NULL:</a:t>
            </a:r>
            <a:r>
              <a:rPr>
                <a:latin typeface="Arial"/>
                <a:ea typeface="Arial"/>
                <a:cs typeface="Arial"/>
                <a:sym typeface="Arial"/>
              </a:rPr>
              <a:t> Ensure that no row has a NULL value</a:t>
            </a: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UNIQUE:</a:t>
            </a:r>
            <a:r>
              <a:rPr>
                <a:latin typeface="Arial"/>
                <a:ea typeface="Arial"/>
                <a:cs typeface="Arial"/>
                <a:sym typeface="Arial"/>
              </a:rPr>
              <a:t> Ensure that all values are different</a:t>
            </a: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PRIMARY KEY:</a:t>
            </a:r>
            <a:r>
              <a:rPr>
                <a:latin typeface="Arial"/>
                <a:ea typeface="Arial"/>
                <a:cs typeface="Arial"/>
                <a:sym typeface="Arial"/>
              </a:rPr>
              <a:t> Combination of </a:t>
            </a:r>
            <a:r>
              <a:t>NOT_NULL</a:t>
            </a:r>
            <a:r>
              <a:rPr>
                <a:latin typeface="Arial"/>
                <a:ea typeface="Arial"/>
                <a:cs typeface="Arial"/>
                <a:sym typeface="Arial"/>
              </a:rPr>
              <a:t> and </a:t>
            </a:r>
            <a:r>
              <a:t>UNIQUE.</a:t>
            </a:r>
            <a:r>
              <a:rPr>
                <a:latin typeface="Arial"/>
                <a:ea typeface="Arial"/>
                <a:cs typeface="Arial"/>
                <a:sym typeface="Arial"/>
              </a:rPr>
              <a:t> Helps the RDBSM finding the key quicker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For more constraints, visit this </a:t>
            </a:r>
            <a:r>
              <a:rPr u="sng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link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lnSpc>
                <a:spcPct val="110000"/>
              </a:lnSpc>
              <a:defRPr i="1" sz="4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Remember that the table starts blank, and then we populate data. The added data will be limited by the data type constraints we set now.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192" name="Google Shape;69;p14"/>
          <p:cNvSpPr txBox="1"/>
          <p:nvPr/>
        </p:nvSpPr>
        <p:spPr>
          <a:xfrm>
            <a:off x="1105416" y="5633745"/>
            <a:ext cx="21996769" cy="6270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CHECK: </a:t>
            </a:r>
            <a:r>
              <a:rPr>
                <a:latin typeface="Arial"/>
                <a:ea typeface="Arial"/>
                <a:cs typeface="Arial"/>
                <a:sym typeface="Arial"/>
              </a:rPr>
              <a:t>Ensure that a boolean condition is met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title VARCHAR(30),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release_date DATE,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minutes INT CHECK (minutes &gt; 0)</a:t>
            </a: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197" name="Google Shape;69;p14"/>
          <p:cNvSpPr txBox="1"/>
          <p:nvPr/>
        </p:nvSpPr>
        <p:spPr>
          <a:xfrm>
            <a:off x="289898" y="5144434"/>
            <a:ext cx="23303504" cy="7106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CONSTRAINT: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You can give a name to a condition, so error messages are descriptive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DATE,</a:t>
            </a:r>
          </a:p>
          <a:p>
            <a:pPr lvl="4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minutes INT CONSTRAINT positive</a:t>
            </a:r>
            <a:r>
              <a:rPr>
                <a:solidFill>
                  <a:srgbClr val="0D0A0B"/>
                </a:solidFill>
              </a:rPr>
              <a:t> CHECK (minutes &gt; 0)</a:t>
            </a: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202" name="Google Shape;69;p14"/>
          <p:cNvSpPr txBox="1"/>
          <p:nvPr/>
        </p:nvSpPr>
        <p:spPr>
          <a:xfrm>
            <a:off x="289898" y="5144434"/>
            <a:ext cx="23303504" cy="698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also add constraints between columns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</a:t>
            </a:r>
            <a:r>
              <a:rPr>
                <a:solidFill>
                  <a:srgbClr val="0D0A0B"/>
                </a:solidFill>
              </a:rPr>
              <a:t> CHECK (minutes &gt; 0)</a:t>
            </a:r>
            <a:endParaRPr>
              <a:solidFill>
                <a:srgbClr val="0D0A0B"/>
              </a:solidFill>
            </a:endParaRP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D0A0B"/>
                </a:solidFill>
              </a:rPr>
              <a:t> CONSTRAINT valid_premier CHECK (release_date &gt; premier_access)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Constraints - NOT NULL</a:t>
            </a:r>
          </a:p>
        </p:txBody>
      </p:sp>
      <p:sp>
        <p:nvSpPr>
          <p:cNvPr id="207" name="Google Shape;69;p14"/>
          <p:cNvSpPr txBox="1"/>
          <p:nvPr/>
        </p:nvSpPr>
        <p:spPr>
          <a:xfrm>
            <a:off x="1105416" y="3652449"/>
            <a:ext cx="21996769" cy="7748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NOT_NULL:</a:t>
            </a:r>
            <a:r>
              <a:rPr>
                <a:latin typeface="Arial"/>
                <a:ea typeface="Arial"/>
                <a:cs typeface="Arial"/>
                <a:sym typeface="Arial"/>
              </a:rPr>
              <a:t> Ensure that no row has a NULL value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NOT NULL </a:t>
            </a:r>
            <a:r>
              <a:rPr>
                <a:solidFill>
                  <a:srgbClr val="0D0A0B"/>
                </a:solidFill>
              </a:rPr>
              <a:t>CHECK (minutes &gt; 0)</a:t>
            </a:r>
            <a:endParaRPr>
              <a:solidFill>
                <a:srgbClr val="0D0A0B"/>
              </a:solidFill>
            </a:endParaRP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D0A0B"/>
                </a:solidFill>
              </a:rP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Constraints - UNIQUE</a:t>
            </a:r>
          </a:p>
        </p:txBody>
      </p:sp>
      <p:sp>
        <p:nvSpPr>
          <p:cNvPr id="212" name="Google Shape;69;p14"/>
          <p:cNvSpPr txBox="1"/>
          <p:nvPr/>
        </p:nvSpPr>
        <p:spPr>
          <a:xfrm>
            <a:off x="1105416" y="3652449"/>
            <a:ext cx="21996769" cy="7748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UNIQUE:</a:t>
            </a:r>
            <a:r>
              <a:rPr>
                <a:latin typeface="Arial"/>
                <a:ea typeface="Arial"/>
                <a:cs typeface="Arial"/>
                <a:sym typeface="Arial"/>
              </a:rPr>
              <a:t> Ensure that all values are different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UNIQUE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</a:t>
            </a:r>
            <a:r>
              <a:rPr>
                <a:solidFill>
                  <a:srgbClr val="0D0A0B"/>
                </a:solidFill>
              </a:rPr>
              <a:t> CHECK (minutes &gt; 0)</a:t>
            </a:r>
            <a:endParaRPr>
              <a:solidFill>
                <a:srgbClr val="0D0A0B"/>
              </a:solidFill>
            </a:endParaRP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D0A0B"/>
                </a:solidFill>
              </a:rP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