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tackoverflow.com/questions/2094793/when-is-a-good-situation-to-use-a-full-outer-join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4;p13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Joins</a:t>
            </a:r>
          </a:p>
        </p:txBody>
      </p:sp>
      <p:sp>
        <p:nvSpPr>
          <p:cNvPr id="114" name="Google Shape;57;p13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Google Shape;69;p14"/>
          <p:cNvSpPr txBox="1"/>
          <p:nvPr/>
        </p:nvSpPr>
        <p:spPr>
          <a:xfrm>
            <a:off x="2608030" y="2383511"/>
            <a:ext cx="7048606" cy="313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ERD - Brief Review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Why using JOIN?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JOIN Statement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INNER JOIN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LEFT JOIN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RIGHT JOIN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8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Google Shape;69;p14"/>
          <p:cNvSpPr txBox="1"/>
          <p:nvPr/>
        </p:nvSpPr>
        <p:spPr>
          <a:xfrm>
            <a:off x="552708" y="2141054"/>
            <a:ext cx="10544679" cy="88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address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city_id IN (88, 149, 312, 494, 495, 496, 500, 589);</a:t>
            </a:r>
          </a:p>
        </p:txBody>
      </p:sp>
      <p:pic>
        <p:nvPicPr>
          <p:cNvPr id="184" name="Captura de pantalla 2021-07-17 a las 11.50.36.png" descr="Captura de pantalla 2021-07-17 a las 11.5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283" y="3090093"/>
            <a:ext cx="94361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89" name="Google Shape;69;p14"/>
          <p:cNvSpPr txBox="1"/>
          <p:nvPr/>
        </p:nvSpPr>
        <p:spPr>
          <a:xfrm>
            <a:off x="2522186" y="2645371"/>
            <a:ext cx="7220294" cy="3042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process is tedious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have to code the IDs manually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can’t guarantee that we got all the IDs</a:t>
            </a:r>
          </a:p>
          <a:p>
            <a:pPr defTabSz="1219200"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makes this process simple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19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195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197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198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199" name="FULL OUTER JOIN"/>
          <p:cNvSpPr txBox="1"/>
          <p:nvPr/>
        </p:nvSpPr>
        <p:spPr>
          <a:xfrm>
            <a:off x="9171596" y="2962917"/>
            <a:ext cx="26191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04" name="Google Shape;69;p14"/>
          <p:cNvSpPr txBox="1"/>
          <p:nvPr/>
        </p:nvSpPr>
        <p:spPr>
          <a:xfrm>
            <a:off x="934686" y="2264371"/>
            <a:ext cx="10127811" cy="1666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t>: Connects rows based on a condition known as the </a:t>
            </a:r>
            <a:r>
              <a:rPr b="1" i="1" u="sng"/>
              <a:t>join predicate</a:t>
            </a:r>
            <a:r>
              <a:t>. It has the same functionality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(pure syntactic sugar when you have different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s)</a:t>
            </a:r>
          </a:p>
        </p:txBody>
      </p:sp>
      <p:sp>
        <p:nvSpPr>
          <p:cNvPr id="205" name="SELECT {columns} FROM {table_1} JOIN {table_2}…"/>
          <p:cNvSpPr txBox="1"/>
          <p:nvPr/>
        </p:nvSpPr>
        <p:spPr>
          <a:xfrm>
            <a:off x="318605" y="4153535"/>
            <a:ext cx="11627456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{columns}</a:t>
            </a:r>
            <a:br/>
            <a:r>
              <a:t>FROM {table_1}</a:t>
            </a:r>
            <a:br/>
            <a:r>
              <a:t>JOIN {table_2}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{table_1}.{common_key_1} = {table_2}.{common_key_2}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10" name="SELECT *…"/>
          <p:cNvSpPr txBox="1"/>
          <p:nvPr/>
        </p:nvSpPr>
        <p:spPr>
          <a:xfrm>
            <a:off x="979005" y="2769234"/>
            <a:ext cx="8732320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country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0"/>
                </a:solidFill>
              </a:rPr>
              <a:t>city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country</a:t>
            </a:r>
            <a:r>
              <a:t>.country_id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15" name="Google Shape;69;p14"/>
          <p:cNvSpPr txBox="1"/>
          <p:nvPr/>
        </p:nvSpPr>
        <p:spPr>
          <a:xfrm>
            <a:off x="934686" y="2264371"/>
            <a:ext cx="9584789" cy="38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ON</a:t>
            </a:r>
            <a:r>
              <a:t> more than one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20" name="Google Shape;69;p14"/>
          <p:cNvSpPr txBox="1"/>
          <p:nvPr/>
        </p:nvSpPr>
        <p:spPr>
          <a:xfrm>
            <a:off x="934686" y="2264371"/>
            <a:ext cx="9584789" cy="432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might want to get only the columns that belong to a certain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Aliasing</a:t>
            </a:r>
          </a:p>
        </p:txBody>
      </p:sp>
      <p:sp>
        <p:nvSpPr>
          <p:cNvPr id="225" name="Google Shape;69;p14"/>
          <p:cNvSpPr txBox="1"/>
          <p:nvPr/>
        </p:nvSpPr>
        <p:spPr>
          <a:xfrm>
            <a:off x="854253" y="2183513"/>
            <a:ext cx="10941828" cy="44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Aliasing allows us to create temporary variables which we can reference in our query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Typically we alias our tables as just the first letter of the table name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We can actually omit the AS, but it’s in this example for clarity</a:t>
            </a:r>
            <a:endParaRPr sz="180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address, 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 </a:t>
            </a:r>
            <a:r>
              <a:t>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 </a:t>
            </a:r>
            <a:r>
              <a:t>AS </a:t>
            </a:r>
            <a:r>
              <a:rPr>
                <a:solidFill>
                  <a:srgbClr val="FF000B"/>
                </a:solidFill>
              </a:rPr>
              <a:t>ci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 </a:t>
            </a:r>
            <a:r>
              <a:t>AS</a:t>
            </a:r>
            <a:r>
              <a:rPr>
                <a:solidFill>
                  <a:srgbClr val="1DAB3E"/>
                </a:solidFill>
              </a:rPr>
              <a:t> co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30" name="Google Shape;69;p14"/>
          <p:cNvSpPr txBox="1"/>
          <p:nvPr/>
        </p:nvSpPr>
        <p:spPr>
          <a:xfrm>
            <a:off x="854253" y="2183513"/>
            <a:ext cx="10395294" cy="415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Find the addresses of all the stores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postal code for all the staff in the database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cities of customers who have rented a film 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cities of customers who have rented a film between 26/05/2005 and 29/05/2005. Limit the results to 25 customers and sort the results by the last names in ascending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3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pic>
        <p:nvPicPr>
          <p:cNvPr id="236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38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39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40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41" name="Rectángulo"/>
          <p:cNvSpPr/>
          <p:nvPr/>
        </p:nvSpPr>
        <p:spPr>
          <a:xfrm>
            <a:off x="3051671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2. Google Shape;68;p14"/>
          <p:cNvSpPr txBox="1"/>
          <p:nvPr>
            <p:ph type="title"/>
          </p:nvPr>
        </p:nvSpPr>
        <p:spPr>
          <a:xfrm>
            <a:off x="451933" y="-286390"/>
            <a:ext cx="11360801" cy="239478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Using multiple tables</a:t>
            </a:r>
          </a:p>
        </p:txBody>
      </p:sp>
      <p:sp>
        <p:nvSpPr>
          <p:cNvPr id="120" name="Google Shape;69;p14"/>
          <p:cNvSpPr txBox="1"/>
          <p:nvPr/>
        </p:nvSpPr>
        <p:spPr>
          <a:xfrm>
            <a:off x="552708" y="1928112"/>
            <a:ext cx="10544679" cy="62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a look at our friend, the ERD:</a:t>
            </a:r>
          </a:p>
        </p:txBody>
      </p:sp>
      <p:pic>
        <p:nvPicPr>
          <p:cNvPr id="121" name="sql2.png" descr="sql2.png"/>
          <p:cNvPicPr>
            <a:picLocks noChangeAspect="1"/>
          </p:cNvPicPr>
          <p:nvPr/>
        </p:nvPicPr>
        <p:blipFill>
          <a:blip r:embed="rId2">
            <a:extLst/>
          </a:blip>
          <a:srcRect l="29" t="0" r="29" b="0"/>
          <a:stretch>
            <a:fillRect/>
          </a:stretch>
        </p:blipFill>
        <p:spPr>
          <a:xfrm>
            <a:off x="6883880" y="2641872"/>
            <a:ext cx="5258424" cy="381298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69;p14"/>
          <p:cNvSpPr txBox="1"/>
          <p:nvPr/>
        </p:nvSpPr>
        <p:spPr>
          <a:xfrm>
            <a:off x="552708" y="2577733"/>
            <a:ext cx="5906620" cy="418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So far, we just used one entity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Power of SQL comes from the fact we can run queries against multiple tables at once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rPr b="0" u="sng"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r>
              <a:rPr b="0"/>
              <a:t> are the statement we use to ‘connect’ the tables together</a:t>
            </a:r>
            <a:endParaRPr b="0"/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Joins work thanks to </a:t>
            </a:r>
            <a:r>
              <a:rPr b="1" i="1" u="sng"/>
              <a:t>Normalization</a:t>
            </a:r>
            <a:r>
              <a:t>, a design technique that reduces data redundancy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sp>
        <p:nvSpPr>
          <p:cNvPr id="246" name="Google Shape;69;p14"/>
          <p:cNvSpPr txBox="1"/>
          <p:nvPr/>
        </p:nvSpPr>
        <p:spPr>
          <a:xfrm>
            <a:off x="549409" y="2429471"/>
            <a:ext cx="11165848" cy="383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7578" indent="-347578" defTabSz="1219200"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left table will have every row returned</a:t>
            </a:r>
          </a:p>
          <a:p>
            <a:pPr marL="374315" indent="-374315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Matches every row to the row in the right table (based on the ON condition)</a:t>
            </a: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If the ON condition is True, columns from both tables are combined</a:t>
            </a: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If the ON condition is False, a new row is still added but with a NULL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sp>
        <p:nvSpPr>
          <p:cNvPr id="251" name="Google Shape;69;p14"/>
          <p:cNvSpPr txBox="1"/>
          <p:nvPr/>
        </p:nvSpPr>
        <p:spPr>
          <a:xfrm>
            <a:off x="549409" y="2227600"/>
            <a:ext cx="11165848" cy="326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There might be some stores with no clients registered:</a:t>
            </a:r>
          </a:p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as</a:t>
            </a:r>
            <a: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.address_id =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.address_id</a:t>
            </a:r>
          </a:p>
          <a:p>
            <a:pPr marL="300789" indent="-300789" defTabSz="1219200">
              <a:buSzPct val="100000"/>
              <a:buChar char="-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WHERE cu.customer_id IS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pic>
        <p:nvPicPr>
          <p:cNvPr id="256" name="Captura de pantalla 2021-07-17 a las 13.08.49.png" descr="Captura de pantalla 2021-07-17 a las 13.08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3164558"/>
            <a:ext cx="108839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Google Shape;69;p14"/>
          <p:cNvSpPr txBox="1"/>
          <p:nvPr/>
        </p:nvSpPr>
        <p:spPr>
          <a:xfrm>
            <a:off x="549409" y="2227600"/>
            <a:ext cx="11165848" cy="66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There might be some stores with no clients registered: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6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RIGHT</a:t>
            </a:r>
          </a:p>
        </p:txBody>
      </p:sp>
      <p:pic>
        <p:nvPicPr>
          <p:cNvPr id="263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65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66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67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68" name="Rectángulo"/>
          <p:cNvSpPr/>
          <p:nvPr/>
        </p:nvSpPr>
        <p:spPr>
          <a:xfrm>
            <a:off x="5973737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RIGHT</a:t>
            </a:r>
          </a:p>
        </p:txBody>
      </p:sp>
      <p:sp>
        <p:nvSpPr>
          <p:cNvPr id="273" name="Google Shape;69;p14"/>
          <p:cNvSpPr txBox="1"/>
          <p:nvPr/>
        </p:nvSpPr>
        <p:spPr>
          <a:xfrm>
            <a:off x="549409" y="1857971"/>
            <a:ext cx="11165848" cy="404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Very similar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output is similar, but just switched positions</a:t>
            </a:r>
          </a:p>
          <a:p>
            <a:pPr defTabSz="1219200"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as</a:t>
            </a:r>
            <a: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.address_id =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.address_id;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main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7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pic>
        <p:nvPicPr>
          <p:cNvPr id="279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81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82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83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84" name="Rectángulo"/>
          <p:cNvSpPr/>
          <p:nvPr/>
        </p:nvSpPr>
        <p:spPr>
          <a:xfrm>
            <a:off x="9021805" y="2847368"/>
            <a:ext cx="2918733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sp>
        <p:nvSpPr>
          <p:cNvPr id="289" name="Google Shape;69;p14"/>
          <p:cNvSpPr txBox="1"/>
          <p:nvPr/>
        </p:nvSpPr>
        <p:spPr>
          <a:xfrm>
            <a:off x="373046" y="1980313"/>
            <a:ext cx="11518575" cy="401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Take all data from both tables, regardless of the matches.</a:t>
            </a: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Let’s see the example from the previous slides (The employees exercise)</a:t>
            </a:r>
          </a:p>
          <a:p>
            <a:pPr defTabSz="1219200"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employee_details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det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OUTER JOIN </a:t>
            </a:r>
            <a:r>
              <a:rPr>
                <a:solidFill>
                  <a:srgbClr val="FF000B"/>
                </a:solidFill>
              </a:rPr>
              <a:t>employee_salary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sal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det</a:t>
            </a:r>
            <a:r>
              <a:t>.employee_id = </a:t>
            </a:r>
            <a:r>
              <a:rPr>
                <a:solidFill>
                  <a:srgbClr val="FF000B"/>
                </a:solidFill>
              </a:rPr>
              <a:t>sal</a:t>
            </a:r>
            <a:r>
              <a:t>.employee_id;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pic>
        <p:nvPicPr>
          <p:cNvPr id="294" name="Captura de pantalla 2021-07-17 a las 13.57.41.png" descr="Captura de pantalla 2021-07-17 a las 13.5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0" y="2593476"/>
            <a:ext cx="8699500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sp>
        <p:nvSpPr>
          <p:cNvPr id="299" name="Google Shape;69;p14"/>
          <p:cNvSpPr txBox="1"/>
          <p:nvPr/>
        </p:nvSpPr>
        <p:spPr>
          <a:xfrm>
            <a:off x="373046" y="1980313"/>
            <a:ext cx="11518575" cy="235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Rare use case</a:t>
            </a: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Discussion about its uses: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https://stackoverflow.com/questions/2094793/when-is-a-good-situation-to-use-a-full-outer-join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Google Shape;69;p14"/>
          <p:cNvSpPr txBox="1"/>
          <p:nvPr/>
        </p:nvSpPr>
        <p:spPr>
          <a:xfrm>
            <a:off x="845786" y="1914790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30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305" name="dsmGaKWMeHXe9QuJtq_ys30PNfTGnMsRuHuo_MUzGCg.jpg" descr="dsmGaKWMeHXe9QuJtq_ys30PNfTGnMsRuHuo_MUzGC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9526" y="2702110"/>
            <a:ext cx="6805614" cy="382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pic>
        <p:nvPicPr>
          <p:cNvPr id="127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770686" y="2143842"/>
            <a:ext cx="4105737" cy="427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8125 0.287654" origin="layout" pathEditMode="relative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310" name="Sin título-5.png" descr="Sin título-5.png"/>
          <p:cNvPicPr>
            <a:picLocks noChangeAspect="1"/>
          </p:cNvPicPr>
          <p:nvPr/>
        </p:nvPicPr>
        <p:blipFill>
          <a:blip r:embed="rId2">
            <a:extLst/>
          </a:blip>
          <a:srcRect l="0" t="77" r="0" b="77"/>
          <a:stretch>
            <a:fillRect/>
          </a:stretch>
        </p:blipFill>
        <p:spPr>
          <a:xfrm>
            <a:off x="2503149" y="1895096"/>
            <a:ext cx="7097502" cy="429757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https://www.postgresqltutorial.com/postgresql-joins/"/>
          <p:cNvSpPr txBox="1"/>
          <p:nvPr/>
        </p:nvSpPr>
        <p:spPr>
          <a:xfrm>
            <a:off x="3542724" y="6304412"/>
            <a:ext cx="51065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https://www.postgresqltutorial.com/postgresql-joins/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graphicFrame>
        <p:nvGraphicFramePr>
          <p:cNvPr id="316" name="Table 6"/>
          <p:cNvGraphicFramePr/>
          <p:nvPr/>
        </p:nvGraphicFramePr>
        <p:xfrm>
          <a:off x="2006313" y="2908062"/>
          <a:ext cx="3166112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customerName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Homer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Marge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Bart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Lisa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Maggie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Table 6"/>
          <p:cNvGraphicFramePr/>
          <p:nvPr/>
        </p:nvGraphicFramePr>
        <p:xfrm>
          <a:off x="5615966" y="2908062"/>
          <a:ext cx="4399697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33585"/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Beer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Hair product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Juice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Magazine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Peanuts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22" name="Given the following SQL statement:…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Given the following SQL statement:</a:t>
            </a:r>
          </a:p>
          <a:p>
            <a:pPr lvl="1" marL="0" indent="4572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c.customerID, c.customerName, o.item</a:t>
            </a:r>
            <a:br/>
            <a:r>
              <a:t>FROM customer AS c</a:t>
            </a:r>
            <a:br/>
            <a:r>
              <a:t>INNER JOIN order AS o</a:t>
            </a:r>
            <a:br/>
            <a:r>
              <a:t>ON c.customerID = o.customerID</a:t>
            </a:r>
          </a:p>
          <a:p>
            <a:pPr lvl="2" marL="0" indent="9144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t>What is the:</a:t>
            </a:r>
          </a:p>
          <a:p>
            <a:pPr lvl="2" marL="0" indent="914400" defTabSz="914400">
              <a:lnSpc>
                <a:spcPct val="90000"/>
              </a:lnSpc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columns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rows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“2” would show up?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27" name="Given the following SQL statement:…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Given the following SQL statement:</a:t>
            </a:r>
          </a:p>
          <a:p>
            <a:pPr lvl="1" marL="0" indent="4572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c.customerID, c.customerName, o.item</a:t>
            </a:r>
            <a:br/>
            <a:r>
              <a:t>FROM customer AS c</a:t>
            </a:r>
            <a:br/>
            <a:r>
              <a:t>LEFT JOIN order AS o</a:t>
            </a:r>
            <a:br/>
            <a:r>
              <a:t>ON c.customerID = o.customerID</a:t>
            </a:r>
          </a:p>
          <a:p>
            <a:pPr lvl="2" marL="0" indent="9144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t>What is the:</a:t>
            </a:r>
          </a:p>
          <a:p>
            <a:pPr lvl="2" marL="0" indent="914400" defTabSz="914400">
              <a:lnSpc>
                <a:spcPct val="90000"/>
              </a:lnSpc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columns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rows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“2” would show up?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val 6"/>
          <p:cNvSpPr/>
          <p:nvPr/>
        </p:nvSpPr>
        <p:spPr>
          <a:xfrm>
            <a:off x="6967389" y="3715496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Oval 6"/>
          <p:cNvSpPr/>
          <p:nvPr/>
        </p:nvSpPr>
        <p:spPr>
          <a:xfrm>
            <a:off x="6967389" y="4098703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Línea"/>
          <p:cNvSpPr/>
          <p:nvPr/>
        </p:nvSpPr>
        <p:spPr>
          <a:xfrm>
            <a:off x="7906460" y="2259029"/>
            <a:ext cx="1372465" cy="1"/>
          </a:xfrm>
          <a:prstGeom prst="line">
            <a:avLst/>
          </a:prstGeom>
          <a:ln w="12700">
            <a:solidFill>
              <a:srgbClr val="FF0009"/>
            </a:solidFill>
            <a:miter lim="400000"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Primary Key (PK): Unique identifiers"/>
          <p:cNvSpPr txBox="1"/>
          <p:nvPr/>
        </p:nvSpPr>
        <p:spPr>
          <a:xfrm>
            <a:off x="9345455" y="2088938"/>
            <a:ext cx="2380955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Primary Key (PK): </a:t>
            </a:r>
            <a:r>
              <a:rPr b="0"/>
              <a:t>Unique identifiers</a:t>
            </a:r>
          </a:p>
        </p:txBody>
      </p:sp>
      <p:sp>
        <p:nvSpPr>
          <p:cNvPr id="134" name="Línea"/>
          <p:cNvSpPr/>
          <p:nvPr/>
        </p:nvSpPr>
        <p:spPr>
          <a:xfrm>
            <a:off x="7908446" y="2404386"/>
            <a:ext cx="1369506" cy="585347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oreign Key (FK):…"/>
          <p:cNvSpPr txBox="1"/>
          <p:nvPr/>
        </p:nvSpPr>
        <p:spPr>
          <a:xfrm>
            <a:off x="9322495" y="2867006"/>
            <a:ext cx="26752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Foreign Key (FK):</a:t>
            </a:r>
            <a:endParaRPr b="1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column in one table which is a PK</a:t>
            </a:r>
          </a:p>
        </p:txBody>
      </p:sp>
      <p:sp>
        <p:nvSpPr>
          <p:cNvPr id="136" name="Línea"/>
          <p:cNvSpPr/>
          <p:nvPr/>
        </p:nvSpPr>
        <p:spPr>
          <a:xfrm>
            <a:off x="7221734" y="3902933"/>
            <a:ext cx="1978740" cy="24971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Crow’s foot:…"/>
          <p:cNvSpPr txBox="1"/>
          <p:nvPr/>
        </p:nvSpPr>
        <p:spPr>
          <a:xfrm>
            <a:off x="9322495" y="4003616"/>
            <a:ext cx="267527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Crow’s foot</a:t>
            </a:r>
            <a:r>
              <a:t>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many of the instances of a </a:t>
            </a:r>
            <a:r>
              <a:rPr b="1"/>
              <a:t>FK</a:t>
            </a:r>
          </a:p>
        </p:txBody>
      </p:sp>
      <p:sp>
        <p:nvSpPr>
          <p:cNvPr id="138" name="Oval 6"/>
          <p:cNvSpPr/>
          <p:nvPr/>
        </p:nvSpPr>
        <p:spPr>
          <a:xfrm>
            <a:off x="8068120" y="5003417"/>
            <a:ext cx="266814" cy="280378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Línea"/>
          <p:cNvSpPr/>
          <p:nvPr/>
        </p:nvSpPr>
        <p:spPr>
          <a:xfrm>
            <a:off x="7220846" y="4247978"/>
            <a:ext cx="1981629" cy="928159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Línea"/>
          <p:cNvSpPr/>
          <p:nvPr/>
        </p:nvSpPr>
        <p:spPr>
          <a:xfrm>
            <a:off x="8327375" y="5156343"/>
            <a:ext cx="877010" cy="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Dash line:…"/>
          <p:cNvSpPr txBox="1"/>
          <p:nvPr/>
        </p:nvSpPr>
        <p:spPr>
          <a:xfrm>
            <a:off x="9322495" y="5069787"/>
            <a:ext cx="2675278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Dash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only one instance of PK will be present in this table</a:t>
            </a:r>
          </a:p>
        </p:txBody>
      </p:sp>
      <p:sp>
        <p:nvSpPr>
          <p:cNvPr id="14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7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ne to Many relationships…"/>
          <p:cNvSpPr txBox="1"/>
          <p:nvPr/>
        </p:nvSpPr>
        <p:spPr>
          <a:xfrm>
            <a:off x="8729781" y="2089848"/>
            <a:ext cx="3136236" cy="461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One to 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Customer has a unique ID. 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 it is the PK of the customer table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will find a single ID for each customer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ID is also present in the Rental, Payment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those tables, it is present as a FK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might find the same Customer ID for many rental operations.</a:t>
            </a:r>
          </a:p>
        </p:txBody>
      </p:sp>
      <p:sp>
        <p:nvSpPr>
          <p:cNvPr id="14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sp>
        <p:nvSpPr>
          <p:cNvPr id="15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3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Many-to-Many relationships…"/>
          <p:cNvSpPr txBox="1"/>
          <p:nvPr/>
        </p:nvSpPr>
        <p:spPr>
          <a:xfrm>
            <a:off x="8729781" y="2089848"/>
            <a:ext cx="3136236" cy="408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Many-to-Many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films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film can have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category can be related to many films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Since PKs have to be unique, many to many relationships have to resort to a intermediate step </a:t>
            </a:r>
            <a:r>
              <a:rPr i="1"/>
              <a:t>(Film Category)</a:t>
            </a:r>
          </a:p>
        </p:txBody>
      </p:sp>
      <p:sp>
        <p:nvSpPr>
          <p:cNvPr id="155" name="Rectángulo"/>
          <p:cNvSpPr/>
          <p:nvPr/>
        </p:nvSpPr>
        <p:spPr>
          <a:xfrm>
            <a:off x="426955" y="2650002"/>
            <a:ext cx="2652874" cy="393747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sp>
        <p:nvSpPr>
          <p:cNvPr id="15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How can we leverage these relationships?…"/>
          <p:cNvSpPr txBox="1"/>
          <p:nvPr/>
        </p:nvSpPr>
        <p:spPr>
          <a:xfrm>
            <a:off x="8729781" y="2089848"/>
            <a:ext cx="3136236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How can we leverage these relationships?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many tables are connected, we can perform interesting analyses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see, for example, the stores in UK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Let’s see this without using JOIN first</a:t>
            </a:r>
          </a:p>
        </p:txBody>
      </p:sp>
      <p:sp>
        <p:nvSpPr>
          <p:cNvPr id="16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6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Rectángulo"/>
          <p:cNvSpPr/>
          <p:nvPr/>
        </p:nvSpPr>
        <p:spPr>
          <a:xfrm>
            <a:off x="6823571" y="1905000"/>
            <a:ext cx="1768058" cy="4595889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8872 -0.240427" origin="layout" pathEditMode="relative">
                                      <p:cBhvr>
                                        <p:cTn id="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</p:cBhvr>
                                      <p:by x="61433" y="614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6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6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Google Shape;69;p14"/>
          <p:cNvSpPr txBox="1"/>
          <p:nvPr/>
        </p:nvSpPr>
        <p:spPr>
          <a:xfrm>
            <a:off x="552708" y="1928112"/>
            <a:ext cx="10544679" cy="135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First, let’s find the UK id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country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‘United Kingdom’;</a:t>
            </a:r>
          </a:p>
        </p:txBody>
      </p:sp>
      <p:pic>
        <p:nvPicPr>
          <p:cNvPr id="170" name="Captura de pantalla 2021-07-17 a las 4.05.31.png" descr="Captura de pantalla 2021-07-17 a las 4.05.31.png"/>
          <p:cNvPicPr>
            <a:picLocks noChangeAspect="1"/>
          </p:cNvPicPr>
          <p:nvPr/>
        </p:nvPicPr>
        <p:blipFill>
          <a:blip r:embed="rId2">
            <a:extLst/>
          </a:blip>
          <a:srcRect l="0" t="10206" r="0" b="10206"/>
          <a:stretch>
            <a:fillRect/>
          </a:stretch>
        </p:blipFill>
        <p:spPr>
          <a:xfrm>
            <a:off x="1856297" y="3371874"/>
            <a:ext cx="79375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69;p14"/>
          <p:cNvSpPr txBox="1"/>
          <p:nvPr/>
        </p:nvSpPr>
        <p:spPr>
          <a:xfrm>
            <a:off x="779561" y="4751546"/>
            <a:ext cx="10544679" cy="527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lnSpc>
                <a:spcPct val="120000"/>
              </a:lnSpc>
              <a:defRPr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look cities whose country_id =102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7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Google Shape;69;p14"/>
          <p:cNvSpPr txBox="1"/>
          <p:nvPr/>
        </p:nvSpPr>
        <p:spPr>
          <a:xfrm>
            <a:off x="552708" y="2141054"/>
            <a:ext cx="10544679" cy="88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city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country_id = 102;</a:t>
            </a:r>
          </a:p>
        </p:txBody>
      </p:sp>
      <p:pic>
        <p:nvPicPr>
          <p:cNvPr id="177" name="Captura de pantalla 2021-07-17 a las 11.06.59.png" descr="Captura de pantalla 2021-07-17 a las 11.06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2783" y="3126173"/>
            <a:ext cx="80391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ángulo"/>
          <p:cNvSpPr/>
          <p:nvPr/>
        </p:nvSpPr>
        <p:spPr>
          <a:xfrm>
            <a:off x="2581771" y="3072611"/>
            <a:ext cx="1353309" cy="337102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