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415610" y="992766"/>
            <a:ext cx="11360801" cy="2736801"/>
          </a:xfrm>
          <a:prstGeom prst="rect">
            <a:avLst/>
          </a:prstGeom>
        </p:spPr>
        <p:txBody>
          <a:bodyPr lIns="121899" tIns="121899" rIns="121899" bIns="121899" anchor="b"/>
          <a:lstStyle>
            <a:lvl1pPr algn="ctr" defTabSz="1219200">
              <a:lnSpc>
                <a:spcPct val="100000"/>
              </a:lnSpc>
              <a:defRPr sz="6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Nivel de texto 1…"/>
          <p:cNvSpPr txBox="1"/>
          <p:nvPr>
            <p:ph type="body" sz="quarter" idx="1"/>
          </p:nvPr>
        </p:nvSpPr>
        <p:spPr>
          <a:xfrm>
            <a:off x="415599" y="3778833"/>
            <a:ext cx="11360802" cy="1056801"/>
          </a:xfrm>
          <a:prstGeom prst="rect">
            <a:avLst/>
          </a:prstGeom>
        </p:spPr>
        <p:txBody>
          <a:bodyPr lIns="121899" tIns="121899" rIns="121899" bIns="121899"/>
          <a:lstStyle>
            <a:lvl1pPr marL="457200" indent="-342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1397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indent="5969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7200" indent="10541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" indent="151130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 lIns="121899" tIns="121899" rIns="121899" bIns="121899" anchor="t"/>
          <a:lstStyle>
            <a:lvl1pPr defTabSz="1219200">
              <a:lnSpc>
                <a:spcPct val="100000"/>
              </a:lnSpc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02" name="Nivel de texto 1…"/>
          <p:cNvSpPr txBox="1"/>
          <p:nvPr>
            <p:ph type="body" idx="1"/>
          </p:nvPr>
        </p:nvSpPr>
        <p:spPr>
          <a:xfrm>
            <a:off x="415599" y="1536633"/>
            <a:ext cx="11360802" cy="4555201"/>
          </a:xfrm>
          <a:prstGeom prst="rect">
            <a:avLst/>
          </a:prstGeom>
        </p:spPr>
        <p:txBody>
          <a:bodyPr lIns="121899" tIns="121899" rIns="121899" bIns="121899"/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xfrm>
            <a:off x="11602195" y="6271715"/>
            <a:ext cx="426016" cy="41661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defTabSz="121920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www.postgresql.org/docs/9.5/functions-aggregate.html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www.postgresql.org/docs/9.1/functions-datetime.html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54;p13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3" name="Google Shape;55;p13"/>
          <p:cNvSpPr txBox="1"/>
          <p:nvPr>
            <p:ph type="title"/>
          </p:nvPr>
        </p:nvSpPr>
        <p:spPr>
          <a:xfrm>
            <a:off x="415599" y="265599"/>
            <a:ext cx="11360802" cy="13204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SQL - Data Analysis</a:t>
            </a:r>
          </a:p>
        </p:txBody>
      </p:sp>
      <p:sp>
        <p:nvSpPr>
          <p:cNvPr id="114" name="Google Shape;57;p13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Google Shape;69;p14"/>
          <p:cNvSpPr txBox="1"/>
          <p:nvPr/>
        </p:nvSpPr>
        <p:spPr>
          <a:xfrm>
            <a:off x="1909524" y="1784792"/>
            <a:ext cx="7048607" cy="497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2600"/>
              <a:buFont typeface="Arial"/>
              <a:buChar char="●"/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Aggregation Functions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COUNT - SUM - MIN - MAX - AVG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GROUP BY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HAVING</a:t>
            </a:r>
          </a:p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2600"/>
              <a:buFont typeface="Arial"/>
              <a:buChar char="●"/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Functions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DISTINCT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DATE_TRUNC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DATE_PART</a:t>
            </a:r>
          </a:p>
          <a:p>
            <a:pPr marL="554966" indent="-466066" defTabSz="1219200">
              <a:lnSpc>
                <a:spcPct val="120000"/>
              </a:lnSpc>
              <a:buClr>
                <a:srgbClr val="000000"/>
              </a:buClr>
              <a:buSzPts val="2600"/>
              <a:buFont typeface="Arial"/>
              <a:buChar char="●"/>
              <a:defRPr b="1" sz="2600">
                <a:latin typeface="Arial"/>
                <a:ea typeface="Arial"/>
                <a:cs typeface="Arial"/>
                <a:sym typeface="Arial"/>
              </a:defRPr>
            </a:pPr>
            <a:r>
              <a:t>Flow Control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</a:p>
          <a:p>
            <a:pPr lvl="1" marL="1469366" indent="-466066" defTabSz="1219200">
              <a:lnSpc>
                <a:spcPct val="120000"/>
              </a:lnSpc>
              <a:buClr>
                <a:srgbClr val="000000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NULLIF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 - GROUP BY</a:t>
            </a:r>
          </a:p>
        </p:txBody>
      </p:sp>
      <p:sp>
        <p:nvSpPr>
          <p:cNvPr id="160" name="Google Shape;69;p14"/>
          <p:cNvSpPr txBox="1"/>
          <p:nvPr/>
        </p:nvSpPr>
        <p:spPr>
          <a:xfrm>
            <a:off x="865333" y="2235975"/>
            <a:ext cx="10461334" cy="395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Imagine you want to find the best customers, those who have rented more than 30 movies.</a:t>
            </a:r>
          </a:p>
          <a:p>
            <a:pPr>
              <a:spcBef>
                <a:spcPts val="10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BY 1;</a:t>
            </a:r>
          </a:p>
          <a:p>
            <a:pPr algn="ctr">
              <a:spcBef>
                <a:spcPts val="1000"/>
              </a:spcBef>
              <a:defRPr i="1"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BY 1??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 - GROUP BY</a:t>
            </a:r>
          </a:p>
        </p:txBody>
      </p:sp>
      <p:sp>
        <p:nvSpPr>
          <p:cNvPr id="165" name="Google Shape;69;p14"/>
          <p:cNvSpPr txBox="1"/>
          <p:nvPr/>
        </p:nvSpPr>
        <p:spPr>
          <a:xfrm>
            <a:off x="865333" y="2235975"/>
            <a:ext cx="10461334" cy="259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You can use GROUP BY with different columns:</a:t>
            </a:r>
          </a:p>
          <a:p>
            <a:pPr>
              <a:spcBef>
                <a:spcPts val="10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customer_id. inventory_id;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 - GROUP BY</a:t>
            </a:r>
          </a:p>
        </p:txBody>
      </p:sp>
      <p:sp>
        <p:nvSpPr>
          <p:cNvPr id="170" name="Google Shape;69;p14"/>
          <p:cNvSpPr txBox="1"/>
          <p:nvPr/>
        </p:nvSpPr>
        <p:spPr>
          <a:xfrm>
            <a:off x="865333" y="2235975"/>
            <a:ext cx="10461334" cy="308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We wanted to check the customers with more than 30 rentals:</a:t>
            </a:r>
          </a:p>
          <a:p>
            <a:pPr>
              <a:spcBef>
                <a:spcPts val="10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 AS c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/*What condition should I add?*/;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 - HAVING</a:t>
            </a:r>
          </a:p>
        </p:txBody>
      </p:sp>
      <p:sp>
        <p:nvSpPr>
          <p:cNvPr id="175" name="Google Shape;69;p14"/>
          <p:cNvSpPr txBox="1"/>
          <p:nvPr/>
        </p:nvSpPr>
        <p:spPr>
          <a:xfrm>
            <a:off x="865333" y="2235975"/>
            <a:ext cx="10461334" cy="390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t> tried to evaluate that column,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has not generated the groups yet. 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For these cases, we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t>, which is specifically designed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queries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</a:t>
            </a:r>
            <a:r>
              <a:rPr>
                <a:solidFill>
                  <a:srgbClr val="0122FF"/>
                </a:solidFill>
              </a:rPr>
              <a:t>column</a:t>
            </a:r>
            <a:r>
              <a:t>}, {aggregation}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{table}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{</a:t>
            </a:r>
            <a:r>
              <a:rPr>
                <a:solidFill>
                  <a:srgbClr val="0122FF"/>
                </a:solidFill>
              </a:rPr>
              <a:t>column</a:t>
            </a:r>
            <a:r>
              <a:t>}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HAVING {aggregation_condition}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 - HAVING</a:t>
            </a:r>
          </a:p>
        </p:txBody>
      </p:sp>
      <p:sp>
        <p:nvSpPr>
          <p:cNvPr id="180" name="Google Shape;69;p14"/>
          <p:cNvSpPr txBox="1"/>
          <p:nvPr/>
        </p:nvSpPr>
        <p:spPr>
          <a:xfrm>
            <a:off x="865333" y="2235975"/>
            <a:ext cx="10461334" cy="308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We wanted to check the customers with more than 30 rentals:</a:t>
            </a:r>
          </a:p>
          <a:p>
            <a:pPr>
              <a:spcBef>
                <a:spcPts val="10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customer_id, COUNT(*)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rental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customer_id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HAVING COUNT(*) &gt; 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185" name="Google Shape;69;p14"/>
          <p:cNvSpPr txBox="1"/>
          <p:nvPr/>
        </p:nvSpPr>
        <p:spPr>
          <a:xfrm>
            <a:off x="865333" y="2515378"/>
            <a:ext cx="10461334" cy="277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List the last names of actors, as well as how many actors have that last name.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How many customers are there per store? Return the number of customers and the store id.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When was the earliest order placed? Return the customer id(s) and the rental date(s).</a:t>
            </a:r>
          </a:p>
          <a:p>
            <a:pPr lvl="1" marL="914400" indent="-457200">
              <a:spcBef>
                <a:spcPts val="500"/>
              </a:spcBef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Return the name(s)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What was the largest order placed by a customer?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Useful Functions</a:t>
            </a:r>
          </a:p>
        </p:txBody>
      </p:sp>
      <p:sp>
        <p:nvSpPr>
          <p:cNvPr id="190" name="Google Shape;69;p14"/>
          <p:cNvSpPr txBox="1"/>
          <p:nvPr/>
        </p:nvSpPr>
        <p:spPr>
          <a:xfrm>
            <a:off x="865333" y="2515378"/>
            <a:ext cx="10461334" cy="4144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10552" indent="-210552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SQL offers useful functions for data analysis</a:t>
            </a:r>
          </a:p>
          <a:p>
            <a:pPr marL="210552" indent="-210552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These functions can be used along aggregations</a:t>
            </a:r>
          </a:p>
          <a:p>
            <a:pPr marL="210552" indent="-210552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For example, count the </a:t>
            </a:r>
            <a:r>
              <a:rPr i="1" u="sng"/>
              <a:t>unique</a:t>
            </a:r>
            <a:r>
              <a:t> values of a column, or count the rentals </a:t>
            </a:r>
            <a:r>
              <a:rPr i="1" u="sng"/>
              <a:t>per day</a:t>
            </a:r>
            <a:endParaRPr i="1" u="sng"/>
          </a:p>
          <a:p>
            <a:pPr marL="210552" indent="-210552">
              <a:spcBef>
                <a:spcPts val="1000"/>
              </a:spcBef>
              <a:buSzPct val="100000"/>
              <a:buChar char="•"/>
              <a:defRPr i="1" sz="2600">
                <a:latin typeface="Arial"/>
                <a:ea typeface="Arial"/>
                <a:cs typeface="Arial"/>
                <a:sym typeface="Arial"/>
              </a:defRPr>
            </a:pPr>
            <a:r>
              <a:rPr i="0"/>
              <a:t>Some common functions are:</a:t>
            </a:r>
            <a:endParaRPr i="0"/>
          </a:p>
          <a:p>
            <a:pPr lvl="1" marL="591552" indent="-210552">
              <a:spcBef>
                <a:spcPts val="1000"/>
              </a:spcBef>
              <a:buSzPct val="100000"/>
              <a:buChar char="•"/>
              <a:defRPr i="1" sz="2600">
                <a:latin typeface="Arial"/>
                <a:ea typeface="Arial"/>
                <a:cs typeface="Arial"/>
                <a:sym typeface="Arial"/>
              </a:defRPr>
            </a:pPr>
            <a:r>
              <a:rPr i="0"/>
              <a:t>DISTINCT</a:t>
            </a:r>
            <a:endParaRPr i="0"/>
          </a:p>
          <a:p>
            <a:pPr lvl="1" marL="591552" indent="-210552">
              <a:spcBef>
                <a:spcPts val="1000"/>
              </a:spcBef>
              <a:buSzPct val="100000"/>
              <a:buChar char="•"/>
              <a:defRPr i="1" sz="2600">
                <a:latin typeface="Arial"/>
                <a:ea typeface="Arial"/>
                <a:cs typeface="Arial"/>
                <a:sym typeface="Arial"/>
              </a:defRPr>
            </a:pPr>
            <a:r>
              <a:rPr i="0"/>
              <a:t>DATE_TRUNC</a:t>
            </a:r>
            <a:endParaRPr i="0"/>
          </a:p>
          <a:p>
            <a:pPr lvl="1" marL="591552" indent="-210552">
              <a:spcBef>
                <a:spcPts val="1000"/>
              </a:spcBef>
              <a:buSzPct val="100000"/>
              <a:buChar char="•"/>
              <a:defRPr i="1" sz="2600">
                <a:latin typeface="Arial"/>
                <a:ea typeface="Arial"/>
                <a:cs typeface="Arial"/>
                <a:sym typeface="Arial"/>
              </a:defRPr>
            </a:pPr>
            <a:r>
              <a:rPr i="0"/>
              <a:t>DATE_PART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Functions - DISTINCT</a:t>
            </a:r>
          </a:p>
        </p:txBody>
      </p:sp>
      <p:sp>
        <p:nvSpPr>
          <p:cNvPr id="195" name="Google Shape;69;p14"/>
          <p:cNvSpPr txBox="1"/>
          <p:nvPr/>
        </p:nvSpPr>
        <p:spPr>
          <a:xfrm>
            <a:off x="865333" y="1861653"/>
            <a:ext cx="10461334" cy="484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t> returns the unique instances over a column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Used 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statement.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Multiple columns evaluates unique combinations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DISTINCT rental_rate</a:t>
            </a:r>
            <a:br/>
            <a:r>
              <a:t>FROM film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DISTINCT rental_rate, rating</a:t>
            </a:r>
            <a:br/>
            <a:r>
              <a:t>FROM film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i="1" sz="2600">
                <a:latin typeface="Arial"/>
                <a:ea typeface="Arial"/>
                <a:cs typeface="Arial"/>
                <a:sym typeface="Arial"/>
              </a:defRPr>
            </a:pPr>
            <a:r>
              <a:t>Can you think of a way to count the unique values?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Functions - DATE_TRUNC</a:t>
            </a:r>
          </a:p>
        </p:txBody>
      </p:sp>
      <p:sp>
        <p:nvSpPr>
          <p:cNvPr id="200" name="Google Shape;69;p14"/>
          <p:cNvSpPr txBox="1"/>
          <p:nvPr/>
        </p:nvSpPr>
        <p:spPr>
          <a:xfrm>
            <a:off x="526917" y="1861653"/>
            <a:ext cx="11049966" cy="428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Try the following query: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payment_date, COUNT(*)</a:t>
            </a:r>
            <a:br/>
            <a:r>
              <a:t>FROM payment</a:t>
            </a:r>
            <a:br/>
            <a:r>
              <a:t>GROUP BY payment_date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The length of the output is (almost) the same as the original table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lnSpc>
                <a:spcPct val="90000"/>
              </a:lnSpc>
              <a:spcBef>
                <a:spcPts val="1000"/>
              </a:spcBef>
              <a:defRPr i="1" sz="2800" u="sng">
                <a:latin typeface="Arial"/>
                <a:ea typeface="Arial"/>
                <a:cs typeface="Arial"/>
                <a:sym typeface="Arial"/>
              </a:defRPr>
            </a:pPr>
            <a:r>
              <a:t>WHY??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Functions - DATE_TRUNC</a:t>
            </a:r>
          </a:p>
        </p:txBody>
      </p:sp>
      <p:sp>
        <p:nvSpPr>
          <p:cNvPr id="205" name="Google Shape;69;p14"/>
          <p:cNvSpPr txBox="1"/>
          <p:nvPr/>
        </p:nvSpPr>
        <p:spPr>
          <a:xfrm>
            <a:off x="526917" y="2001354"/>
            <a:ext cx="11360802" cy="502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The reason is the date format: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YYYY-MM-DD HH:MM:SS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It’s very unlikely that two operations take place at the same second</a:t>
            </a:r>
          </a:p>
          <a:p>
            <a:pPr marL="280736" indent="-28073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We can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DATE_TRUNC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TRUNC</a:t>
            </a:r>
            <a:r>
              <a:t>ate part of the date: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 DATE_TRUNC({field}, {column})</a:t>
            </a:r>
            <a: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i="1" sz="2200">
                <a:latin typeface="Arial"/>
                <a:ea typeface="Arial"/>
                <a:cs typeface="Arial"/>
                <a:sym typeface="Arial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t> is the precision to truncate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DATE_TRUNC(‘day’, payment_date) AS day, COUNT(*)</a:t>
            </a:r>
            <a:br/>
            <a:r>
              <a:t>FROM payment</a:t>
            </a:r>
            <a:br/>
            <a:r>
              <a:t>GROUP BY 1</a:t>
            </a:r>
          </a:p>
          <a:p>
            <a:pPr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BY 1;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</a:t>
            </a:r>
          </a:p>
        </p:txBody>
      </p:sp>
      <p:sp>
        <p:nvSpPr>
          <p:cNvPr id="120" name="Google Shape;69;p14"/>
          <p:cNvSpPr txBox="1"/>
          <p:nvPr/>
        </p:nvSpPr>
        <p:spPr>
          <a:xfrm>
            <a:off x="552708" y="2096274"/>
            <a:ext cx="10406237" cy="432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74386" indent="-485486" defTabSz="1219200">
              <a:lnSpc>
                <a:spcPct val="120000"/>
              </a:lnSpc>
              <a:buClr>
                <a:srgbClr val="000000"/>
              </a:buClr>
              <a:buSzPts val="2600"/>
              <a:buFont typeface="Arial"/>
              <a:buChar char="●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We know how to prepare the data, now we can analyze the data.</a:t>
            </a:r>
          </a:p>
          <a:p>
            <a:pPr marL="574386" indent="-485486" defTabSz="1219200">
              <a:lnSpc>
                <a:spcPct val="120000"/>
              </a:lnSpc>
              <a:buClr>
                <a:srgbClr val="000000"/>
              </a:buClr>
              <a:buSzPts val="2600"/>
              <a:buFont typeface="Arial"/>
              <a:buChar char="●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As a Data Scientist, you will try to understand the data by summarizing it and finding high-level patterns.</a:t>
            </a:r>
          </a:p>
          <a:p>
            <a:pPr marL="574386" indent="-485486" defTabSz="1219200">
              <a:lnSpc>
                <a:spcPct val="120000"/>
              </a:lnSpc>
              <a:buClr>
                <a:srgbClr val="000000"/>
              </a:buClr>
              <a:buSzPts val="2600"/>
              <a:buFont typeface="Arial"/>
              <a:buChar char="●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SQL will help you with this task using </a:t>
            </a:r>
            <a:r>
              <a:rPr b="1" i="1" u="sng"/>
              <a:t>Aggregation functions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t> – How many rows are in a particular column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t> – Add all values in a particular column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MIN/MAX</a:t>
            </a:r>
            <a:r>
              <a:t> – Lowest and highest values in a particular column</a:t>
            </a:r>
          </a:p>
          <a:p>
            <a:pPr lvl="1" marL="685800" indent="-228600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AVG </a:t>
            </a:r>
            <a:r>
              <a:t>– Average values in a particular column</a:t>
            </a:r>
          </a:p>
          <a:p>
            <a:pPr>
              <a:lnSpc>
                <a:spcPct val="81000"/>
              </a:lnSpc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lnSpc>
                <a:spcPct val="81000"/>
              </a:lnSpc>
              <a:spcBef>
                <a:spcPts val="500"/>
              </a:spcBef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There are a lot! Go to this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r>
              <a:t> to check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Functions - DATE_PART</a:t>
            </a:r>
          </a:p>
        </p:txBody>
      </p:sp>
      <p:sp>
        <p:nvSpPr>
          <p:cNvPr id="210" name="Google Shape;69;p14"/>
          <p:cNvSpPr txBox="1"/>
          <p:nvPr/>
        </p:nvSpPr>
        <p:spPr>
          <a:xfrm>
            <a:off x="526917" y="1841695"/>
            <a:ext cx="11360802" cy="494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DATE_PART</a:t>
            </a:r>
            <a:r>
              <a:t> function retrieves subfields such as year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t>), month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t>), or hour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HOUR</a:t>
            </a:r>
            <a:r>
              <a:t>) from date/time values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We can also extract Day Of the Week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DOW</a:t>
            </a:r>
            <a:r>
              <a:t>), Day Of the Year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DOY</a:t>
            </a:r>
            <a:r>
              <a:t>), or even millennium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MILLENNIUM</a:t>
            </a:r>
            <a: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 DATE_PART(‘{field}’, {column})</a:t>
            </a:r>
            <a: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i="1" sz="2200">
                <a:latin typeface="Arial"/>
                <a:ea typeface="Arial"/>
                <a:cs typeface="Arial"/>
                <a:sym typeface="Arial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t> is the date/time element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DATE_PART(‘DOW’, payment_date) AS day, COUNT(*)</a:t>
            </a:r>
            <a:br/>
            <a:r>
              <a:t>FROM payment</a:t>
            </a:r>
            <a:br/>
            <a:r>
              <a:t>GROUP BY 1;</a:t>
            </a:r>
          </a:p>
          <a:p>
            <a:pPr algn="ctr">
              <a:defRPr i="1" sz="2600">
                <a:latin typeface="Arial"/>
                <a:ea typeface="Arial"/>
                <a:cs typeface="Arial"/>
                <a:sym typeface="Arial"/>
              </a:defRPr>
            </a:pPr>
            <a:r>
              <a:t>Go to the this </a:t>
            </a:r>
            <a:r>
              <a:rPr b="1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r>
              <a:t> to know more about date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215" name="Google Shape;69;p14"/>
          <p:cNvSpPr txBox="1"/>
          <p:nvPr/>
        </p:nvSpPr>
        <p:spPr>
          <a:xfrm>
            <a:off x="526917" y="2460372"/>
            <a:ext cx="11360802" cy="297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Find the unique special features of films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Which 3 days of the week are most profitable for the business?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Return the total sales per day, along with the number of movies rented for that day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Find the id’s of all customers who have spent over $100 over the course of their membership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Flow Control - CASE</a:t>
            </a:r>
          </a:p>
        </p:txBody>
      </p:sp>
      <p:sp>
        <p:nvSpPr>
          <p:cNvPr id="220" name="Google Shape;69;p14"/>
          <p:cNvSpPr txBox="1"/>
          <p:nvPr/>
        </p:nvSpPr>
        <p:spPr>
          <a:xfrm>
            <a:off x="526917" y="2001354"/>
            <a:ext cx="11360802" cy="5131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t> creates a new column based on the conditions we declare</a:t>
            </a: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It has to include the keywords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t>, and optionally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It usually goes 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statement</a:t>
            </a: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Pythonic way to see it:</a:t>
            </a:r>
          </a:p>
          <a:p>
            <a:pPr lvl="2" indent="4572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condition_1: </a:t>
            </a:r>
          </a:p>
          <a:p>
            <a:pPr lvl="4" indent="9144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value_1</a:t>
            </a:r>
          </a:p>
          <a:p>
            <a:pPr lvl="2" indent="4572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 condition_2:</a:t>
            </a:r>
          </a:p>
          <a:p>
            <a:pPr lvl="2" indent="4572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return value_2</a:t>
            </a:r>
          </a:p>
          <a:p>
            <a:pPr lvl="2" indent="4572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lvl="4" indent="9144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value_3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Flow Control - CASE</a:t>
            </a:r>
          </a:p>
        </p:txBody>
      </p:sp>
      <p:sp>
        <p:nvSpPr>
          <p:cNvPr id="225" name="Google Shape;69;p14"/>
          <p:cNvSpPr txBox="1"/>
          <p:nvPr/>
        </p:nvSpPr>
        <p:spPr>
          <a:xfrm>
            <a:off x="526917" y="2001354"/>
            <a:ext cx="11360802" cy="5131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t> creates a new column based on the conditions we declare</a:t>
            </a: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It has to include the keywords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t>, and optionally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It usually goes 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statement</a:t>
            </a:r>
          </a:p>
          <a:p>
            <a:pPr marL="260684" indent="-260684">
              <a:spcBef>
                <a:spcPts val="1000"/>
              </a:spcBef>
              <a:buSzPct val="100000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Pythonic way to see it:</a:t>
            </a:r>
          </a:p>
          <a:p>
            <a:pPr lvl="2" indent="4572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condition_1: </a:t>
            </a:r>
          </a:p>
          <a:p>
            <a:pPr lvl="4" indent="9144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value_1</a:t>
            </a:r>
          </a:p>
          <a:p>
            <a:pPr lvl="2" indent="4572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elif condition_2:</a:t>
            </a:r>
          </a:p>
          <a:p>
            <a:pPr lvl="2" indent="4572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return value_2</a:t>
            </a:r>
          </a:p>
          <a:p>
            <a:pPr lvl="2" indent="4572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lvl="4" indent="9144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value_3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Flow Control - NULLIF</a:t>
            </a:r>
          </a:p>
        </p:txBody>
      </p:sp>
      <p:sp>
        <p:nvSpPr>
          <p:cNvPr id="230" name="Google Shape;69;p14"/>
          <p:cNvSpPr txBox="1"/>
          <p:nvPr/>
        </p:nvSpPr>
        <p:spPr>
          <a:xfrm>
            <a:off x="36333" y="2360586"/>
            <a:ext cx="12192001" cy="336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>
              <a:spcBef>
                <a:spcPts val="1000"/>
              </a:spcBef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ELECT title, release_year, rental_rate,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WHEN rental_rate &gt; 0 AND rental_rate &lt; 2.99 THEN 'discount'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WHEN rental_rate &gt;= 2.99 AND rental_rate &lt; 4.99 THEN 'regular'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ELSE 'premium'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END AS quality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0"/>
              </a:spcBef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235" name="Google Shape;69;p14"/>
          <p:cNvSpPr txBox="1"/>
          <p:nvPr/>
        </p:nvSpPr>
        <p:spPr>
          <a:xfrm>
            <a:off x="36333" y="1861653"/>
            <a:ext cx="12192001" cy="486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Find the average amount spent per film rating. Return the film rating and the amount.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How many rented films have yet to be returned?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How many copies of the film ‘HUNCHBACK IMPOSSIBLE’ exist in the inventory system? Return the film id and title.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Advanced: Find the total income per store. Return the income per store, the first line of the store’s address and the first and last name of the store manager.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Advanced: Return the names of the cities, along with the total amount spent, where over $150 has been spent over the course of the resident’s membership. Order the results alphabetically on the city name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SzPct val="100000"/>
              <a:buAutoNum type="arabicPeriod" startAt="1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Return a table which counts the number of customers making a low, medium, or high value transaction. A low payment is anything under $3, a medium anything between $3 and $7, and a high order anything above $7.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 - COUNT</a:t>
            </a:r>
          </a:p>
        </p:txBody>
      </p:sp>
      <p:sp>
        <p:nvSpPr>
          <p:cNvPr id="125" name="Google Shape;69;p14"/>
          <p:cNvSpPr txBox="1"/>
          <p:nvPr/>
        </p:nvSpPr>
        <p:spPr>
          <a:xfrm>
            <a:off x="36333" y="2001354"/>
            <a:ext cx="12192001" cy="436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COUNT(column)</a:t>
            </a:r>
            <a:r>
              <a:rPr>
                <a:latin typeface="Arial"/>
                <a:ea typeface="Arial"/>
                <a:cs typeface="Arial"/>
                <a:sym typeface="Arial"/>
              </a:rPr>
              <a:t> counts the number of non-</a:t>
            </a:r>
            <a:r>
              <a:t>NULL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>
                <a:latin typeface="Arial"/>
                <a:ea typeface="Arial"/>
                <a:cs typeface="Arial"/>
                <a:sym typeface="Arial"/>
              </a:rPr>
              <a:t>values over a table or column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indent="-228600">
              <a:spcBef>
                <a:spcPts val="500"/>
              </a:spcBef>
              <a:buSzPct val="100000"/>
              <a:buFont typeface="Arial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t>, can you tell how many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t> values are in address_2?</a:t>
            </a:r>
          </a:p>
          <a:p>
            <a:pPr>
              <a:spcBef>
                <a:spcPts val="500"/>
              </a:spcBef>
              <a:defRPr sz="2600"/>
            </a:pPr>
          </a:p>
          <a:p>
            <a:pPr>
              <a:spcBef>
                <a:spcPts val="10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COUNT(*)</a:t>
            </a:r>
            <a:br/>
            <a:r>
              <a:t>FROM address</a:t>
            </a:r>
          </a:p>
          <a:p>
            <a:pPr>
              <a:spcBef>
                <a:spcPts val="10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COUNT(address_id)</a:t>
            </a:r>
            <a:br/>
            <a:r>
              <a:t>FROM address</a:t>
            </a:r>
          </a:p>
          <a:p>
            <a:pPr>
              <a:spcBef>
                <a:spcPts val="10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COUNT(address2)</a:t>
            </a:r>
            <a:br/>
            <a:r>
              <a:t>FROM address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 - SUM</a:t>
            </a:r>
          </a:p>
        </p:txBody>
      </p:sp>
      <p:sp>
        <p:nvSpPr>
          <p:cNvPr id="130" name="Google Shape;69;p14"/>
          <p:cNvSpPr txBox="1"/>
          <p:nvPr/>
        </p:nvSpPr>
        <p:spPr>
          <a:xfrm>
            <a:off x="1303918" y="2395634"/>
            <a:ext cx="9656831" cy="31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SUM(column)</a:t>
            </a:r>
            <a:r>
              <a:t> - Returns the sum of all values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column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Only works on numerical data (unlike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t>)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Ignores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t>values (treats them as 0)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SUM(replacement_cost)</a:t>
            </a:r>
            <a:br/>
            <a: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 - MIN / MAX</a:t>
            </a:r>
          </a:p>
        </p:txBody>
      </p:sp>
      <p:sp>
        <p:nvSpPr>
          <p:cNvPr id="135" name="Google Shape;69;p14"/>
          <p:cNvSpPr txBox="1"/>
          <p:nvPr/>
        </p:nvSpPr>
        <p:spPr>
          <a:xfrm>
            <a:off x="213508" y="2096274"/>
            <a:ext cx="11837651" cy="4162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MIN(column)</a:t>
            </a:r>
            <a:r>
              <a:t> - Returns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t>imum value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/>
            </a:pPr>
            <a:r>
              <a:rPr>
                <a:latin typeface="Arial"/>
                <a:ea typeface="Arial"/>
                <a:cs typeface="Arial"/>
                <a:sym typeface="Arial"/>
              </a:rPr>
              <a:t>It returns the lowest number, earliest date, or first character from the alphabet</a:t>
            </a:r>
          </a:p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MAX(column)</a:t>
            </a:r>
            <a:r>
              <a:t> - Returns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t>imum value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It returns the highest number, latest date, or last character from the alphabet</a:t>
            </a:r>
          </a:p>
          <a:p>
            <a:pPr>
              <a:spcBef>
                <a:spcPts val="10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MIN(replacement_cost), MAX(replacement_cost)</a:t>
            </a:r>
            <a:br/>
            <a: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 - AVG</a:t>
            </a:r>
          </a:p>
        </p:txBody>
      </p:sp>
      <p:sp>
        <p:nvSpPr>
          <p:cNvPr id="140" name="Google Shape;69;p14"/>
          <p:cNvSpPr txBox="1"/>
          <p:nvPr/>
        </p:nvSpPr>
        <p:spPr>
          <a:xfrm>
            <a:off x="1167877" y="2515378"/>
            <a:ext cx="9928913" cy="2989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28600" indent="-228600">
              <a:spcBef>
                <a:spcPts val="1000"/>
              </a:spcBef>
              <a:buSzPct val="100000"/>
              <a:buFont typeface="Arial"/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AVG(column)</a:t>
            </a:r>
            <a:r>
              <a:t> - Returns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AV</a:t>
            </a:r>
            <a:r>
              <a:t>era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e of all values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/>
            </a:pPr>
            <a:r>
              <a:rPr>
                <a:latin typeface="Arial"/>
                <a:ea typeface="Arial"/>
                <a:cs typeface="Arial"/>
                <a:sym typeface="Arial"/>
              </a:rPr>
              <a:t>Ignores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>
                <a:latin typeface="Arial"/>
                <a:ea typeface="Arial"/>
                <a:cs typeface="Arial"/>
                <a:sym typeface="Arial"/>
              </a:rPr>
              <a:t>s in the numerator and denominator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600"/>
            </a:pPr>
            <a:r>
              <a:rPr>
                <a:latin typeface="Arial"/>
                <a:ea typeface="Arial"/>
                <a:cs typeface="Arial"/>
                <a:sym typeface="Arial"/>
              </a:rPr>
              <a:t>Only works with numerical values</a:t>
            </a:r>
          </a:p>
          <a:p>
            <a:pPr lvl="2" indent="457200">
              <a:spcBef>
                <a:spcPts val="10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0"/>
              </a:spcBef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AVG(replacement_cost)</a:t>
            </a:r>
            <a:br/>
            <a:r>
              <a:t>FROM film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145" name="Google Shape;69;p14"/>
          <p:cNvSpPr txBox="1"/>
          <p:nvPr/>
        </p:nvSpPr>
        <p:spPr>
          <a:xfrm>
            <a:off x="213508" y="2096274"/>
            <a:ext cx="11837651" cy="4437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How many rented films do not have a return date?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What is the total amount of payments that the business has received?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What is the total amount of payments that the business has received between the dates 25/01/2017 and 29/01/2017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When was the earliest transaction made?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When was the last transaction over $10 made?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What is the price of the highest value film the business has?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What is the average length of films?</a:t>
            </a:r>
          </a:p>
          <a:p>
            <a:pPr marL="514350" indent="-514350">
              <a:spcBef>
                <a:spcPts val="1000"/>
              </a:spcBef>
              <a:buSzPct val="100000"/>
              <a:buAutoNum type="arabicPeriod" startAt="1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What is the average length of films who’s rental cost is under $2.99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 - GROUP BY</a:t>
            </a:r>
          </a:p>
        </p:txBody>
      </p:sp>
      <p:sp>
        <p:nvSpPr>
          <p:cNvPr id="150" name="Google Shape;69;p14"/>
          <p:cNvSpPr txBox="1"/>
          <p:nvPr/>
        </p:nvSpPr>
        <p:spPr>
          <a:xfrm>
            <a:off x="213508" y="2096274"/>
            <a:ext cx="11837651" cy="3715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find the aggregate value of a whole column, but for smaller groups in the table. 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Imagine you want to find the best customers, those who have rented more than 30 movies.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If we try to look at the whole table, and count each customer, it will take forever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We can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t>to divide the rows of a dataset into multiple groups based on some sort of key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An aggregate function is then applied to all the rows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66;p14"/>
          <p:cNvSpPr/>
          <p:nvPr/>
        </p:nvSpPr>
        <p:spPr>
          <a:xfrm>
            <a:off x="-94867" y="-1"/>
            <a:ext cx="12454400" cy="1822001"/>
          </a:xfrm>
          <a:prstGeom prst="rect">
            <a:avLst/>
          </a:prstGeom>
          <a:solidFill>
            <a:srgbClr val="264190"/>
          </a:solidFill>
          <a:ln w="381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defTabSz="1219200">
              <a:defRPr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" name="Google Shape;67;p14"/>
          <p:cNvSpPr/>
          <p:nvPr/>
        </p:nvSpPr>
        <p:spPr>
          <a:xfrm>
            <a:off x="-189701" y="1764300"/>
            <a:ext cx="12483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" name="2. Google Shape;68;p14"/>
          <p:cNvSpPr txBox="1"/>
          <p:nvPr>
            <p:ph type="title"/>
          </p:nvPr>
        </p:nvSpPr>
        <p:spPr>
          <a:xfrm>
            <a:off x="451933" y="294754"/>
            <a:ext cx="11360801" cy="1232492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Aggregations - GROUP BY</a:t>
            </a:r>
          </a:p>
        </p:txBody>
      </p:sp>
      <p:sp>
        <p:nvSpPr>
          <p:cNvPr id="155" name="Google Shape;69;p14"/>
          <p:cNvSpPr txBox="1"/>
          <p:nvPr/>
        </p:nvSpPr>
        <p:spPr>
          <a:xfrm>
            <a:off x="852142" y="2096274"/>
            <a:ext cx="10182171" cy="389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The syntax of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query is usually: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{</a:t>
            </a:r>
            <a:r>
              <a:rPr>
                <a:solidFill>
                  <a:srgbClr val="0122FF"/>
                </a:solidFill>
              </a:rPr>
              <a:t>column</a:t>
            </a:r>
            <a:r>
              <a:t>}, {aggregation}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{table)</a:t>
            </a:r>
          </a:p>
          <a:p>
            <a:pPr>
              <a:spcBef>
                <a:spcPts val="1000"/>
              </a:spcBef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GROUP BY {</a:t>
            </a:r>
            <a:r>
              <a:rPr>
                <a:solidFill>
                  <a:srgbClr val="0122FF"/>
                </a:solidFill>
              </a:rPr>
              <a:t>column</a:t>
            </a:r>
            <a:r>
              <a:t>}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When using aggregates, any column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which is not an aggregate must also be specified 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t> statement. (It doesn’t have to be the other way around)</a:t>
            </a:r>
          </a:p>
          <a:p>
            <a:pPr marL="250657" indent="-250657">
              <a:spcBef>
                <a:spcPts val="1000"/>
              </a:spcBef>
              <a:buSzPct val="100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Note that the aggregation is not mandatory.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