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15610" y="992766"/>
            <a:ext cx="11360801" cy="27368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 defTabSz="1219200">
              <a:lnSpc>
                <a:spcPct val="100000"/>
              </a:lnSpc>
              <a:defRPr sz="6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15599" y="3778833"/>
            <a:ext cx="11360802" cy="1056801"/>
          </a:xfrm>
          <a:prstGeom prst="rect">
            <a:avLst/>
          </a:prstGeom>
        </p:spPr>
        <p:txBody>
          <a:bodyPr lIns="121899" tIns="121899" rIns="121899" bIns="121899"/>
          <a:lstStyle>
            <a:lvl1pPr marL="457200" indent="-342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1397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596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0541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5113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 anchor="t"/>
          <a:lstStyle>
            <a:lvl1pPr defTabSz="1219200">
              <a:lnSpc>
                <a:spcPct val="100000"/>
              </a:lnSpc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15599" y="1536633"/>
            <a:ext cx="11360802" cy="4555201"/>
          </a:xfrm>
          <a:prstGeom prst="rect">
            <a:avLst/>
          </a:prstGeom>
        </p:spPr>
        <p:txBody>
          <a:bodyPr lIns="121899" tIns="121899" rIns="121899" bIns="121899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54;p13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SQL - Subqueries</a:t>
            </a:r>
          </a:p>
        </p:txBody>
      </p:sp>
      <p:sp>
        <p:nvSpPr>
          <p:cNvPr id="114" name="Google Shape;57;p13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Subqueries…"/>
          <p:cNvSpPr txBox="1"/>
          <p:nvPr/>
        </p:nvSpPr>
        <p:spPr>
          <a:xfrm>
            <a:off x="2092946" y="2528057"/>
            <a:ext cx="8078775" cy="3105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3600"/>
              <a:buFont typeface="Arial"/>
              <a:buChar char="●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Subqueries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3600"/>
              <a:buFont typeface="Arial"/>
              <a:buChar char="●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Nested Subqueries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3600"/>
              <a:buFont typeface="Arial"/>
              <a:buChar char="●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Derived Subqueries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3600"/>
              <a:buFont typeface="Arial"/>
              <a:buChar char="●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UNION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3600"/>
              <a:buFont typeface="Arial"/>
              <a:buChar char="●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Common Table Expressions (CTE)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Common Table Expressions</a:t>
            </a:r>
          </a:p>
        </p:txBody>
      </p:sp>
      <p:sp>
        <p:nvSpPr>
          <p:cNvPr id="183" name="Google Shape;69;p14"/>
          <p:cNvSpPr txBox="1"/>
          <p:nvPr/>
        </p:nvSpPr>
        <p:spPr>
          <a:xfrm>
            <a:off x="1017000" y="2678081"/>
            <a:ext cx="10230668" cy="321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Common Table Expressions (CTE) are (in a certain sense) a different version of subqueries. </a:t>
            </a:r>
          </a:p>
          <a:p>
            <a:pPr marL="250657" indent="-250657"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They establish temporary tables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50657" indent="-250657"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The syntax is:</a:t>
            </a:r>
          </a:p>
          <a:p>
            <a:pPr>
              <a:defRPr sz="2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WITH {new_table} AS ({SELECT query})</a:t>
            </a:r>
          </a:p>
          <a:p>
            <a:pPr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 or aggregation} </a:t>
            </a:r>
          </a:p>
          <a:p>
            <a:pPr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{new_table}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Common Table Expressions</a:t>
            </a:r>
          </a:p>
        </p:txBody>
      </p:sp>
      <p:sp>
        <p:nvSpPr>
          <p:cNvPr id="188" name="Google Shape;69;p14"/>
          <p:cNvSpPr txBox="1"/>
          <p:nvPr/>
        </p:nvSpPr>
        <p:spPr>
          <a:xfrm>
            <a:off x="980666" y="2331692"/>
            <a:ext cx="10230668" cy="3402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Average spending per customer</a:t>
            </a:r>
          </a:p>
          <a:p>
            <a:pPr>
              <a:lnSpc>
                <a:spcPct val="900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WITH </a:t>
            </a:r>
            <a:r>
              <a:rPr>
                <a:solidFill>
                  <a:srgbClr val="0122FF"/>
                </a:solidFill>
              </a:rPr>
              <a:t>total_amounts</a:t>
            </a:r>
            <a:r>
              <a:t> AS (</a:t>
            </a:r>
            <a:br/>
            <a:r>
              <a:t>(SELECT customer_id, </a:t>
            </a:r>
            <a:r>
              <a:rPr>
                <a:solidFill>
                  <a:srgbClr val="FF000B"/>
                </a:solidFill>
              </a:rPr>
              <a:t>SUM(amount)</a:t>
            </a:r>
            <a:r>
              <a:t> AS </a:t>
            </a:r>
            <a:r>
              <a:rPr>
                <a:solidFill>
                  <a:srgbClr val="FF000B"/>
                </a:solidFill>
              </a:rPr>
              <a:t>a</a:t>
            </a:r>
            <a:br/>
            <a:r>
              <a:t>   FROM payment</a:t>
            </a:r>
            <a:br/>
            <a:r>
              <a:t>   GROUP BY customer_id)</a:t>
            </a:r>
            <a:br/>
            <a:r>
              <a:t>)</a:t>
            </a:r>
            <a:br/>
            <a:br/>
            <a:r>
              <a:t>SELECT AVG(</a:t>
            </a:r>
            <a:r>
              <a:rPr>
                <a:solidFill>
                  <a:srgbClr val="FF000B"/>
                </a:solidFill>
              </a:rPr>
              <a:t>a</a:t>
            </a:r>
            <a:r>
              <a:t>)</a:t>
            </a:r>
            <a:br/>
            <a:r>
              <a:t>FROM </a:t>
            </a:r>
            <a:r>
              <a:rPr>
                <a:solidFill>
                  <a:srgbClr val="0122FF"/>
                </a:solidFill>
              </a:rPr>
              <a:t>total_amounts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Common Table Expressions</a:t>
            </a:r>
          </a:p>
        </p:txBody>
      </p:sp>
      <p:sp>
        <p:nvSpPr>
          <p:cNvPr id="193" name="Google Shape;69;p14"/>
          <p:cNvSpPr txBox="1"/>
          <p:nvPr/>
        </p:nvSpPr>
        <p:spPr>
          <a:xfrm>
            <a:off x="980666" y="2331692"/>
            <a:ext cx="10230668" cy="356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can use as many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t> statements as we want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WITH </a:t>
            </a:r>
            <a:br/>
            <a:r>
              <a:t>  table1 AS (SELECT * FROM rental),</a:t>
            </a:r>
            <a:br/>
            <a:r>
              <a:t>  table2 AS (SELECT * FROM customer)</a:t>
            </a:r>
            <a:br/>
            <a:br/>
            <a:r>
              <a:t>SELECT *</a:t>
            </a:r>
            <a:br/>
            <a:r>
              <a:t>FROM table1</a:t>
            </a:r>
            <a:br/>
            <a:r>
              <a:t>JOIN table2 ON table1.customer_id = table2.customer_id;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198" name="Google Shape;69;p14"/>
          <p:cNvSpPr txBox="1"/>
          <p:nvPr/>
        </p:nvSpPr>
        <p:spPr>
          <a:xfrm>
            <a:off x="980666" y="2331692"/>
            <a:ext cx="10230668" cy="295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s, find the number of times each film was rented. Order by descending.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Using CTEs: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Define two tables (in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t>): One which selects all films and film titles, the other which counts the amount of times each film was rented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Join these two tables together to return the equivalent result of 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Subqueries</a:t>
            </a:r>
          </a:p>
        </p:txBody>
      </p:sp>
      <p:sp>
        <p:nvSpPr>
          <p:cNvPr id="120" name="Google Shape;69;p14"/>
          <p:cNvSpPr txBox="1"/>
          <p:nvPr/>
        </p:nvSpPr>
        <p:spPr>
          <a:xfrm>
            <a:off x="875219" y="2001354"/>
            <a:ext cx="10514228" cy="1666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74386" indent="-48548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Notice that, when making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query, it produce a table.</a:t>
            </a:r>
          </a:p>
          <a:p>
            <a:pPr marL="574386" indent="-48548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can use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t>query on that output</a:t>
            </a:r>
          </a:p>
          <a:p>
            <a:pPr marL="574386" indent="-48548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WHERE IN</a:t>
            </a:r>
          </a:p>
        </p:txBody>
      </p:sp>
      <p:sp>
        <p:nvSpPr>
          <p:cNvPr id="121" name="Rectángulo"/>
          <p:cNvSpPr/>
          <p:nvPr/>
        </p:nvSpPr>
        <p:spPr>
          <a:xfrm>
            <a:off x="3469958" y="3642992"/>
            <a:ext cx="5163884" cy="3149672"/>
          </a:xfrm>
          <a:prstGeom prst="rect">
            <a:avLst/>
          </a:prstGeom>
          <a:solidFill>
            <a:srgbClr val="26419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" name="SELECT {column}…"/>
          <p:cNvSpPr txBox="1"/>
          <p:nvPr/>
        </p:nvSpPr>
        <p:spPr>
          <a:xfrm>
            <a:off x="3568865" y="3766302"/>
            <a:ext cx="2710605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{column} 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{table}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{column} IN (</a:t>
            </a:r>
          </a:p>
        </p:txBody>
      </p:sp>
      <p:sp>
        <p:nvSpPr>
          <p:cNvPr id="123" name="{SELECT query}"/>
          <p:cNvSpPr/>
          <p:nvPr/>
        </p:nvSpPr>
        <p:spPr>
          <a:xfrm>
            <a:off x="4679443" y="4694826"/>
            <a:ext cx="3549498" cy="104600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26419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{SELECT query}</a:t>
            </a:r>
          </a:p>
        </p:txBody>
      </p:sp>
      <p:sp>
        <p:nvSpPr>
          <p:cNvPr id="124" name=")…"/>
          <p:cNvSpPr txBox="1"/>
          <p:nvPr/>
        </p:nvSpPr>
        <p:spPr>
          <a:xfrm>
            <a:off x="3568865" y="5815913"/>
            <a:ext cx="325933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4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lvl="4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{Additional statements}</a:t>
            </a:r>
          </a:p>
        </p:txBody>
      </p:sp>
      <p:sp>
        <p:nvSpPr>
          <p:cNvPr id="125" name="Outer query"/>
          <p:cNvSpPr txBox="1"/>
          <p:nvPr/>
        </p:nvSpPr>
        <p:spPr>
          <a:xfrm>
            <a:off x="7325392" y="3705920"/>
            <a:ext cx="121064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chemeClr val="accent4"/>
                </a:solidFill>
              </a:defRPr>
            </a:lvl1pPr>
          </a:lstStyle>
          <a:p>
            <a:pPr/>
            <a:r>
              <a:t>Outer query</a:t>
            </a:r>
          </a:p>
        </p:txBody>
      </p:sp>
      <p:sp>
        <p:nvSpPr>
          <p:cNvPr id="126" name="Inner query"/>
          <p:cNvSpPr txBox="1"/>
          <p:nvPr/>
        </p:nvSpPr>
        <p:spPr>
          <a:xfrm>
            <a:off x="6853898" y="4696302"/>
            <a:ext cx="116208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Inner 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9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0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Subqueries</a:t>
            </a:r>
          </a:p>
        </p:txBody>
      </p:sp>
      <p:sp>
        <p:nvSpPr>
          <p:cNvPr id="131" name="Google Shape;69;p14"/>
          <p:cNvSpPr txBox="1"/>
          <p:nvPr/>
        </p:nvSpPr>
        <p:spPr>
          <a:xfrm>
            <a:off x="875219" y="2001354"/>
            <a:ext cx="1051422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74386" indent="-48548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can also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 </a:t>
            </a:r>
          </a:p>
        </p:txBody>
      </p:sp>
      <p:sp>
        <p:nvSpPr>
          <p:cNvPr id="132" name="Rectángulo"/>
          <p:cNvSpPr/>
          <p:nvPr/>
        </p:nvSpPr>
        <p:spPr>
          <a:xfrm>
            <a:off x="2124288" y="2881588"/>
            <a:ext cx="8016090" cy="3467611"/>
          </a:xfrm>
          <a:prstGeom prst="rect">
            <a:avLst/>
          </a:prstGeom>
          <a:solidFill>
            <a:srgbClr val="26419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" name="SELECT {column}…"/>
          <p:cNvSpPr txBox="1"/>
          <p:nvPr/>
        </p:nvSpPr>
        <p:spPr>
          <a:xfrm>
            <a:off x="2223195" y="3002280"/>
            <a:ext cx="2299058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{column} 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{table}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        (</a:t>
            </a:r>
          </a:p>
        </p:txBody>
      </p:sp>
      <p:sp>
        <p:nvSpPr>
          <p:cNvPr id="134" name="{SELECT query}"/>
          <p:cNvSpPr/>
          <p:nvPr/>
        </p:nvSpPr>
        <p:spPr>
          <a:xfrm>
            <a:off x="4277151" y="3896380"/>
            <a:ext cx="3549498" cy="104600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26419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{SELECT query}</a:t>
            </a:r>
          </a:p>
        </p:txBody>
      </p:sp>
      <p:sp>
        <p:nvSpPr>
          <p:cNvPr id="135" name=") {Inner_query_name}…"/>
          <p:cNvSpPr txBox="1"/>
          <p:nvPr/>
        </p:nvSpPr>
        <p:spPr>
          <a:xfrm>
            <a:off x="2223195" y="5074649"/>
            <a:ext cx="7923534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4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 {Inner_query_name}</a:t>
            </a:r>
          </a:p>
          <a:p>
            <a:pPr lvl="4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{Inner_query_name}.{common_key} = {table}.{common_key}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{Additional statements}</a:t>
            </a:r>
          </a:p>
        </p:txBody>
      </p:sp>
      <p:sp>
        <p:nvSpPr>
          <p:cNvPr id="136" name="Outer query"/>
          <p:cNvSpPr txBox="1"/>
          <p:nvPr/>
        </p:nvSpPr>
        <p:spPr>
          <a:xfrm>
            <a:off x="8826785" y="3002280"/>
            <a:ext cx="121064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chemeClr val="accent4"/>
                </a:solidFill>
              </a:defRPr>
            </a:lvl1pPr>
          </a:lstStyle>
          <a:p>
            <a:pPr/>
            <a:r>
              <a:t>Outer query</a:t>
            </a:r>
          </a:p>
        </p:txBody>
      </p:sp>
      <p:sp>
        <p:nvSpPr>
          <p:cNvPr id="137" name="Inner query"/>
          <p:cNvSpPr txBox="1"/>
          <p:nvPr/>
        </p:nvSpPr>
        <p:spPr>
          <a:xfrm>
            <a:off x="6451607" y="4252838"/>
            <a:ext cx="116208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Inner 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0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1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Subqueries</a:t>
            </a:r>
          </a:p>
        </p:txBody>
      </p:sp>
      <p:sp>
        <p:nvSpPr>
          <p:cNvPr id="142" name="Google Shape;69;p14"/>
          <p:cNvSpPr txBox="1"/>
          <p:nvPr/>
        </p:nvSpPr>
        <p:spPr>
          <a:xfrm>
            <a:off x="980666" y="2001354"/>
            <a:ext cx="8869838" cy="475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For example: Find the actors that played a role in film 2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</a:t>
            </a:r>
            <a:br/>
            <a:r>
              <a:t>FROM actor</a:t>
            </a:r>
            <a:br/>
            <a:r>
              <a:t>WHERE actor_id IN </a:t>
            </a:r>
            <a:br/>
            <a:r>
              <a:t>	(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SELECT actor_id 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FROM film_actor</a:t>
            </a:r>
            <a:br/>
            <a:r>
              <a:t>	 WHERE film_id = 2</a:t>
            </a:r>
          </a:p>
          <a:p>
            <a:pPr lvl="6" indent="1371600"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</p:txBody>
      </p:sp>
      <p:sp>
        <p:nvSpPr>
          <p:cNvPr id="143" name="Línea"/>
          <p:cNvSpPr/>
          <p:nvPr/>
        </p:nvSpPr>
        <p:spPr>
          <a:xfrm flipH="1">
            <a:off x="6314763" y="4787707"/>
            <a:ext cx="2194606" cy="783914"/>
          </a:xfrm>
          <a:prstGeom prst="line">
            <a:avLst/>
          </a:prstGeom>
          <a:ln w="12700">
            <a:solidFill>
              <a:srgbClr val="FF000B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This will run first.…"/>
          <p:cNvSpPr txBox="1"/>
          <p:nvPr/>
        </p:nvSpPr>
        <p:spPr>
          <a:xfrm>
            <a:off x="8643026" y="4384884"/>
            <a:ext cx="3167768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This will run first.</a:t>
            </a:r>
          </a:p>
          <a:p>
            <a:pPr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What do we get from here?</a:t>
            </a:r>
          </a:p>
        </p:txBody>
      </p:sp>
      <p:sp>
        <p:nvSpPr>
          <p:cNvPr id="146" name="Línea de conexión"/>
          <p:cNvSpPr/>
          <p:nvPr/>
        </p:nvSpPr>
        <p:spPr>
          <a:xfrm>
            <a:off x="5895333" y="4870472"/>
            <a:ext cx="351044" cy="1395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51" h="21600" fill="norm" stroke="1" extrusionOk="0">
                <a:moveTo>
                  <a:pt x="3441" y="0"/>
                </a:moveTo>
                <a:cubicBezTo>
                  <a:pt x="21600" y="7526"/>
                  <a:pt x="20453" y="14726"/>
                  <a:pt x="0" y="21600"/>
                </a:cubicBezTo>
              </a:path>
            </a:pathLst>
          </a:custGeom>
          <a:ln w="12700">
            <a:solidFill>
              <a:srgbClr val="FF000B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Subqueries</a:t>
            </a:r>
          </a:p>
        </p:txBody>
      </p:sp>
      <p:sp>
        <p:nvSpPr>
          <p:cNvPr id="151" name="Google Shape;69;p14"/>
          <p:cNvSpPr txBox="1"/>
          <p:nvPr/>
        </p:nvSpPr>
        <p:spPr>
          <a:xfrm>
            <a:off x="980666" y="1790460"/>
            <a:ext cx="8732482" cy="429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For example: Find the actors that played a role in film 2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actor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JOIN(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SELECT * FROM film_actor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WHERE film_id = 2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) sub</a:t>
            </a:r>
          </a:p>
          <a:p>
            <a:pPr defTabSz="1219200">
              <a:lnSpc>
                <a:spcPct val="12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actor.actor_id = sub.actor_id</a:t>
            </a:r>
          </a:p>
        </p:txBody>
      </p:sp>
      <p:sp>
        <p:nvSpPr>
          <p:cNvPr id="152" name="Línea"/>
          <p:cNvSpPr/>
          <p:nvPr/>
        </p:nvSpPr>
        <p:spPr>
          <a:xfrm flipH="1">
            <a:off x="7268437" y="4576814"/>
            <a:ext cx="1240932" cy="1"/>
          </a:xfrm>
          <a:prstGeom prst="line">
            <a:avLst/>
          </a:prstGeom>
          <a:ln w="12700">
            <a:solidFill>
              <a:srgbClr val="FF000B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his will run first.…"/>
          <p:cNvSpPr txBox="1"/>
          <p:nvPr/>
        </p:nvSpPr>
        <p:spPr>
          <a:xfrm>
            <a:off x="8643026" y="4173991"/>
            <a:ext cx="3167768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This will run first.</a:t>
            </a:r>
          </a:p>
          <a:p>
            <a:pPr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What do we get from here?</a:t>
            </a:r>
          </a:p>
        </p:txBody>
      </p:sp>
      <p:sp>
        <p:nvSpPr>
          <p:cNvPr id="154" name="Can you see the difference?"/>
          <p:cNvSpPr txBox="1"/>
          <p:nvPr/>
        </p:nvSpPr>
        <p:spPr>
          <a:xfrm>
            <a:off x="4599544" y="6349155"/>
            <a:ext cx="3065579" cy="36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100"/>
            </a:lvl1pPr>
          </a:lstStyle>
          <a:p>
            <a:pPr/>
            <a:r>
              <a:t>Can you see the difference?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Nested Subqueries</a:t>
            </a:r>
          </a:p>
        </p:txBody>
      </p:sp>
      <p:sp>
        <p:nvSpPr>
          <p:cNvPr id="159" name="Google Shape;69;p14"/>
          <p:cNvSpPr txBox="1"/>
          <p:nvPr/>
        </p:nvSpPr>
        <p:spPr>
          <a:xfrm>
            <a:off x="980666" y="1790460"/>
            <a:ext cx="10230668" cy="521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‘Find the actors that played a role in film 2’ is not very informative.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might want to see the actors that played a role in a film whose name we know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can do a subquery inside a subquery (inside a subquery…)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actor</a:t>
            </a:r>
            <a:br/>
            <a:r>
              <a:t>WHERE actor_id IN </a:t>
            </a:r>
            <a:br/>
            <a:r>
              <a:t>	(SELECT actor_id FROM film_actor</a:t>
            </a:r>
            <a:br/>
            <a:r>
              <a:t>	WHERE film_id = </a:t>
            </a:r>
            <a:br/>
            <a:r>
              <a:t>		(SELECT film_id FROM film </a:t>
            </a:r>
            <a:br/>
            <a:r>
              <a:t>		WHERE title = 'DRAGON SQUAD')</a:t>
            </a:r>
            <a:br/>
            <a:r>
              <a:t>	);</a:t>
            </a:r>
          </a:p>
        </p:txBody>
      </p:sp>
      <p:sp>
        <p:nvSpPr>
          <p:cNvPr id="160" name="What does these queries…"/>
          <p:cNvSpPr txBox="1"/>
          <p:nvPr/>
        </p:nvSpPr>
        <p:spPr>
          <a:xfrm>
            <a:off x="8769562" y="5076140"/>
            <a:ext cx="2913892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What does these queries</a:t>
            </a:r>
          </a:p>
          <a:p>
            <a:pPr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return?</a:t>
            </a:r>
          </a:p>
        </p:txBody>
      </p:sp>
      <p:sp>
        <p:nvSpPr>
          <p:cNvPr id="161" name="Línea"/>
          <p:cNvSpPr/>
          <p:nvPr/>
        </p:nvSpPr>
        <p:spPr>
          <a:xfrm flipH="1">
            <a:off x="8359109" y="5350450"/>
            <a:ext cx="370742" cy="370742"/>
          </a:xfrm>
          <a:prstGeom prst="line">
            <a:avLst/>
          </a:prstGeom>
          <a:ln w="12700">
            <a:solidFill>
              <a:srgbClr val="FF000B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Línea"/>
          <p:cNvSpPr/>
          <p:nvPr/>
        </p:nvSpPr>
        <p:spPr>
          <a:xfrm flipH="1" flipV="1">
            <a:off x="8191016" y="5259784"/>
            <a:ext cx="542842" cy="102023"/>
          </a:xfrm>
          <a:prstGeom prst="line">
            <a:avLst/>
          </a:prstGeom>
          <a:ln w="12700">
            <a:solidFill>
              <a:srgbClr val="FF000B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63" name="png-clipart-leonardo-dicaprio-inception-internet-meme-leonardo-dicaprio-thumbnail-1.png" descr="png-clipart-leonardo-dicaprio-inception-internet-meme-leonardo-dicaprio-thumbnail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6192" y="3281961"/>
            <a:ext cx="505669" cy="505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Derived Subqueries</a:t>
            </a:r>
          </a:p>
        </p:txBody>
      </p:sp>
      <p:sp>
        <p:nvSpPr>
          <p:cNvPr id="168" name="Google Shape;69;p14"/>
          <p:cNvSpPr txBox="1"/>
          <p:nvPr/>
        </p:nvSpPr>
        <p:spPr>
          <a:xfrm>
            <a:off x="980666" y="1790460"/>
            <a:ext cx="10230668" cy="510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A derived table is a subquery nested within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t> statement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t> takes info from the output as if it was a regular table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Subqueries have to get an alias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Example: Average spending per customer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AVG(</a:t>
            </a:r>
            <a:r>
              <a:rPr>
                <a:solidFill>
                  <a:srgbClr val="0122FF"/>
                </a:solidFill>
              </a:rPr>
              <a:t>a</a:t>
            </a:r>
            <a:r>
              <a:t>) FROM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(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SELECT customer_id, </a:t>
            </a:r>
            <a:r>
              <a:rPr>
                <a:solidFill>
                  <a:srgbClr val="0122FF"/>
                </a:solidFill>
              </a:rPr>
              <a:t>SUM(amount)</a:t>
            </a:r>
            <a:r>
              <a:t> AS </a:t>
            </a:r>
            <a:r>
              <a:rPr>
                <a:solidFill>
                  <a:srgbClr val="0122FF"/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FROM payment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GROUP BY customer_id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) AS totals;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2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173" name="Google Shape;69;p14"/>
          <p:cNvSpPr txBox="1"/>
          <p:nvPr/>
        </p:nvSpPr>
        <p:spPr>
          <a:xfrm>
            <a:off x="980666" y="1790460"/>
            <a:ext cx="10230668" cy="5122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Use Subqueries to: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Return the ids, title and release year of all films which have the category ‘Animation’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Return the first name, last name, and email of all customers in Canada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Return the titles of films with movies starting with A or I and are not in the Italian, French or Spanish Language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Return the average film length per rating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Find the average number of sales per day for each staff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	Hint: First, find the number of sales for every day per staff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lnSpc>
                <a:spcPct val="80000"/>
              </a:lnSpc>
              <a:defRPr i="1" sz="2300">
                <a:latin typeface="Arial"/>
                <a:ea typeface="Arial"/>
                <a:cs typeface="Arial"/>
                <a:sym typeface="Arial"/>
              </a:defRPr>
            </a:pPr>
            <a:r>
              <a:t>These queries can be done with other methods but use subqueries to get some practice!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6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Unions</a:t>
            </a:r>
          </a:p>
        </p:txBody>
      </p:sp>
      <p:sp>
        <p:nvSpPr>
          <p:cNvPr id="178" name="Google Shape;69;p14"/>
          <p:cNvSpPr txBox="1"/>
          <p:nvPr/>
        </p:nvSpPr>
        <p:spPr>
          <a:xfrm>
            <a:off x="980666" y="1790460"/>
            <a:ext cx="10230668" cy="4965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lnSpc>
                <a:spcPct val="80000"/>
              </a:lnSpc>
              <a:spcBef>
                <a:spcPts val="1000"/>
              </a:spcBef>
              <a:buSzPct val="100000"/>
              <a:buChar char="•"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JOINs </a:t>
            </a:r>
            <a:r>
              <a:rPr>
                <a:latin typeface="Arial"/>
                <a:ea typeface="Arial"/>
                <a:cs typeface="Arial"/>
                <a:sym typeface="Arial"/>
              </a:rPr>
              <a:t>add data horizontally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50657" indent="-250657">
              <a:lnSpc>
                <a:spcPct val="80000"/>
              </a:lnSpc>
              <a:spcBef>
                <a:spcPts val="1000"/>
              </a:spcBef>
              <a:buSzPct val="100000"/>
              <a:buChar char="•"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We might be interested in putting queries together vertically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(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actor_id, first_name, last_name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actor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first_name = 'CHRISTIAN'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)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UNION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(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actor_id, first_name, last_name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actor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last_name = 'AKROYD'</a:t>
            </a:r>
          </a:p>
          <a:p>
            <a:pPr defTabSz="121920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);</a:t>
            </a:r>
          </a:p>
          <a:p>
            <a:pPr algn="ctr" defTabSz="1219200">
              <a:lnSpc>
                <a:spcPct val="80000"/>
              </a:lnSpc>
              <a:defRPr i="1" sz="2200">
                <a:latin typeface="Arial"/>
                <a:ea typeface="Arial"/>
                <a:cs typeface="Arial"/>
                <a:sym typeface="Arial"/>
              </a:defRPr>
            </a:pPr>
            <a:r>
              <a:t>Can you find another way to do this?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