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7302500" cx="13004800"/>
  <p:notesSz cx="6858000" cy="9144000"/>
  <p:embeddedFontLs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4D683C-54A5-4EEF-ACDC-B5EE0E301AF5}">
  <a:tblStyle styleId="{984D683C-54A5-4EEF-ACDC-B5EE0E301AF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spcBef>
                <a:spcPts val="0"/>
              </a:spcBef>
              <a:buSzPts val="1400"/>
              <a:buChar char="●"/>
              <a:defRPr/>
            </a:lvl1pPr>
            <a:lvl2pPr indent="228600" lvl="1" marL="0" marR="0" rtl="0" algn="l">
              <a:spcBef>
                <a:spcPts val="0"/>
              </a:spcBef>
              <a:buSzPts val="1400"/>
              <a:buChar char="○"/>
              <a:defRPr/>
            </a:lvl2pPr>
            <a:lvl3pPr indent="457200" lvl="2" marL="0" marR="0" rtl="0" algn="l">
              <a:spcBef>
                <a:spcPts val="0"/>
              </a:spcBef>
              <a:buSzPts val="1400"/>
              <a:buChar char="■"/>
              <a:defRPr/>
            </a:lvl3pPr>
            <a:lvl4pPr indent="685800" lvl="3" marL="0" marR="0" rtl="0" algn="l">
              <a:spcBef>
                <a:spcPts val="0"/>
              </a:spcBef>
              <a:buSzPts val="1400"/>
              <a:buChar char="●"/>
              <a:defRPr/>
            </a:lvl4pPr>
            <a:lvl5pPr indent="914400" lvl="4" marL="0" marR="0" rtl="0" algn="l">
              <a:spcBef>
                <a:spcPts val="0"/>
              </a:spcBef>
              <a:buSzPts val="1400"/>
              <a:buChar char="○"/>
              <a:defRPr/>
            </a:lvl5pPr>
            <a:lvl6pPr indent="1143000" lvl="5" marL="0" marR="0" rtl="0" algn="l">
              <a:spcBef>
                <a:spcPts val="0"/>
              </a:spcBef>
              <a:buSzPts val="1400"/>
              <a:buChar char="■"/>
              <a:defRPr/>
            </a:lvl6pPr>
            <a:lvl7pPr indent="1371600" lvl="6" marL="0" marR="0" rtl="0" algn="l">
              <a:spcBef>
                <a:spcPts val="0"/>
              </a:spcBef>
              <a:buSzPts val="1400"/>
              <a:buChar char="●"/>
              <a:defRPr/>
            </a:lvl7pPr>
            <a:lvl8pPr indent="1600200" lvl="7" marL="0" marR="0" rtl="0" algn="l">
              <a:spcBef>
                <a:spcPts val="0"/>
              </a:spcBef>
              <a:buSzPts val="1400"/>
              <a:buChar char="○"/>
              <a:defRPr/>
            </a:lvl8pPr>
            <a:lvl9pPr indent="1828800" lvl="8" marL="0" marR="0" rtl="0" algn="l">
              <a:spcBef>
                <a:spcPts val="0"/>
              </a:spcBef>
              <a:buSzPts val="1400"/>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8" name="Shape 46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8" name="Shape 48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0" name="Shape 50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6" name="Shape 50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3" name="Shape 51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0" name="Shape 52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7" name="Shape 52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7" name="Shape 41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3" name="Shape 53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9" name="Shape 53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5" name="Shape 54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4" name="Shape 55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0" name="Shape 56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6" name="Shape 56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3" name="Shape 57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9" name="Shape 57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5" name="Shape 58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1" name="Shape 59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7" name="Shape 59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3" name="Shape 60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0" name="Shape 61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6" name="Shape 61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2" name="Shape 62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8" name="Shape 62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646" name="Shape 6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2" name="Shape 65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8" name="Shape 65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4" name="Shape 66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0" name="Shape 67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6" name="Shape 67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2" name="Shape 68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8" name="Shape 68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4" name="Shape 69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0" name="Shape 70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36" name="Shape 4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2" name="Shape 44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8" name="Shape 44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2" name="Shape 46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7.png"/><Relationship Id="rId11" Type="http://schemas.openxmlformats.org/officeDocument/2006/relationships/image" Target="../media/image19.png"/><Relationship Id="rId10"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21.jpg"/><Relationship Id="rId4" Type="http://schemas.openxmlformats.org/officeDocument/2006/relationships/image" Target="../media/image2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31.jpg"/><Relationship Id="rId4" Type="http://schemas.openxmlformats.org/officeDocument/2006/relationships/image" Target="../media/image30.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29.png"/><Relationship Id="rId4" Type="http://schemas.openxmlformats.org/officeDocument/2006/relationships/image" Target="../media/image37.png"/><Relationship Id="rId11" Type="http://schemas.openxmlformats.org/officeDocument/2006/relationships/image" Target="../media/image49.png"/><Relationship Id="rId10" Type="http://schemas.openxmlformats.org/officeDocument/2006/relationships/image" Target="../media/image33.png"/><Relationship Id="rId9" Type="http://schemas.openxmlformats.org/officeDocument/2006/relationships/image" Target="../media/image40.png"/><Relationship Id="rId5" Type="http://schemas.openxmlformats.org/officeDocument/2006/relationships/image" Target="../media/image36.png"/><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3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0.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2.png"/><Relationship Id="rId3" Type="http://schemas.openxmlformats.org/officeDocument/2006/relationships/image" Target="../media/image54.jpg"/><Relationship Id="rId4" Type="http://schemas.openxmlformats.org/officeDocument/2006/relationships/image" Target="../media/image53.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rIns="91425" wrap="square" tIns="91425">
            <a:noAutofit/>
          </a:bodyPr>
          <a:lstStyle/>
          <a:p>
            <a:pPr indent="-88900" lvl="0" marL="0" marR="0" rtl="0" algn="r">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Font typeface="Merriweather Sans"/>
              <a:buChar char="‣"/>
              <a:defRPr/>
            </a:lvl2pPr>
            <a:lvl3pPr lvl="2" rtl="0">
              <a:spcBef>
                <a:spcPts val="0"/>
              </a:spcBef>
              <a:buSzPts val="1400"/>
              <a:buFont typeface="Merriweather Sans"/>
              <a:buChar char="‣"/>
              <a:defRPr/>
            </a:lvl3pPr>
            <a:lvl4pPr lvl="3" rtl="0">
              <a:spcBef>
                <a:spcPts val="0"/>
              </a:spcBef>
              <a:buSzPts val="1400"/>
              <a:buFont typeface="Merriweather Sans"/>
              <a:buChar char="‣"/>
              <a:defRPr/>
            </a:lvl4pPr>
            <a:lvl5pPr lvl="4" rtl="0">
              <a:spcBef>
                <a:spcPts val="0"/>
              </a:spcBef>
              <a:buSzPts val="1400"/>
              <a:buFont typeface="Merriweather Sans"/>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205" name="Shape 205"/>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Font typeface="Merriweather Sans"/>
              <a:buChar char="‣"/>
              <a:defRPr/>
            </a:lvl2pPr>
            <a:lvl3pPr lvl="2" rtl="0">
              <a:spcBef>
                <a:spcPts val="0"/>
              </a:spcBef>
              <a:buSzPts val="1400"/>
              <a:buFont typeface="Merriweather Sans"/>
              <a:buChar char="‣"/>
              <a:defRPr/>
            </a:lvl3pPr>
            <a:lvl4pPr lvl="3" rtl="0">
              <a:spcBef>
                <a:spcPts val="0"/>
              </a:spcBef>
              <a:buSzPts val="1400"/>
              <a:buFont typeface="Merriweather Sans"/>
              <a:buChar char="‣"/>
              <a:defRPr/>
            </a:lvl4pPr>
            <a:lvl5pPr lvl="4" rtl="0">
              <a:spcBef>
                <a:spcPts val="0"/>
              </a:spcBef>
              <a:buSzPts val="1400"/>
              <a:buFont typeface="Merriweather Sans"/>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9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28" name="Shape 328"/>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32" name="Shape 332"/>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70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84" name="Shape 384"/>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rIns="91425" wrap="square" tIns="91425">
            <a:noAutofit/>
          </a:bodyPr>
          <a:lstStyle/>
          <a:p>
            <a:pPr indent="-88900" lvl="0" marL="0" marR="0" rtl="0" algn="r">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407" name="Shape 407"/>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lstStyle>
            <a:lvl1pPr indent="0" lvl="0" marL="0" marR="0" rtl="0" algn="l">
              <a:lnSpc>
                <a:spcPct val="92592"/>
              </a:lnSpc>
              <a:spcBef>
                <a:spcPts val="0"/>
              </a:spcBef>
              <a:buSzPts val="1400"/>
              <a:buChar char="●"/>
              <a:defRPr/>
            </a:lvl1pPr>
            <a:lvl2pPr indent="228600" lvl="1" marL="0" marR="0" rtl="0" algn="l">
              <a:lnSpc>
                <a:spcPct val="92592"/>
              </a:lnSpc>
              <a:spcBef>
                <a:spcPts val="0"/>
              </a:spcBef>
              <a:buSzPts val="1400"/>
              <a:buChar char="○"/>
              <a:defRPr/>
            </a:lvl2pPr>
            <a:lvl3pPr indent="457200" lvl="2" marL="0" marR="0" rtl="0" algn="l">
              <a:lnSpc>
                <a:spcPct val="92592"/>
              </a:lnSpc>
              <a:spcBef>
                <a:spcPts val="0"/>
              </a:spcBef>
              <a:buSzPts val="1400"/>
              <a:buChar char="■"/>
              <a:defRPr/>
            </a:lvl3pPr>
            <a:lvl4pPr indent="685800" lvl="3" marL="0" marR="0" rtl="0" algn="l">
              <a:lnSpc>
                <a:spcPct val="92592"/>
              </a:lnSpc>
              <a:spcBef>
                <a:spcPts val="0"/>
              </a:spcBef>
              <a:buSzPts val="1400"/>
              <a:buChar char="●"/>
              <a:defRPr/>
            </a:lvl4pPr>
            <a:lvl5pPr indent="914400" lvl="4" marL="0" marR="0" rtl="0" algn="l">
              <a:lnSpc>
                <a:spcPct val="92592"/>
              </a:lnSpc>
              <a:spcBef>
                <a:spcPts val="0"/>
              </a:spcBef>
              <a:buSzPts val="1400"/>
              <a:buChar char="○"/>
              <a:defRPr/>
            </a:lvl5pPr>
            <a:lvl6pPr indent="1143000" lvl="5" marL="0" marR="0" rtl="0" algn="l">
              <a:lnSpc>
                <a:spcPct val="92592"/>
              </a:lnSpc>
              <a:spcBef>
                <a:spcPts val="0"/>
              </a:spcBef>
              <a:buSzPts val="1400"/>
              <a:buChar char="■"/>
              <a:defRPr/>
            </a:lvl6pPr>
            <a:lvl7pPr indent="1371600" lvl="6" marL="0" marR="0" rtl="0" algn="l">
              <a:lnSpc>
                <a:spcPct val="92592"/>
              </a:lnSpc>
              <a:spcBef>
                <a:spcPts val="0"/>
              </a:spcBef>
              <a:buSzPts val="1400"/>
              <a:buChar char="●"/>
              <a:defRPr/>
            </a:lvl7pPr>
            <a:lvl8pPr indent="1600200" lvl="7" marL="0" marR="0" rtl="0" algn="l">
              <a:lnSpc>
                <a:spcPct val="92592"/>
              </a:lnSpc>
              <a:spcBef>
                <a:spcPts val="0"/>
              </a:spcBef>
              <a:buSzPts val="1400"/>
              <a:buChar char="○"/>
              <a:defRPr/>
            </a:lvl8pPr>
            <a:lvl9pPr indent="1828800" lvl="8" marL="0" marR="0" rtl="0" algn="l">
              <a:lnSpc>
                <a:spcPct val="92592"/>
              </a:lnSpc>
              <a:spcBef>
                <a:spcPts val="0"/>
              </a:spcBef>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indent="0" lvl="0" marL="0" marR="0" rtl="0" algn="l">
              <a:spcBef>
                <a:spcPts val="1000"/>
              </a:spcBef>
              <a:buSzPts val="1400"/>
              <a:buChar char="●"/>
              <a:defRPr/>
            </a:lvl1pPr>
            <a:lvl2pPr indent="-78740" lvl="1" marL="660400" marR="0" rtl="0" algn="l">
              <a:spcBef>
                <a:spcPts val="1000"/>
              </a:spcBef>
              <a:buSzPts val="1400"/>
              <a:buFont typeface="Merriweather Sans"/>
              <a:buChar char="‣"/>
              <a:defRPr/>
            </a:lvl2pPr>
            <a:lvl3pPr indent="-78739" lvl="2" marL="1117600" marR="0" rtl="0" algn="l">
              <a:spcBef>
                <a:spcPts val="1000"/>
              </a:spcBef>
              <a:buSzPts val="1400"/>
              <a:buFont typeface="Merriweather Sans"/>
              <a:buChar char="‣"/>
              <a:defRPr/>
            </a:lvl3pPr>
            <a:lvl4pPr indent="-78739" lvl="3" marL="1574800" marR="0" rtl="0" algn="l">
              <a:spcBef>
                <a:spcPts val="1000"/>
              </a:spcBef>
              <a:buSzPts val="1400"/>
              <a:buFont typeface="Merriweather Sans"/>
              <a:buChar char="‣"/>
              <a:defRPr/>
            </a:lvl4pPr>
            <a:lvl5pPr indent="-78739" lvl="4" marL="2032000" marR="0" rtl="0" algn="l">
              <a:spcBef>
                <a:spcPts val="1000"/>
              </a:spcBef>
              <a:buSzPts val="1400"/>
              <a:buFont typeface="Merriweather Sans"/>
              <a:buChar char="‣"/>
              <a:defRPr/>
            </a:lvl5pPr>
            <a:lvl6pPr indent="-78739" lvl="5" marL="2654300" marR="0" rtl="0" algn="l">
              <a:spcBef>
                <a:spcPts val="1000"/>
              </a:spcBef>
              <a:buSzPts val="1400"/>
              <a:buFont typeface="Arial"/>
              <a:buChar char="•"/>
              <a:defRPr/>
            </a:lvl6pPr>
            <a:lvl7pPr indent="-78739" lvl="6" marL="3009900" marR="0" rtl="0" algn="l">
              <a:spcBef>
                <a:spcPts val="1000"/>
              </a:spcBef>
              <a:buSzPts val="1400"/>
              <a:buFont typeface="Arial"/>
              <a:buChar char="•"/>
              <a:defRPr/>
            </a:lvl7pPr>
            <a:lvl8pPr indent="-78740" lvl="7" marL="3365500" marR="0" rtl="0" algn="l">
              <a:spcBef>
                <a:spcPts val="1000"/>
              </a:spcBef>
              <a:buSzPts val="1400"/>
              <a:buFont typeface="Arial"/>
              <a:buChar char="•"/>
              <a:defRPr/>
            </a:lvl8pPr>
            <a:lvl9pPr indent="-78740" lvl="8" marL="3721100" marR="0" rtl="0" algn="l">
              <a:spcBef>
                <a:spcPts val="1000"/>
              </a:spcBef>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lstStyle>
            <a:lvl1pPr indent="0" lvl="0" marL="0" marR="0" rtl="0" algn="l">
              <a:lnSpc>
                <a:spcPct val="92592"/>
              </a:lnSpc>
              <a:spcBef>
                <a:spcPts val="0"/>
              </a:spcBef>
              <a:buSzPts val="1400"/>
              <a:buChar char="●"/>
              <a:defRPr/>
            </a:lvl1pPr>
            <a:lvl2pPr indent="228600" lvl="1" marL="0" marR="0" rtl="0" algn="l">
              <a:lnSpc>
                <a:spcPct val="92592"/>
              </a:lnSpc>
              <a:spcBef>
                <a:spcPts val="0"/>
              </a:spcBef>
              <a:buSzPts val="1400"/>
              <a:buChar char="○"/>
              <a:defRPr/>
            </a:lvl2pPr>
            <a:lvl3pPr indent="457200" lvl="2" marL="0" marR="0" rtl="0" algn="l">
              <a:lnSpc>
                <a:spcPct val="92592"/>
              </a:lnSpc>
              <a:spcBef>
                <a:spcPts val="0"/>
              </a:spcBef>
              <a:buSzPts val="1400"/>
              <a:buChar char="■"/>
              <a:defRPr/>
            </a:lvl3pPr>
            <a:lvl4pPr indent="685800" lvl="3" marL="0" marR="0" rtl="0" algn="l">
              <a:lnSpc>
                <a:spcPct val="92592"/>
              </a:lnSpc>
              <a:spcBef>
                <a:spcPts val="0"/>
              </a:spcBef>
              <a:buSzPts val="1400"/>
              <a:buChar char="●"/>
              <a:defRPr/>
            </a:lvl4pPr>
            <a:lvl5pPr indent="914400" lvl="4" marL="0" marR="0" rtl="0" algn="l">
              <a:lnSpc>
                <a:spcPct val="92592"/>
              </a:lnSpc>
              <a:spcBef>
                <a:spcPts val="0"/>
              </a:spcBef>
              <a:buSzPts val="1400"/>
              <a:buChar char="○"/>
              <a:defRPr/>
            </a:lvl5pPr>
            <a:lvl6pPr indent="1143000" lvl="5" marL="0" marR="0" rtl="0" algn="l">
              <a:lnSpc>
                <a:spcPct val="92592"/>
              </a:lnSpc>
              <a:spcBef>
                <a:spcPts val="0"/>
              </a:spcBef>
              <a:buSzPts val="1400"/>
              <a:buChar char="■"/>
              <a:defRPr/>
            </a:lvl6pPr>
            <a:lvl7pPr indent="1371600" lvl="6" marL="0" marR="0" rtl="0" algn="l">
              <a:lnSpc>
                <a:spcPct val="92592"/>
              </a:lnSpc>
              <a:spcBef>
                <a:spcPts val="0"/>
              </a:spcBef>
              <a:buSzPts val="1400"/>
              <a:buChar char="●"/>
              <a:defRPr/>
            </a:lvl7pPr>
            <a:lvl8pPr indent="1600200" lvl="7" marL="0" marR="0" rtl="0" algn="l">
              <a:lnSpc>
                <a:spcPct val="92592"/>
              </a:lnSpc>
              <a:spcBef>
                <a:spcPts val="0"/>
              </a:spcBef>
              <a:buSzPts val="1400"/>
              <a:buChar char="○"/>
              <a:defRPr/>
            </a:lvl8pPr>
            <a:lvl9pPr indent="1828800" lvl="8" marL="0" marR="0" rtl="0" algn="l">
              <a:lnSpc>
                <a:spcPct val="92592"/>
              </a:lnSpc>
              <a:spcBef>
                <a:spcPts val="0"/>
              </a:spcBef>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rIns="91425" wrap="square" tIns="91425"/>
          <a:lstStyle>
            <a:lvl1pPr indent="0" lvl="0" marL="0" marR="0" rtl="0" algn="l">
              <a:spcBef>
                <a:spcPts val="1000"/>
              </a:spcBef>
              <a:buSzPts val="1400"/>
              <a:buChar char="●"/>
              <a:defRPr/>
            </a:lvl1pPr>
            <a:lvl2pPr indent="-78740" lvl="1" marL="660400" marR="0" rtl="0" algn="l">
              <a:spcBef>
                <a:spcPts val="1000"/>
              </a:spcBef>
              <a:buSzPts val="1400"/>
              <a:buFont typeface="Merriweather Sans"/>
              <a:buChar char="‣"/>
              <a:defRPr/>
            </a:lvl2pPr>
            <a:lvl3pPr indent="-78739" lvl="2" marL="1117600" marR="0" rtl="0" algn="l">
              <a:spcBef>
                <a:spcPts val="1000"/>
              </a:spcBef>
              <a:buSzPts val="1400"/>
              <a:buFont typeface="Merriweather Sans"/>
              <a:buChar char="‣"/>
              <a:defRPr/>
            </a:lvl3pPr>
            <a:lvl4pPr indent="-78739" lvl="3" marL="1574800" marR="0" rtl="0" algn="l">
              <a:spcBef>
                <a:spcPts val="1000"/>
              </a:spcBef>
              <a:buSzPts val="1400"/>
              <a:buFont typeface="Merriweather Sans"/>
              <a:buChar char="‣"/>
              <a:defRPr/>
            </a:lvl4pPr>
            <a:lvl5pPr indent="-78739" lvl="4" marL="2032000" marR="0" rtl="0" algn="l">
              <a:spcBef>
                <a:spcPts val="1000"/>
              </a:spcBef>
              <a:buSzPts val="1400"/>
              <a:buFont typeface="Merriweather Sans"/>
              <a:buChar char="‣"/>
              <a:defRPr/>
            </a:lvl5pPr>
            <a:lvl6pPr indent="-78739" lvl="5" marL="2654300" marR="0" rtl="0" algn="l">
              <a:spcBef>
                <a:spcPts val="1000"/>
              </a:spcBef>
              <a:buSzPts val="1400"/>
              <a:buFont typeface="Arial"/>
              <a:buChar char="•"/>
              <a:defRPr/>
            </a:lvl6pPr>
            <a:lvl7pPr indent="-78739" lvl="6" marL="3009900" marR="0" rtl="0" algn="l">
              <a:spcBef>
                <a:spcPts val="1000"/>
              </a:spcBef>
              <a:buSzPts val="1400"/>
              <a:buFont typeface="Arial"/>
              <a:buChar char="•"/>
              <a:defRPr/>
            </a:lvl7pPr>
            <a:lvl8pPr indent="-78740" lvl="7" marL="3365500" marR="0" rtl="0" algn="l">
              <a:spcBef>
                <a:spcPts val="1000"/>
              </a:spcBef>
              <a:buSzPts val="1400"/>
              <a:buFont typeface="Arial"/>
              <a:buChar char="•"/>
              <a:defRPr/>
            </a:lvl8pPr>
            <a:lvl9pPr indent="-78740" lvl="8" marL="3721100" marR="0" rtl="0" algn="l">
              <a:spcBef>
                <a:spcPts val="1000"/>
              </a:spcBef>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open.blogs.nytimes.com/2015/08/11/building-the-next-new-york-times-recommendation-engine/?_r=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evelopers.lyst.com/2014/11/11/word-embeddings-for-fashion/" TargetMode="Externa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nlp.stanford.edu/IR-book/pdf/18lsi.pdf" TargetMode="External"/><Relationship Id="rId4" Type="http://schemas.openxmlformats.org/officeDocument/2006/relationships/hyperlink" Target="https://nlp.stanford.edu/IR-book/pdf/18lsi.pdf" TargetMode="External"/><Relationship Id="rId5" Type="http://schemas.openxmlformats.org/officeDocument/2006/relationships/hyperlink" Target="https://nlp.stanford.edu/IR-book/pdf/18lsi.pdf" TargetMode="External"/><Relationship Id="rId6" Type="http://schemas.openxmlformats.org/officeDocument/2006/relationships/hyperlink" Target="https://nlp.stanford.edu/IR-book/pdf/18lsi.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radimrehurek.com/gensim/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635000" y="5778500"/>
            <a:ext cx="11734800" cy="863700"/>
          </a:xfrm>
          <a:prstGeom prst="rect">
            <a:avLst/>
          </a:prstGeom>
          <a:noFill/>
          <a:ln>
            <a:noFill/>
          </a:ln>
        </p:spPr>
        <p:txBody>
          <a:bodyPr anchorCtr="0" anchor="t" bIns="0" lIns="0" rIns="0" wrap="square" tIns="0">
            <a:noAutofit/>
          </a:bodyPr>
          <a:lstStyle/>
          <a:p>
            <a:pPr indent="0" lvl="0" marL="0" marR="0" rtl="0" algn="l">
              <a:lnSpc>
                <a:spcPct val="121428"/>
              </a:lnSpc>
              <a:spcBef>
                <a:spcPts val="0"/>
              </a:spcBef>
              <a:buNone/>
            </a:pPr>
            <a:r>
              <a:rPr i="1" lang="en-US" sz="2800">
                <a:solidFill>
                  <a:srgbClr val="E52123"/>
                </a:solidFill>
                <a:latin typeface="Georgia"/>
                <a:ea typeface="Georgia"/>
                <a:cs typeface="Georgia"/>
                <a:sym typeface="Georgia"/>
              </a:rPr>
              <a:t>Juan Ginzo</a:t>
            </a:r>
          </a:p>
        </p:txBody>
      </p:sp>
      <p:sp>
        <p:nvSpPr>
          <p:cNvPr id="414" name="Shape 414"/>
          <p:cNvSpPr/>
          <p:nvPr/>
        </p:nvSpPr>
        <p:spPr>
          <a:xfrm>
            <a:off x="635000" y="1574800"/>
            <a:ext cx="11734800" cy="37212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lang="en-US" sz="9600">
                <a:solidFill>
                  <a:srgbClr val="FFFFFF"/>
                </a:solidFill>
                <a:latin typeface="Oswald"/>
                <a:ea typeface="Oswald"/>
                <a:cs typeface="Oswald"/>
                <a:sym typeface="Oswald"/>
              </a:rPr>
              <a:t>LATENT VARIABLES AND NATURAL LANGUAGE PROCESSING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idx="1" type="body"/>
          </p:nvPr>
        </p:nvSpPr>
        <p:spPr>
          <a:xfrm>
            <a:off x="466853" y="1292775"/>
            <a:ext cx="5865300" cy="3810000"/>
          </a:xfrm>
          <a:prstGeom prst="rect">
            <a:avLst/>
          </a:prstGeom>
          <a:noFill/>
          <a:ln>
            <a:noFill/>
          </a:ln>
        </p:spPr>
        <p:txBody>
          <a:bodyPr anchorCtr="0" anchor="t" bIns="0" lIns="0" rIns="0" wrap="square" tIns="0">
            <a:noAutofit/>
          </a:bodyPr>
          <a:lstStyle/>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b="1" lang="en-US" sz="2800">
                <a:latin typeface="Georgia"/>
                <a:ea typeface="Georgia"/>
                <a:cs typeface="Georgia"/>
                <a:sym typeface="Georgia"/>
              </a:rPr>
              <a:t>Traditional NLP Models</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Focused on theoretical understanding of language </a:t>
            </a:r>
          </a:p>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Tries to learn the rules of a particular language</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Preprogrammed set of rules</a:t>
            </a:r>
          </a:p>
        </p:txBody>
      </p:sp>
      <p:sp>
        <p:nvSpPr>
          <p:cNvPr id="471" name="Shape 47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72" name="Shape 472"/>
          <p:cNvSpPr txBox="1"/>
          <p:nvPr>
            <p:ph idx="1" type="body"/>
          </p:nvPr>
        </p:nvSpPr>
        <p:spPr>
          <a:xfrm>
            <a:off x="6746778" y="1292775"/>
            <a:ext cx="5865300" cy="3810000"/>
          </a:xfrm>
          <a:prstGeom prst="rect">
            <a:avLst/>
          </a:prstGeom>
          <a:noFill/>
          <a:ln>
            <a:noFill/>
          </a:ln>
        </p:spPr>
        <p:txBody>
          <a:bodyPr anchorCtr="0" anchor="t" bIns="0" lIns="0" rIns="0" wrap="square" tIns="0">
            <a:noAutofit/>
          </a:bodyPr>
          <a:lstStyle/>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b="1" lang="en-US" sz="2800">
                <a:latin typeface="Georgia"/>
                <a:ea typeface="Georgia"/>
                <a:cs typeface="Georgia"/>
                <a:sym typeface="Georgia"/>
              </a:rPr>
              <a:t>Latent Variable Models</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Focused on how the language is actually used in practice</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Infers meaning from how words are used together</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Uses unsupervised learning to discover patterns or structure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idx="1" type="body"/>
          </p:nvPr>
        </p:nvSpPr>
        <p:spPr>
          <a:xfrm>
            <a:off x="466853" y="1292775"/>
            <a:ext cx="5865300" cy="3810000"/>
          </a:xfrm>
          <a:prstGeom prst="rect">
            <a:avLst/>
          </a:prstGeom>
          <a:noFill/>
          <a:ln>
            <a:noFill/>
          </a:ln>
        </p:spPr>
        <p:txBody>
          <a:bodyPr anchorCtr="0" anchor="t" bIns="0" lIns="0" rIns="0" wrap="square" tIns="0">
            <a:noAutofit/>
          </a:bodyPr>
          <a:lstStyle/>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b="1" lang="en-US" sz="2800">
                <a:latin typeface="Georgia"/>
                <a:ea typeface="Georgia"/>
                <a:cs typeface="Georgia"/>
                <a:sym typeface="Georgia"/>
              </a:rPr>
              <a:t>Traditional NLP Models</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‘bad’ and ‘badly’ are related because they share a common root.</a:t>
            </a:r>
          </a:p>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p>
        </p:txBody>
      </p:sp>
      <p:sp>
        <p:nvSpPr>
          <p:cNvPr id="478" name="Shape 47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79" name="Shape 479"/>
          <p:cNvSpPr txBox="1"/>
          <p:nvPr>
            <p:ph idx="1" type="body"/>
          </p:nvPr>
        </p:nvSpPr>
        <p:spPr>
          <a:xfrm>
            <a:off x="6746778" y="1292775"/>
            <a:ext cx="5865300" cy="3810000"/>
          </a:xfrm>
          <a:prstGeom prst="rect">
            <a:avLst/>
          </a:prstGeom>
          <a:noFill/>
          <a:ln>
            <a:noFill/>
          </a:ln>
        </p:spPr>
        <p:txBody>
          <a:bodyPr anchorCtr="0" anchor="t" bIns="0" lIns="0" rIns="0" wrap="square" tIns="0">
            <a:noAutofit/>
          </a:bodyPr>
          <a:lstStyle/>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b="1" lang="en-US" sz="2800">
                <a:latin typeface="Georgia"/>
                <a:ea typeface="Georgia"/>
                <a:cs typeface="Georgia"/>
                <a:sym typeface="Georgia"/>
              </a:rPr>
              <a:t>Latent Variable Models</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‘bad’ and ‘badly’ are related because they are used the same way or near the same words.</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‘Python’ and ‘C++’ are both programming languages because they are often used in the same context.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a:t>
            </a:r>
          </a:p>
        </p:txBody>
      </p:sp>
      <p:sp>
        <p:nvSpPr>
          <p:cNvPr id="485" name="Shape 485"/>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LATENT VARIABLE MODELS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91" name="Shape 491"/>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b="1" lang="en-US" sz="2800">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These hidden, underlying structures are the </a:t>
            </a:r>
            <a:r>
              <a:rPr i="1" lang="en-US" sz="2800">
                <a:latin typeface="Georgia"/>
                <a:ea typeface="Georgia"/>
                <a:cs typeface="Georgia"/>
                <a:sym typeface="Georgia"/>
              </a:rPr>
              <a:t>latent</a:t>
            </a:r>
            <a:r>
              <a:rPr lang="en-US" sz="2800">
                <a:latin typeface="Georgia"/>
                <a:ea typeface="Georgia"/>
                <a:cs typeface="Georgia"/>
                <a:sym typeface="Georgia"/>
              </a:rPr>
              <a:t> (i.e. hidden) variables we want our model to understand.</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Text processing is a common application of latent variables.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 goal is to infer a model that would produce our text.</a:t>
            </a:r>
          </a:p>
          <a:p>
            <a:pPr indent="0" lvl="0" mar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97" name="Shape 497"/>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p>
          <a:p>
            <a:pPr indent="0" lvl="0" mar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503" name="Shape 50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rtl="0">
              <a:spcBef>
                <a:spcPts val="0"/>
              </a:spcBef>
              <a:buSzPts val="28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509" name="Shape 509"/>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p:txBody>
      </p:sp>
      <p:pic>
        <p:nvPicPr>
          <p:cNvPr id="510" name="Shape 510"/>
          <p:cNvPicPr preferRelativeResize="0"/>
          <p:nvPr/>
        </p:nvPicPr>
        <p:blipFill>
          <a:blip r:embed="rId3">
            <a:alphaModFix/>
          </a:blip>
          <a:stretch>
            <a:fillRect/>
          </a:stretch>
        </p:blipFill>
        <p:spPr>
          <a:xfrm>
            <a:off x="2363938" y="1505475"/>
            <a:ext cx="8276925" cy="566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516" name="Shape 516"/>
          <p:cNvSpPr txBox="1"/>
          <p:nvPr>
            <p:ph idx="1" type="body"/>
          </p:nvPr>
        </p:nvSpPr>
        <p:spPr>
          <a:xfrm>
            <a:off x="635003" y="1292775"/>
            <a:ext cx="5775300" cy="58371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17" name="Shape 517"/>
          <p:cNvPicPr preferRelativeResize="0"/>
          <p:nvPr/>
        </p:nvPicPr>
        <p:blipFill>
          <a:blip r:embed="rId4">
            <a:alphaModFix/>
          </a:blip>
          <a:stretch>
            <a:fillRect/>
          </a:stretch>
        </p:blipFill>
        <p:spPr>
          <a:xfrm>
            <a:off x="5803900" y="1344875"/>
            <a:ext cx="6477875" cy="572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23" name="Shape 52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24" name="Shape 524"/>
          <p:cNvPicPr preferRelativeResize="0"/>
          <p:nvPr/>
        </p:nvPicPr>
        <p:blipFill>
          <a:blip r:embed="rId3">
            <a:alphaModFix/>
          </a:blip>
          <a:stretch>
            <a:fillRect/>
          </a:stretch>
        </p:blipFill>
        <p:spPr>
          <a:xfrm>
            <a:off x="2505763" y="3115100"/>
            <a:ext cx="7993264" cy="38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30" name="Shape 530"/>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While this sums up most of the information, it does drop a few things, mostly structure and order. </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Additionally, many of the columns may be correlated.</a:t>
            </a:r>
          </a:p>
          <a:p>
            <a:pPr indent="0" lvl="0" mar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VARIABLES AND NATURAL LANGUAGE PROCESSING</a:t>
            </a:r>
          </a:p>
        </p:txBody>
      </p:sp>
      <p:sp>
        <p:nvSpPr>
          <p:cNvPr id="420" name="Shape 420"/>
          <p:cNvSpPr txBox="1"/>
          <p:nvPr>
            <p:ph idx="1" type="body"/>
          </p:nvPr>
        </p:nvSpPr>
        <p:spPr>
          <a:xfrm>
            <a:off x="635006" y="1940250"/>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1000"/>
              </a:spcBef>
              <a:buSzPts val="2800"/>
              <a:buFont typeface="Georgia"/>
              <a:buChar char="‣"/>
            </a:pPr>
            <a:r>
              <a:rPr lang="en-US" sz="2800">
                <a:latin typeface="Georgia"/>
                <a:ea typeface="Georgia"/>
                <a:cs typeface="Georgia"/>
                <a:sym typeface="Georgia"/>
              </a:rPr>
              <a:t>Understand what </a:t>
            </a:r>
            <a:r>
              <a:rPr i="1" lang="en-US" sz="2800">
                <a:latin typeface="Georgia"/>
                <a:ea typeface="Georgia"/>
                <a:cs typeface="Georgia"/>
                <a:sym typeface="Georgia"/>
              </a:rPr>
              <a:t>latent</a:t>
            </a:r>
            <a:r>
              <a:rPr lang="en-US" sz="2800">
                <a:latin typeface="Georgia"/>
                <a:ea typeface="Georgia"/>
                <a:cs typeface="Georgia"/>
                <a:sym typeface="Georgia"/>
              </a:rPr>
              <a:t> variables are</a:t>
            </a:r>
          </a:p>
          <a:p>
            <a:pPr indent="-256540" lvl="0" marL="203200" marR="0" rtl="0" algn="l">
              <a:spcBef>
                <a:spcPts val="1000"/>
              </a:spcBef>
              <a:buSzPts val="2800"/>
              <a:buFont typeface="Georgia"/>
              <a:buChar char="‣"/>
            </a:pPr>
            <a:r>
              <a:rPr lang="en-US" sz="2800">
                <a:latin typeface="Georgia"/>
                <a:ea typeface="Georgia"/>
                <a:cs typeface="Georgia"/>
                <a:sym typeface="Georgia"/>
              </a:rPr>
              <a:t>Understand the uses of </a:t>
            </a:r>
            <a:r>
              <a:rPr i="1" lang="en-US" sz="2800">
                <a:latin typeface="Georgia"/>
                <a:ea typeface="Georgia"/>
                <a:cs typeface="Georgia"/>
                <a:sym typeface="Georgia"/>
              </a:rPr>
              <a:t>latent variables</a:t>
            </a:r>
            <a:r>
              <a:rPr lang="en-US" sz="2800">
                <a:latin typeface="Georgia"/>
                <a:ea typeface="Georgia"/>
                <a:cs typeface="Georgia"/>
                <a:sym typeface="Georgia"/>
              </a:rPr>
              <a:t> in language processing</a:t>
            </a:r>
          </a:p>
          <a:p>
            <a:pPr indent="-256540" lvl="0" marL="203200" marR="0" rtl="0" algn="l">
              <a:spcBef>
                <a:spcPts val="1000"/>
              </a:spcBef>
              <a:buSzPts val="2800"/>
              <a:buFont typeface="Georgia"/>
              <a:buChar char="‣"/>
            </a:pPr>
            <a:r>
              <a:rPr lang="en-US" sz="2800">
                <a:latin typeface="Georgia"/>
                <a:ea typeface="Georgia"/>
                <a:cs typeface="Georgia"/>
                <a:sym typeface="Georgia"/>
              </a:rPr>
              <a:t>Use the </a:t>
            </a:r>
            <a:r>
              <a:rPr i="1" lang="en-US" sz="2800">
                <a:latin typeface="Georgia"/>
                <a:ea typeface="Georgia"/>
                <a:cs typeface="Georgia"/>
                <a:sym typeface="Georgia"/>
              </a:rPr>
              <a:t>word2vec</a:t>
            </a:r>
            <a:r>
              <a:rPr lang="en-US" sz="2800">
                <a:latin typeface="Georgia"/>
                <a:ea typeface="Georgia"/>
                <a:cs typeface="Georgia"/>
                <a:sym typeface="Georgia"/>
              </a:rPr>
              <a:t> and </a:t>
            </a:r>
            <a:r>
              <a:rPr i="1" lang="en-US" sz="2800">
                <a:latin typeface="Georgia"/>
                <a:ea typeface="Georgia"/>
                <a:cs typeface="Georgia"/>
                <a:sym typeface="Georgia"/>
              </a:rPr>
              <a:t>LDA</a:t>
            </a:r>
            <a:r>
              <a:rPr lang="en-US" sz="2800">
                <a:latin typeface="Georgia"/>
                <a:ea typeface="Georgia"/>
                <a:cs typeface="Georgia"/>
                <a:sym typeface="Georgia"/>
              </a:rPr>
              <a:t> algorithms of </a:t>
            </a:r>
            <a:r>
              <a:rPr lang="en-US" sz="2800">
                <a:latin typeface="Consolas"/>
                <a:ea typeface="Consolas"/>
                <a:cs typeface="Consolas"/>
                <a:sym typeface="Consolas"/>
              </a:rPr>
              <a:t>genism</a:t>
            </a:r>
          </a:p>
          <a:p>
            <a:pPr indent="0" lvl="0" marL="0" marR="0" rtl="0" algn="l">
              <a:spcBef>
                <a:spcPts val="1000"/>
              </a:spcBef>
              <a:buNone/>
            </a:pPr>
            <a:r>
              <a:t/>
            </a:r>
            <a:endParaRPr sz="2800">
              <a:latin typeface="Georgia"/>
              <a:ea typeface="Georgia"/>
              <a:cs typeface="Georgia"/>
              <a:sym typeface="Georgia"/>
            </a:endParaRPr>
          </a:p>
          <a:p>
            <a:pPr indent="0" lvl="0" marL="0" marR="0" rtl="0" algn="l">
              <a:spcBef>
                <a:spcPts val="1000"/>
              </a:spcBef>
              <a:buNone/>
            </a:pPr>
            <a:r>
              <a:t/>
            </a:r>
            <a:endParaRPr sz="2800">
              <a:latin typeface="Georgia"/>
              <a:ea typeface="Georgia"/>
              <a:cs typeface="Georgia"/>
              <a:sym typeface="Georgia"/>
            </a:endParaRPr>
          </a:p>
        </p:txBody>
      </p:sp>
      <p:sp>
        <p:nvSpPr>
          <p:cNvPr id="421" name="Shape 421"/>
          <p:cNvSpPr txBox="1"/>
          <p:nvPr>
            <p:ph type="title"/>
          </p:nvPr>
        </p:nvSpPr>
        <p:spPr>
          <a:xfrm>
            <a:off x="635000" y="1473200"/>
            <a:ext cx="11734800" cy="711300"/>
          </a:xfrm>
          <a:prstGeom prst="rect">
            <a:avLst/>
          </a:prstGeom>
          <a:noFill/>
          <a:ln>
            <a:noFill/>
          </a:ln>
        </p:spPr>
        <p:txBody>
          <a:bodyPr anchorCtr="0" anchor="t" bIns="0" lIns="0" rIns="0" wrap="square" tIns="0">
            <a:noAutofit/>
          </a:bodyPr>
          <a:lstStyle/>
          <a:p>
            <a:pPr indent="0" lvl="0" marL="0" marR="0" rtl="0" algn="l">
              <a:lnSpc>
                <a:spcPct val="92592"/>
              </a:lnSpc>
              <a:spcBef>
                <a:spcPts val="0"/>
              </a:spcBef>
              <a:buNone/>
            </a:pPr>
            <a:r>
              <a:rPr b="1" lang="en-US" sz="5400">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36" name="Shape 536"/>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example, an article that contains the word ‘IPO’ is likely to contain the word ‘stock’ or ‘NASDAQ’.</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Therefore, those columns are repetitive and likely to represent the same concept or idea.</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42" name="Shape 542"/>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Another is to perform </a:t>
            </a:r>
            <a:r>
              <a:rPr i="1" lang="en-US" sz="2800">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48" name="Shape 548"/>
          <p:cNvSpPr txBox="1"/>
          <p:nvPr>
            <p:ph idx="1" type="body"/>
          </p:nvPr>
        </p:nvSpPr>
        <p:spPr>
          <a:xfrm>
            <a:off x="635000" y="1292775"/>
            <a:ext cx="11734800" cy="32418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There are many techniques to do this automatically and mostly follow a very similar approach.</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AutoNum type="alphaLcPeriod"/>
            </a:pPr>
            <a:r>
              <a:rPr lang="en-US" sz="2800">
                <a:latin typeface="Georgia"/>
                <a:ea typeface="Georgia"/>
                <a:cs typeface="Georgia"/>
                <a:sym typeface="Georgia"/>
              </a:rPr>
              <a:t>Identify correlated columns.</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AutoNum type="alphaLcPeriod"/>
            </a:pPr>
            <a:r>
              <a:rPr lang="en-US" sz="2800">
                <a:latin typeface="Georgia"/>
                <a:ea typeface="Georgia"/>
                <a:cs typeface="Georgia"/>
                <a:sym typeface="Georgia"/>
              </a:rPr>
              <a:t>Replace them with a new column that encapsulates the others.</a:t>
            </a:r>
          </a:p>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p:txBody>
      </p:sp>
      <p:graphicFrame>
        <p:nvGraphicFramePr>
          <p:cNvPr id="549" name="Shape 549"/>
          <p:cNvGraphicFramePr/>
          <p:nvPr/>
        </p:nvGraphicFramePr>
        <p:xfrm>
          <a:off x="891125" y="4688325"/>
          <a:ext cx="3000000" cy="3000000"/>
        </p:xfrm>
        <a:graphic>
          <a:graphicData uri="http://schemas.openxmlformats.org/drawingml/2006/table">
            <a:tbl>
              <a:tblPr>
                <a:noFill/>
                <a:tableStyleId>{984D683C-54A5-4EEF-ACDC-B5EE0E301AF5}</a:tableStyleId>
              </a:tblPr>
              <a:tblGrid>
                <a:gridCol w="1003150"/>
                <a:gridCol w="1003150"/>
                <a:gridCol w="1003150"/>
                <a:gridCol w="1003150"/>
                <a:gridCol w="1003150"/>
              </a:tblGrid>
              <a:tr h="381000">
                <a:tc>
                  <a:txBody>
                    <a:bodyPr>
                      <a:noAutofit/>
                    </a:bodyPr>
                    <a:lstStyle/>
                    <a:p>
                      <a:pPr indent="0" lvl="0" marL="0" algn="ctr">
                        <a:spcBef>
                          <a:spcPts val="0"/>
                        </a:spcBef>
                        <a:buNone/>
                      </a:pPr>
                      <a:r>
                        <a:rPr lang="en-US" sz="2200">
                          <a:latin typeface="Georgia"/>
                          <a:ea typeface="Georgia"/>
                          <a:cs typeface="Georgia"/>
                          <a:sym typeface="Georgia"/>
                        </a:rPr>
                        <a:t>Doc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Car</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Truck</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Van</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Dog</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buNone/>
                      </a:pPr>
                      <a:r>
                        <a:rPr lang="en-US" sz="2200">
                          <a:latin typeface="Georgia"/>
                          <a:ea typeface="Georgia"/>
                          <a:cs typeface="Georgia"/>
                          <a:sym typeface="Georgia"/>
                        </a:rPr>
                        <a:t>6344</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buNone/>
                      </a:pPr>
                      <a:r>
                        <a:rPr lang="en-US" sz="2200">
                          <a:latin typeface="Georgia"/>
                          <a:ea typeface="Georgia"/>
                          <a:cs typeface="Georgia"/>
                          <a:sym typeface="Georgia"/>
                        </a:rPr>
                        <a:t>6345</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buNone/>
                      </a:pPr>
                      <a:r>
                        <a:rPr lang="en-US" sz="2200">
                          <a:latin typeface="Georgia"/>
                          <a:ea typeface="Georgia"/>
                          <a:cs typeface="Georgia"/>
                          <a:sym typeface="Georgia"/>
                        </a:rPr>
                        <a:t>6346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graphicFrame>
        <p:nvGraphicFramePr>
          <p:cNvPr id="550" name="Shape 550"/>
          <p:cNvGraphicFramePr/>
          <p:nvPr/>
        </p:nvGraphicFramePr>
        <p:xfrm>
          <a:off x="8384150" y="4688325"/>
          <a:ext cx="3000000" cy="3000000"/>
        </p:xfrm>
        <a:graphic>
          <a:graphicData uri="http://schemas.openxmlformats.org/drawingml/2006/table">
            <a:tbl>
              <a:tblPr>
                <a:noFill/>
                <a:tableStyleId>{984D683C-54A5-4EEF-ACDC-B5EE0E301AF5}</a:tableStyleId>
              </a:tblPr>
              <a:tblGrid>
                <a:gridCol w="1243175"/>
                <a:gridCol w="1243175"/>
                <a:gridCol w="1243175"/>
              </a:tblGrid>
              <a:tr h="381000">
                <a:tc>
                  <a:txBody>
                    <a:bodyPr>
                      <a:noAutofit/>
                    </a:bodyPr>
                    <a:lstStyle/>
                    <a:p>
                      <a:pPr indent="0" lvl="0" marL="0" rtl="0" algn="ctr">
                        <a:spcBef>
                          <a:spcPts val="0"/>
                        </a:spcBef>
                        <a:buNone/>
                      </a:pPr>
                      <a:r>
                        <a:rPr lang="en-US" sz="2200">
                          <a:latin typeface="Georgia"/>
                          <a:ea typeface="Georgia"/>
                          <a:cs typeface="Georgia"/>
                          <a:sym typeface="Georgia"/>
                        </a:rPr>
                        <a:t>Doc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Vehicle</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Dog</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buNone/>
                      </a:pPr>
                      <a:r>
                        <a:rPr lang="en-US" sz="2200">
                          <a:latin typeface="Georgia"/>
                          <a:ea typeface="Georgia"/>
                          <a:cs typeface="Georgia"/>
                          <a:sym typeface="Georgia"/>
                        </a:rPr>
                        <a:t>6344</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buNone/>
                      </a:pPr>
                      <a:r>
                        <a:rPr lang="en-US" sz="2200">
                          <a:latin typeface="Georgia"/>
                          <a:ea typeface="Georgia"/>
                          <a:cs typeface="Georgia"/>
                          <a:sym typeface="Georgia"/>
                        </a:rPr>
                        <a:t>6345</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buNone/>
                      </a:pPr>
                      <a:r>
                        <a:rPr lang="en-US" sz="2200">
                          <a:latin typeface="Georgia"/>
                          <a:ea typeface="Georgia"/>
                          <a:cs typeface="Georgia"/>
                          <a:sym typeface="Georgia"/>
                        </a:rPr>
                        <a:t>6346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cxnSp>
        <p:nvCxnSpPr>
          <p:cNvPr id="551" name="Shape 551"/>
          <p:cNvCxnSpPr/>
          <p:nvPr/>
        </p:nvCxnSpPr>
        <p:spPr>
          <a:xfrm>
            <a:off x="5902125" y="5731625"/>
            <a:ext cx="2494200" cy="81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57" name="Shape 557"/>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Dimensionality techniques can vary between </a:t>
            </a:r>
            <a:r>
              <a:rPr i="1" lang="en-US" sz="2800">
                <a:latin typeface="Georgia"/>
                <a:ea typeface="Georgia"/>
                <a:cs typeface="Georgia"/>
                <a:sym typeface="Georgia"/>
              </a:rPr>
              <a:t>linear</a:t>
            </a:r>
            <a:r>
              <a:rPr lang="en-US" sz="2800">
                <a:latin typeface="Georgia"/>
                <a:ea typeface="Georgia"/>
                <a:cs typeface="Georgia"/>
                <a:sym typeface="Georgia"/>
              </a:rPr>
              <a:t> and </a:t>
            </a:r>
            <a:r>
              <a:rPr i="1" lang="en-US" sz="2800">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63" name="Shape 56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There are many techniques build into scikit-learn.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One of the most common is </a:t>
            </a:r>
            <a:r>
              <a:rPr b="1" lang="en-US" sz="2800">
                <a:latin typeface="Georgia"/>
                <a:ea typeface="Georgia"/>
                <a:cs typeface="Georgia"/>
                <a:sym typeface="Georgia"/>
              </a:rPr>
              <a:t>Principal Component Analysis</a:t>
            </a:r>
            <a:r>
              <a:rPr lang="en-US" sz="2800">
                <a:latin typeface="Georgia"/>
                <a:ea typeface="Georgia"/>
                <a:cs typeface="Georgia"/>
                <a:sym typeface="Georgia"/>
              </a:rPr>
              <a:t> (</a:t>
            </a:r>
            <a:r>
              <a:rPr b="1" lang="en-US" sz="2800">
                <a:latin typeface="Georgia"/>
                <a:ea typeface="Georgia"/>
                <a:cs typeface="Georgia"/>
                <a:sym typeface="Georgia"/>
              </a:rPr>
              <a:t>PCA</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PCA like techniques, when applied to text data, is sometimes known as </a:t>
            </a:r>
            <a:r>
              <a:rPr b="1" lang="en-US" sz="2800" u="sng">
                <a:solidFill>
                  <a:schemeClr val="hlink"/>
                </a:solidFill>
                <a:latin typeface="Georgia"/>
                <a:ea typeface="Georgia"/>
                <a:cs typeface="Georgia"/>
                <a:sym typeface="Georgia"/>
                <a:hlinkClick r:id="rId3"/>
              </a:rPr>
              <a:t>Latent Semantic Indexing</a:t>
            </a:r>
            <a:r>
              <a:rPr lang="en-US" sz="2800" u="sng">
                <a:solidFill>
                  <a:schemeClr val="hlink"/>
                </a:solidFill>
                <a:latin typeface="Georgia"/>
                <a:ea typeface="Georgia"/>
                <a:cs typeface="Georgia"/>
                <a:sym typeface="Georgia"/>
                <a:hlinkClick r:id="rId4"/>
              </a:rPr>
              <a:t> (</a:t>
            </a:r>
            <a:r>
              <a:rPr b="1" lang="en-US" sz="2800" u="sng">
                <a:solidFill>
                  <a:schemeClr val="hlink"/>
                </a:solidFill>
                <a:latin typeface="Georgia"/>
                <a:ea typeface="Georgia"/>
                <a:cs typeface="Georgia"/>
                <a:sym typeface="Georgia"/>
                <a:hlinkClick r:id="rId5"/>
              </a:rPr>
              <a:t>LSI</a:t>
            </a:r>
            <a:r>
              <a:rPr lang="en-US" sz="2800" u="sng">
                <a:solidFill>
                  <a:schemeClr val="hlink"/>
                </a:solidFill>
                <a:latin typeface="Georgia"/>
                <a:ea typeface="Georgia"/>
                <a:cs typeface="Georgia"/>
                <a:sym typeface="Georgia"/>
                <a:hlinkClick r:id="rId6"/>
              </a:rPr>
              <a:t>)</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http://scikit-learn.org/stable/modules/decomposition.html#truncated-singular-value-decomposition-and-latent-semantic-analysis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DIMENSIONALITY REDUCTION IN TEXT REPRESENTATION</a:t>
            </a:r>
          </a:p>
        </p:txBody>
      </p:sp>
      <p:sp>
        <p:nvSpPr>
          <p:cNvPr id="569" name="Shape 569"/>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PCA helps reduce the feature space into fewer dimensions.</a:t>
            </a:r>
          </a:p>
        </p:txBody>
      </p:sp>
      <p:pic>
        <p:nvPicPr>
          <p:cNvPr id="570" name="Shape 570"/>
          <p:cNvPicPr preferRelativeResize="0"/>
          <p:nvPr/>
        </p:nvPicPr>
        <p:blipFill>
          <a:blip r:embed="rId3">
            <a:alphaModFix/>
          </a:blip>
          <a:stretch>
            <a:fillRect/>
          </a:stretch>
        </p:blipFill>
        <p:spPr>
          <a:xfrm>
            <a:off x="765937" y="2314472"/>
            <a:ext cx="11472926" cy="45508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
        <p:nvSpPr>
          <p:cNvPr id="576" name="Shape 576"/>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Mixture models (specifically </a:t>
            </a:r>
            <a:r>
              <a:rPr b="1" lang="en-US" sz="2800">
                <a:latin typeface="Georgia"/>
                <a:ea typeface="Georgia"/>
                <a:cs typeface="Georgia"/>
                <a:sym typeface="Georgia"/>
              </a:rPr>
              <a:t>LDA</a:t>
            </a:r>
            <a:r>
              <a:rPr lang="en-US" sz="2800">
                <a:latin typeface="Georgia"/>
                <a:ea typeface="Georgia"/>
                <a:cs typeface="Georgia"/>
                <a:sym typeface="Georgia"/>
              </a:rPr>
              <a:t> or </a:t>
            </a:r>
            <a:r>
              <a:rPr b="1" lang="en-US" sz="2800">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
        <p:nvSpPr>
          <p:cNvPr id="582" name="Shape 582"/>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To understand this better, let’s imagine that we generate text by:</a:t>
            </a:r>
          </a:p>
          <a:p>
            <a:pPr indent="0" lvl="0" marL="0" marR="0" rtl="0" algn="l">
              <a:spcBef>
                <a:spcPts val="0"/>
              </a:spcBef>
              <a:buNone/>
            </a:pPr>
            <a:r>
              <a:t/>
            </a:r>
            <a:endParaRPr sz="2800">
              <a:latin typeface="Georgia"/>
              <a:ea typeface="Georgia"/>
              <a:cs typeface="Georgia"/>
              <a:sym typeface="Georgia"/>
            </a:endParaRPr>
          </a:p>
          <a:p>
            <a:pPr indent="-256540" lvl="1" marL="660400" marR="0" rtl="0" algn="l">
              <a:lnSpc>
                <a:spcPct val="150000"/>
              </a:lnSpc>
              <a:spcBef>
                <a:spcPts val="0"/>
              </a:spcBef>
              <a:buSzPts val="2800"/>
              <a:buFont typeface="Georgia"/>
              <a:buAutoNum type="alphaLcPeriod"/>
            </a:pPr>
            <a:r>
              <a:rPr lang="en-US" sz="2800">
                <a:latin typeface="Georgia"/>
                <a:ea typeface="Georgia"/>
                <a:cs typeface="Georgia"/>
                <a:sym typeface="Georgia"/>
              </a:rPr>
              <a:t>Start writing a document</a:t>
            </a:r>
          </a:p>
          <a:p>
            <a:pPr indent="-256539" lvl="2" marL="1117600" marR="0" rtl="0" algn="l">
              <a:lnSpc>
                <a:spcPct val="150000"/>
              </a:lnSpc>
              <a:spcBef>
                <a:spcPts val="0"/>
              </a:spcBef>
              <a:buSzPts val="2800"/>
              <a:buFont typeface="Georgia"/>
              <a:buAutoNum type="romanLcPeriod"/>
            </a:pPr>
            <a:r>
              <a:rPr lang="en-US" sz="2800">
                <a:latin typeface="Georgia"/>
                <a:ea typeface="Georgia"/>
                <a:cs typeface="Georgia"/>
                <a:sym typeface="Georgia"/>
              </a:rPr>
              <a:t>Choose a topic (sports, news, science).</a:t>
            </a:r>
          </a:p>
          <a:p>
            <a:pPr indent="-256539" lvl="2" marL="1117600" marR="0" rtl="0" algn="l">
              <a:lnSpc>
                <a:spcPct val="150000"/>
              </a:lnSpc>
              <a:spcBef>
                <a:spcPts val="0"/>
              </a:spcBef>
              <a:buSzPts val="2800"/>
              <a:buFont typeface="Georgia"/>
              <a:buAutoNum type="romanLcPeriod"/>
            </a:pPr>
            <a:r>
              <a:rPr lang="en-US" sz="2800">
                <a:latin typeface="Georgia"/>
                <a:ea typeface="Georgia"/>
                <a:cs typeface="Georgia"/>
                <a:sym typeface="Georgia"/>
              </a:rPr>
              <a:t>Choose a random word from that topic.</a:t>
            </a:r>
          </a:p>
          <a:p>
            <a:pPr indent="-256539" lvl="2" marL="1117600" marR="0" rtl="0" algn="l">
              <a:lnSpc>
                <a:spcPct val="150000"/>
              </a:lnSpc>
              <a:spcBef>
                <a:spcPts val="0"/>
              </a:spcBef>
              <a:buSzPts val="2800"/>
              <a:buFont typeface="Georgia"/>
              <a:buAutoNum type="romanLcPeriod"/>
            </a:pPr>
            <a:r>
              <a:rPr lang="en-US" sz="2800">
                <a:latin typeface="Georgia"/>
                <a:ea typeface="Georgia"/>
                <a:cs typeface="Georgia"/>
                <a:sym typeface="Georgia"/>
              </a:rPr>
              <a:t>Repeat.</a:t>
            </a:r>
          </a:p>
          <a:p>
            <a:pPr indent="-256540" lvl="1" marL="660400" marR="0" rtl="0" algn="l">
              <a:lnSpc>
                <a:spcPct val="100000"/>
              </a:lnSpc>
              <a:spcBef>
                <a:spcPts val="0"/>
              </a:spcBef>
              <a:buSzPts val="2800"/>
              <a:buFont typeface="Georgia"/>
              <a:buAutoNum type="alphaLcPeriod"/>
            </a:pPr>
            <a:r>
              <a:rPr lang="en-US" sz="2800">
                <a:latin typeface="Georgia"/>
                <a:ea typeface="Georgia"/>
                <a:cs typeface="Georgia"/>
                <a:sym typeface="Georgia"/>
              </a:rPr>
              <a:t>Repeat for the next document.</a:t>
            </a:r>
          </a:p>
          <a:p>
            <a:pPr indent="0" lvl="0" mar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
        <p:nvSpPr>
          <p:cNvPr id="588" name="Shape 588"/>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‘model’ of text is assuming that each document is some </a:t>
            </a:r>
            <a:r>
              <a:rPr i="1" lang="en-US" sz="2800">
                <a:latin typeface="Georgia"/>
                <a:ea typeface="Georgia"/>
                <a:cs typeface="Georgia"/>
                <a:sym typeface="Georgia"/>
              </a:rPr>
              <a:t>mixture</a:t>
            </a:r>
            <a:r>
              <a:rPr lang="en-US" sz="2800">
                <a:latin typeface="Georgia"/>
                <a:ea typeface="Georgia"/>
                <a:cs typeface="Georgia"/>
                <a:sym typeface="Georgia"/>
              </a:rPr>
              <a:t> of topics.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It may be mostly science but may contain some business information.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Shape 59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i="1" lang="en-US" sz="2800">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AutoNum type="alphaLcPeriod"/>
            </a:pPr>
            <a:r>
              <a:rPr lang="en-US" sz="2800">
                <a:latin typeface="Georgia"/>
                <a:ea typeface="Georgia"/>
                <a:cs typeface="Georgia"/>
                <a:sym typeface="Georgia"/>
              </a:rPr>
              <a:t>The word distribution of each topic</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AutoNum type="alphaLcPeriod"/>
            </a:pPr>
            <a:r>
              <a:rPr lang="en-US" sz="2800">
                <a:latin typeface="Georgia"/>
                <a:ea typeface="Georgia"/>
                <a:cs typeface="Georgia"/>
                <a:sym typeface="Georgia"/>
              </a:rPr>
              <a:t>The topic distribution of each document.</a:t>
            </a:r>
          </a:p>
        </p:txBody>
      </p:sp>
      <p:sp>
        <p:nvSpPr>
          <p:cNvPr id="594" name="Shape 59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25" name="Shape 425"/>
        <p:cNvGrpSpPr/>
        <p:nvPr/>
      </p:nvGrpSpPr>
      <p:grpSpPr>
        <a:xfrm>
          <a:off x="0" y="0"/>
          <a:ext cx="0" cy="0"/>
          <a:chOff x="0" y="0"/>
          <a:chExt cx="0" cy="0"/>
        </a:xfrm>
      </p:grpSpPr>
      <p:sp>
        <p:nvSpPr>
          <p:cNvPr id="426" name="Shape 42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COURSE</a:t>
            </a:r>
          </a:p>
        </p:txBody>
      </p:sp>
      <p:sp>
        <p:nvSpPr>
          <p:cNvPr id="427" name="Shape 427"/>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Shape 59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pic>
        <p:nvPicPr>
          <p:cNvPr id="600" name="Shape 600"/>
          <p:cNvPicPr preferRelativeResize="0"/>
          <p:nvPr/>
        </p:nvPicPr>
        <p:blipFill>
          <a:blip r:embed="rId3">
            <a:alphaModFix/>
          </a:blip>
          <a:stretch>
            <a:fillRect/>
          </a:stretch>
        </p:blipFill>
        <p:spPr>
          <a:xfrm>
            <a:off x="1094988" y="1258550"/>
            <a:ext cx="10814825" cy="59979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Shape 605"/>
          <p:cNvSpPr txBox="1"/>
          <p:nvPr>
            <p:ph idx="1" type="body"/>
          </p:nvPr>
        </p:nvSpPr>
        <p:spPr>
          <a:xfrm>
            <a:off x="635003" y="1292775"/>
            <a:ext cx="5971500" cy="54366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06" name="Shape 60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pic>
        <p:nvPicPr>
          <p:cNvPr id="607" name="Shape 607"/>
          <p:cNvPicPr preferRelativeResize="0"/>
          <p:nvPr/>
        </p:nvPicPr>
        <p:blipFill>
          <a:blip r:embed="rId3">
            <a:alphaModFix/>
          </a:blip>
          <a:stretch>
            <a:fillRect/>
          </a:stretch>
        </p:blipFill>
        <p:spPr>
          <a:xfrm>
            <a:off x="6262788" y="1330847"/>
            <a:ext cx="6107024" cy="45573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example, let’s say we have three topics: sports, business, and science.</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each topic, we uncover the most likely words to come from them:</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indent="0" lvl="0" marL="0" rtl="0" algn="ctr">
              <a:lnSpc>
                <a:spcPct val="100000"/>
              </a:lnSpc>
              <a:spcBef>
                <a:spcPts val="0"/>
              </a:spcBef>
              <a:spcAft>
                <a:spcPts val="1200"/>
              </a:spcAft>
              <a:buNone/>
            </a:pPr>
            <a:r>
              <a:t/>
            </a:r>
            <a:endParaRPr sz="600">
              <a:solidFill>
                <a:srgbClr val="333333"/>
              </a:solidFill>
              <a:highlight>
                <a:srgbClr val="F7F7F7"/>
              </a:highlight>
              <a:latin typeface="Consolas"/>
              <a:ea typeface="Consolas"/>
              <a:cs typeface="Consolas"/>
              <a:sym typeface="Consolas"/>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13" name="Shape 61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all our sample of documents, we have a distribution over {sports, science, business}.</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indent="0" lvl="0" marL="0" rtl="0" algn="ctr">
              <a:lnSpc>
                <a:spcPct val="100000"/>
              </a:lnSpc>
              <a:spcBef>
                <a:spcPts val="0"/>
              </a:spcBef>
              <a:spcAft>
                <a:spcPts val="1200"/>
              </a:spcAft>
              <a:buNone/>
            </a:pPr>
            <a:r>
              <a:t/>
            </a:r>
            <a:endParaRPr sz="600">
              <a:solidFill>
                <a:srgbClr val="333333"/>
              </a:solidFill>
              <a:highlight>
                <a:srgbClr val="F7F7F7"/>
              </a:highlight>
              <a:latin typeface="Consolas"/>
              <a:ea typeface="Consolas"/>
              <a:cs typeface="Consolas"/>
              <a:sym typeface="Consolas"/>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19" name="Shape 61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pic>
        <p:nvPicPr>
          <p:cNvPr id="625" name="Shape 625"/>
          <p:cNvPicPr preferRelativeResize="0"/>
          <p:nvPr/>
        </p:nvPicPr>
        <p:blipFill>
          <a:blip r:embed="rId3">
            <a:alphaModFix/>
          </a:blip>
          <a:stretch>
            <a:fillRect/>
          </a:stretch>
        </p:blipFill>
        <p:spPr>
          <a:xfrm>
            <a:off x="635000" y="1392100"/>
            <a:ext cx="11734799" cy="558510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Topic models are useful for organizing a collection of documents and uncovering the main underlying concepts.</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 are many variants that attempt to add even more structure to the ‘model’:</a:t>
            </a: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Supervised topic models guide the process with pre-decided topics.</a:t>
            </a: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i="1" lang="en-US" sz="2800">
                <a:latin typeface="Georgia"/>
                <a:ea typeface="Georgia"/>
                <a:cs typeface="Georgia"/>
                <a:sym typeface="Georgia"/>
              </a:rPr>
              <a:t>where</a:t>
            </a:r>
            <a:r>
              <a:rPr lang="en-US" sz="2800">
                <a:latin typeface="Georgia"/>
                <a:ea typeface="Georgia"/>
                <a:cs typeface="Georgia"/>
                <a:sym typeface="Georgia"/>
              </a:rPr>
              <a:t> they occur.</a:t>
            </a: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Variable number topic models test different numbers of topics to find the best model.</a:t>
            </a:r>
          </a:p>
        </p:txBody>
      </p:sp>
      <p:sp>
        <p:nvSpPr>
          <p:cNvPr id="631" name="Shape 63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MIXTURE MODELS AND LANGUAGE PROCESSING</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KNOWLEDGE CHECK</a:t>
            </a:r>
          </a:p>
        </p:txBody>
      </p:sp>
      <p:pic>
        <p:nvPicPr>
          <p:cNvPr id="637" name="Shape 63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38" name="Shape 638"/>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39" name="Shape 639"/>
          <p:cNvSpPr/>
          <p:nvPr/>
        </p:nvSpPr>
        <p:spPr>
          <a:xfrm>
            <a:off x="2961475" y="2224349"/>
            <a:ext cx="9174600" cy="30102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p>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40" name="Shape 640"/>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Topics and word-topic pairs</a:t>
            </a:r>
          </a:p>
        </p:txBody>
      </p:sp>
      <p:sp>
        <p:nvSpPr>
          <p:cNvPr id="641" name="Shape 641"/>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642" name="Shape 642"/>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ANSWER THE FOLLOWING QUESTIONS</a:t>
            </a:r>
          </a:p>
        </p:txBody>
      </p:sp>
      <p:cxnSp>
        <p:nvCxnSpPr>
          <p:cNvPr id="643" name="Shape 643"/>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DEMO	</a:t>
            </a:r>
          </a:p>
        </p:txBody>
      </p:sp>
      <p:sp>
        <p:nvSpPr>
          <p:cNvPr id="649" name="Shape 649"/>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LDA IN GENSIM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Shape 65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It was originally developed by grad students dissatisfied with current implementations of latent models.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55" name="Shape 65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indent="0" lvl="0" marL="0" marR="0" rtl="0" algn="l">
              <a:spcBef>
                <a:spcPts val="0"/>
              </a:spcBef>
              <a:buNone/>
            </a:pPr>
            <a:r>
              <a:t/>
            </a:r>
            <a:endParaRPr sz="2800">
              <a:latin typeface="Georgia"/>
              <a:ea typeface="Georgia"/>
              <a:cs typeface="Georgia"/>
              <a:sym typeface="Georgia"/>
            </a:endParaRPr>
          </a:p>
          <a:p>
            <a:pPr indent="0" lvl="0" marL="0" rtl="0" algn="ctr">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buNone/>
            </a:pPr>
            <a:r>
              <a:t/>
            </a:r>
            <a:endParaRPr sz="2800">
              <a:latin typeface="Georgia"/>
              <a:ea typeface="Georgia"/>
              <a:cs typeface="Georgia"/>
              <a:sym typeface="Georgia"/>
            </a:endParaRPr>
          </a:p>
        </p:txBody>
      </p:sp>
      <p:sp>
        <p:nvSpPr>
          <p:cNvPr id="661" name="Shape 66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PRE-WORK REVIEW</a:t>
            </a:r>
          </a:p>
        </p:txBody>
      </p:sp>
      <p:sp>
        <p:nvSpPr>
          <p:cNvPr id="433" name="Shape 433"/>
          <p:cNvSpPr txBox="1"/>
          <p:nvPr>
            <p:ph idx="1" type="body"/>
          </p:nvPr>
        </p:nvSpPr>
        <p:spPr>
          <a:xfrm>
            <a:off x="635006" y="958000"/>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Recall and apply </a:t>
            </a:r>
            <a:r>
              <a:rPr i="1" lang="en-US" sz="2800">
                <a:latin typeface="Georgia"/>
                <a:ea typeface="Georgia"/>
                <a:cs typeface="Georgia"/>
                <a:sym typeface="Georgia"/>
              </a:rPr>
              <a:t>unsupervised learning</a:t>
            </a:r>
            <a:r>
              <a:rPr lang="en-US" sz="2800">
                <a:latin typeface="Georgia"/>
                <a:ea typeface="Georgia"/>
                <a:cs typeface="Georgia"/>
                <a:sym typeface="Georgia"/>
              </a:rPr>
              <a:t> techniques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Recall probability distributions, specifically discrete multinomial distributions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p>
          <a:p>
            <a:pPr indent="0" lvl="0" mar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idx="1" type="body"/>
          </p:nvPr>
        </p:nvSpPr>
        <p:spPr>
          <a:xfrm>
            <a:off x="635000" y="1301275"/>
            <a:ext cx="11734800" cy="4696500"/>
          </a:xfrm>
          <a:prstGeom prst="rect">
            <a:avLst/>
          </a:prstGeom>
          <a:noFill/>
          <a:ln>
            <a:noFill/>
          </a:ln>
        </p:spPr>
        <p:txBody>
          <a:bodyPr anchorCtr="0" anchor="t" bIns="0" lIns="0" rIns="0" wrap="square" tIns="0">
            <a:noAutofit/>
          </a:bodyPr>
          <a:lstStyle/>
          <a:p>
            <a:pPr indent="0" lvl="0" marL="0" marR="0" rtl="0">
              <a:spcBef>
                <a:spcPts val="0"/>
              </a:spcBef>
              <a:buNone/>
            </a:pPr>
            <a:r>
              <a:t/>
            </a:r>
            <a:endParaRPr sz="2800">
              <a:latin typeface="Georgia"/>
              <a:ea typeface="Georgia"/>
              <a:cs typeface="Georgia"/>
              <a:sym typeface="Georgia"/>
            </a:endParaRPr>
          </a:p>
          <a:p>
            <a:pPr indent="-69850" lvl="0" marL="0" rtl="0">
              <a:lnSpc>
                <a:spcPct val="115000"/>
              </a:lnSpc>
              <a:spcBef>
                <a:spcPts val="0"/>
              </a:spcBef>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p>
          <a:p>
            <a:pPr indent="0" lvl="0" marL="0" marR="0" rtl="0">
              <a:spcBef>
                <a:spcPts val="0"/>
              </a:spcBef>
              <a:buNone/>
            </a:pPr>
            <a:r>
              <a:t/>
            </a:r>
            <a:endParaRPr sz="2800">
              <a:latin typeface="Georgia"/>
              <a:ea typeface="Georgia"/>
              <a:cs typeface="Georgia"/>
              <a:sym typeface="Georgia"/>
            </a:endParaRPr>
          </a:p>
          <a:p>
            <a:pPr indent="0" lvl="0" marL="0" rtl="0">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indent="0" lvl="0" marL="0" marR="0" rtl="0">
              <a:spcBef>
                <a:spcPts val="0"/>
              </a:spcBef>
              <a:buNone/>
            </a:pPr>
            <a:r>
              <a:t/>
            </a:r>
            <a:endParaRPr sz="2800">
              <a:latin typeface="Georgia"/>
              <a:ea typeface="Georgia"/>
              <a:cs typeface="Georgia"/>
              <a:sym typeface="Georgia"/>
            </a:endParaRPr>
          </a:p>
        </p:txBody>
      </p:sp>
      <p:sp>
        <p:nvSpPr>
          <p:cNvPr id="667" name="Shape 66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 want to learn which columns are correlated (i.e. likely to come from the same topic).</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is the </a:t>
            </a:r>
            <a:r>
              <a:rPr i="1" lang="en-US" sz="2800">
                <a:latin typeface="Georgia"/>
                <a:ea typeface="Georgia"/>
                <a:cs typeface="Georgia"/>
                <a:sym typeface="Georgia"/>
              </a:rPr>
              <a:t>word distribution</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 can also determine what topics are in each document, the </a:t>
            </a:r>
            <a:r>
              <a:rPr i="1" lang="en-US" sz="2800">
                <a:latin typeface="Georgia"/>
                <a:ea typeface="Georgia"/>
                <a:cs typeface="Georgia"/>
                <a:sym typeface="Georgia"/>
              </a:rPr>
              <a:t>topic distribution</a:t>
            </a:r>
            <a:r>
              <a:rPr lang="en-US" sz="2800">
                <a:latin typeface="Georgia"/>
                <a:ea typeface="Georgia"/>
                <a:cs typeface="Georgia"/>
                <a:sym typeface="Georgia"/>
              </a:rPr>
              <a:t>.</a:t>
            </a:r>
          </a:p>
        </p:txBody>
      </p:sp>
      <p:sp>
        <p:nvSpPr>
          <p:cNvPr id="673" name="Shape 67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rtl="0">
              <a:lnSpc>
                <a:spcPct val="115000"/>
              </a:lnSpc>
              <a:spcBef>
                <a:spcPts val="0"/>
              </a:spcBef>
              <a:buNone/>
            </a:pPr>
            <a:r>
              <a:t/>
            </a:r>
            <a:endParaRPr sz="2400">
              <a:solidFill>
                <a:srgbClr val="A71D5D"/>
              </a:solidFill>
              <a:highlight>
                <a:srgbClr val="F7F7F7"/>
              </a:highlight>
              <a:latin typeface="Consolas"/>
              <a:ea typeface="Consolas"/>
              <a:cs typeface="Consolas"/>
              <a:sym typeface="Consolas"/>
            </a:endParaRPr>
          </a:p>
          <a:p>
            <a:pPr indent="0" lvl="0" mar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p>
          <a:p>
            <a:pPr indent="0" lvl="0" marL="0" rtl="0">
              <a:spcBef>
                <a:spcPts val="0"/>
              </a:spcBef>
              <a:buNone/>
            </a:pPr>
            <a:r>
              <a:t/>
            </a:r>
            <a:endParaRPr sz="2400">
              <a:solidFill>
                <a:schemeClr val="dk1"/>
              </a:solidFill>
              <a:latin typeface="Georgia"/>
              <a:ea typeface="Georgia"/>
              <a:cs typeface="Georgia"/>
              <a:sym typeface="Georgia"/>
            </a:endParaRPr>
          </a:p>
        </p:txBody>
      </p:sp>
      <p:sp>
        <p:nvSpPr>
          <p:cNvPr id="679" name="Shape 67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685" name="Shape 68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Now we need to assess the</a:t>
            </a:r>
            <a:r>
              <a:rPr i="1" lang="en-US" sz="2800">
                <a:latin typeface="Georgia"/>
                <a:ea typeface="Georgia"/>
                <a:cs typeface="Georgia"/>
                <a:sym typeface="Georgia"/>
              </a:rPr>
              <a:t> goodness of fit</a:t>
            </a:r>
            <a:r>
              <a:rPr lang="en-US" sz="2800">
                <a:latin typeface="Georgia"/>
                <a:ea typeface="Georgia"/>
                <a:cs typeface="Georgia"/>
                <a:sym typeface="Georgia"/>
              </a:rPr>
              <a:t> for our model.</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Like other unsupervised learning techniques, our validation techniques are mostly about interpretation.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Use the following questions to guide you:</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Did we learn reasonable topics?</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Do the words that make up a topic make sense?</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Is this topic helpful towards our goal?</a:t>
            </a:r>
          </a:p>
        </p:txBody>
      </p:sp>
      <p:sp>
        <p:nvSpPr>
          <p:cNvPr id="691" name="Shape 69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Shape 696"/>
          <p:cNvSpPr txBox="1"/>
          <p:nvPr>
            <p:ph idx="1" type="body"/>
          </p:nvPr>
        </p:nvSpPr>
        <p:spPr>
          <a:xfrm>
            <a:off x="635006" y="1297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We can evaluate fit by viewing the top words in each topic.</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num_topics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25</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num_words_per_topic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5</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ti, topic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(lda.show_topics(</a:t>
            </a:r>
            <a:r>
              <a:rPr lang="en-US" sz="2400">
                <a:solidFill>
                  <a:srgbClr val="ED6A43"/>
                </a:solidFill>
                <a:highlight>
                  <a:srgbClr val="F7F7F7"/>
                </a:highlight>
                <a:latin typeface="Consolas"/>
                <a:ea typeface="Consolas"/>
                <a:cs typeface="Consolas"/>
                <a:sym typeface="Consolas"/>
              </a:rPr>
              <a:t>num_topics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num_topics, </a:t>
            </a:r>
            <a:r>
              <a:rPr lang="en-US" sz="2400">
                <a:solidFill>
                  <a:srgbClr val="ED6A43"/>
                </a:solidFill>
                <a:highlight>
                  <a:srgbClr val="F7F7F7"/>
                </a:highlight>
                <a:latin typeface="Consolas"/>
                <a:ea typeface="Consolas"/>
                <a:cs typeface="Consolas"/>
                <a:sym typeface="Consolas"/>
              </a:rPr>
              <a:t>num_words_per_topic</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n_words_per_topic)):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"Topic: </a:t>
            </a:r>
            <a:r>
              <a:rPr lang="en-US" sz="2400">
                <a:solidFill>
                  <a:srgbClr val="0086B3"/>
                </a:solidFill>
                <a:highlight>
                  <a:srgbClr val="F7F7F7"/>
                </a:highlight>
                <a:latin typeface="Consolas"/>
                <a:ea typeface="Consolas"/>
                <a:cs typeface="Consolas"/>
                <a:sym typeface="Consolas"/>
              </a:rPr>
              <a:t>%d</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(ti))</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97" name="Shape 69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Shape 702"/>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Some topics will be clearer than others.  The following topics represent clear concepts:</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indent="0" lvl="0" marL="457200" rtl="0" algn="ctr">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indent="0" lvl="0" marL="457200" rtl="0" algn="ctr">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0.013*fashion + 0.006*like + 0.006*dress + 0.005*style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p>
        </p:txBody>
      </p:sp>
      <p:sp>
        <p:nvSpPr>
          <p:cNvPr id="703" name="Shape 70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LDA IN GENSIM</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Shape 708"/>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KNOWLEDGE CHECK</a:t>
            </a:r>
          </a:p>
        </p:txBody>
      </p:sp>
      <p:pic>
        <p:nvPicPr>
          <p:cNvPr id="709" name="Shape 7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10" name="Shape 71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11" name="Shape 711"/>
          <p:cNvSpPr/>
          <p:nvPr/>
        </p:nvSpPr>
        <p:spPr>
          <a:xfrm>
            <a:off x="2961475" y="2224349"/>
            <a:ext cx="9174600" cy="3010200"/>
          </a:xfrm>
          <a:prstGeom prst="rect">
            <a:avLst/>
          </a:prstGeom>
          <a:noFill/>
          <a:ln>
            <a:noFill/>
          </a:ln>
        </p:spPr>
        <p:txBody>
          <a:bodyPr anchorCtr="0" anchor="ctr" bIns="50800" lIns="50800" rIns="50800" wrap="square" tIns="50800">
            <a:noAutofit/>
          </a:bodyPr>
          <a:lstStyle/>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indent="0" lvl="0" marL="0" rtl="0">
              <a:spcBef>
                <a:spcPts val="0"/>
              </a:spcBef>
              <a:buNone/>
            </a:pPr>
            <a:r>
              <a:t/>
            </a:r>
            <a:endParaRPr sz="1800">
              <a:solidFill>
                <a:schemeClr val="dk1"/>
              </a:solidFill>
              <a:latin typeface="Georgia"/>
              <a:ea typeface="Georgia"/>
              <a:cs typeface="Georgia"/>
              <a:sym typeface="Georgia"/>
            </a:endParaRPr>
          </a:p>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712" name="Shape 712"/>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Code and topics</a:t>
            </a:r>
          </a:p>
        </p:txBody>
      </p:sp>
      <p:sp>
        <p:nvSpPr>
          <p:cNvPr id="713" name="Shape 713"/>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714" name="Shape 714"/>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ANSWER THE FOLLOWING QUESTIONS</a:t>
            </a:r>
          </a:p>
        </p:txBody>
      </p:sp>
      <p:cxnSp>
        <p:nvCxnSpPr>
          <p:cNvPr id="715" name="Shape 71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OPENING</a:t>
            </a:r>
          </a:p>
        </p:txBody>
      </p:sp>
      <p:sp>
        <p:nvSpPr>
          <p:cNvPr id="439" name="Shape 439"/>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rtl="0">
              <a:lnSpc>
                <a:spcPct val="75000"/>
              </a:lnSpc>
              <a:spcBef>
                <a:spcPts val="0"/>
              </a:spcBef>
              <a:buClr>
                <a:schemeClr val="dk1"/>
              </a:buClr>
              <a:buFont typeface="Arial"/>
              <a:buNone/>
            </a:pPr>
            <a:r>
              <a:rPr b="1" lang="en-US" sz="9600">
                <a:solidFill>
                  <a:schemeClr val="lt1"/>
                </a:solidFill>
                <a:latin typeface="Oswald"/>
                <a:ea typeface="Oswald"/>
                <a:cs typeface="Oswald"/>
                <a:sym typeface="Oswald"/>
              </a:rPr>
              <a:t>LATENT VARIABLE MODELS vs TRADITIONAL NLP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45" name="Shape 445"/>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lesson will continue on natural language processing with an emphasis on </a:t>
            </a:r>
            <a:r>
              <a:rPr i="1" lang="en-US" sz="2800">
                <a:latin typeface="Georgia"/>
                <a:ea typeface="Georgia"/>
                <a:cs typeface="Georgia"/>
                <a:sym typeface="Georgia"/>
              </a:rPr>
              <a:t>latent variables models</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Mining and Refining data is a key part of the data science workflow.</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During the previous lessons, we saw many techniques for mining the data, including preprocessing, building linguistic rules to uncover patterns, and creating classifiers from unstructured data.</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p>
          <a:p>
            <a:pPr indent="0" lvl="0" mar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51" name="Shape 451"/>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Tokenization</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Stemming or lemmatization</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Parsing and tagging</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Each of these are based on a classical or theoretical                        understanding of language.</a:t>
            </a:r>
          </a:p>
          <a:p>
            <a:pPr indent="0" lvl="0" mar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57" name="Shape 457"/>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1" marL="660400" marR="0" rtl="0" algn="l">
              <a:lnSpc>
                <a:spcPct val="115000"/>
              </a:lnSpc>
              <a:spcBef>
                <a:spcPts val="0"/>
              </a:spcBef>
              <a:buSzPts val="2800"/>
              <a:buFont typeface="Georgia"/>
              <a:buChar char="‣"/>
            </a:pPr>
            <a:r>
              <a:rPr lang="en-US" sz="2800">
                <a:latin typeface="Georgia"/>
                <a:ea typeface="Georgia"/>
                <a:cs typeface="Georgia"/>
                <a:sym typeface="Georgia"/>
              </a:rPr>
              <a:t>Tokenization:   </a:t>
            </a:r>
          </a:p>
          <a:p>
            <a:pPr indent="-256539" lvl="2" marL="1117600" marR="0" rtl="0" algn="l">
              <a:lnSpc>
                <a:spcPct val="115000"/>
              </a:lnSpc>
              <a:spcBef>
                <a:spcPts val="0"/>
              </a:spcBef>
              <a:buSzPts val="2800"/>
              <a:buFont typeface="Georgia"/>
              <a:buChar char="‣"/>
            </a:pPr>
            <a:r>
              <a:rPr lang="en-US" sz="2800">
                <a:solidFill>
                  <a:schemeClr val="dk1"/>
                </a:solidFill>
                <a:latin typeface="Georgia"/>
                <a:ea typeface="Georgia"/>
                <a:cs typeface="Georgia"/>
                <a:sym typeface="Georgia"/>
              </a:rPr>
              <a:t>John hit the ball → [John, hit, the, ball]</a:t>
            </a:r>
          </a:p>
          <a:p>
            <a:pPr indent="-256539" lvl="2" marL="1117600" marR="0" rtl="0" algn="l">
              <a:lnSpc>
                <a:spcPct val="115000"/>
              </a:lnSpc>
              <a:spcBef>
                <a:spcPts val="0"/>
              </a:spcBef>
              <a:buClr>
                <a:schemeClr val="dk1"/>
              </a:buClr>
              <a:buSzPts val="2800"/>
              <a:buFont typeface="Georgia"/>
              <a:buChar char="‣"/>
            </a:pPr>
            <a:r>
              <a:rPr lang="en-US" sz="2800">
                <a:solidFill>
                  <a:schemeClr val="dk1"/>
                </a:solidFill>
                <a:latin typeface="Georgia"/>
                <a:ea typeface="Georgia"/>
                <a:cs typeface="Georgia"/>
                <a:sym typeface="Georgia"/>
              </a:rPr>
              <a:t>Where did you go → [Where, did, you, go]</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Stemming or lemmatization:  shouted → shout, better → good</a:t>
            </a:r>
          </a:p>
          <a:p>
            <a:pPr indent="0" lvl="0" marL="0" marR="0" rtl="0" algn="l">
              <a:spcBef>
                <a:spcPts val="0"/>
              </a:spcBef>
              <a:buNone/>
            </a:pPr>
            <a:r>
              <a:t/>
            </a:r>
            <a:endParaRPr sz="2800">
              <a:latin typeface="Georgia"/>
              <a:ea typeface="Georgia"/>
              <a:cs typeface="Georgia"/>
              <a:sym typeface="Georgia"/>
            </a:endParaRPr>
          </a:p>
          <a:p>
            <a:pPr indent="-256540" lvl="1" marL="660400" marR="0" rtl="0" algn="l">
              <a:spcBef>
                <a:spcPts val="0"/>
              </a:spcBef>
              <a:buSzPts val="2800"/>
              <a:buFont typeface="Georgia"/>
              <a:buChar char="‣"/>
            </a:pPr>
            <a:r>
              <a:rPr lang="en-US" sz="2800">
                <a:latin typeface="Georgia"/>
                <a:ea typeface="Georgia"/>
                <a:cs typeface="Georgia"/>
                <a:sym typeface="Georgia"/>
              </a:rPr>
              <a:t>Parsing and tagging:  </a:t>
            </a:r>
          </a:p>
        </p:txBody>
      </p:sp>
      <p:pic>
        <p:nvPicPr>
          <p:cNvPr id="458" name="Shape 458"/>
          <p:cNvPicPr preferRelativeResize="0"/>
          <p:nvPr/>
        </p:nvPicPr>
        <p:blipFill>
          <a:blip r:embed="rId3">
            <a:alphaModFix/>
          </a:blip>
          <a:stretch>
            <a:fillRect/>
          </a:stretch>
        </p:blipFill>
        <p:spPr>
          <a:xfrm>
            <a:off x="4895100" y="4661516"/>
            <a:ext cx="2420016" cy="2391405"/>
          </a:xfrm>
          <a:prstGeom prst="rect">
            <a:avLst/>
          </a:prstGeom>
          <a:noFill/>
          <a:ln>
            <a:noFill/>
          </a:ln>
        </p:spPr>
      </p:pic>
      <p:pic>
        <p:nvPicPr>
          <p:cNvPr id="459" name="Shape 459"/>
          <p:cNvPicPr preferRelativeResize="0"/>
          <p:nvPr/>
        </p:nvPicPr>
        <p:blipFill>
          <a:blip r:embed="rId4">
            <a:alphaModFix/>
          </a:blip>
          <a:stretch>
            <a:fillRect/>
          </a:stretch>
        </p:blipFill>
        <p:spPr>
          <a:xfrm>
            <a:off x="8056841" y="4382349"/>
            <a:ext cx="2589435" cy="288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LATENT VARIABLE MODELS</a:t>
            </a:r>
          </a:p>
        </p:txBody>
      </p:sp>
      <p:sp>
        <p:nvSpPr>
          <p:cNvPr id="465" name="Shape 465"/>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b="1" lang="en-US" sz="2800">
                <a:latin typeface="Georgia"/>
                <a:ea typeface="Georgia"/>
                <a:cs typeface="Georgia"/>
                <a:sym typeface="Georgia"/>
              </a:rPr>
              <a:t>how</a:t>
            </a:r>
            <a:r>
              <a:rPr lang="en-US" sz="2800">
                <a:latin typeface="Georgia"/>
                <a:ea typeface="Georgia"/>
                <a:cs typeface="Georgia"/>
                <a:sym typeface="Georgia"/>
              </a:rPr>
              <a:t> the words are used.</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We’ll use </a:t>
            </a:r>
            <a:r>
              <a:rPr i="1" lang="en-US" sz="2800">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p>
          <a:p>
            <a:pPr indent="0" lvl="0" mar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