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Open Sans ExtraBold"/>
      <p:bold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lW5AhokSiAnFYzrae2+RKD+a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12481E-8DEC-4B63-99BD-4DE433097372}">
  <a:tblStyle styleId="{3A12481E-8DEC-4B63-99BD-4DE433097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ExtraBold-bold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b39c296a9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b39c296a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ae08599a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ae08599a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3a7e5c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b3a7e5c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b3a7e5c5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b3a7e5c5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b3a7e5c5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b3a7e5c5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acbf9895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acbf9895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ade84c9b1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ade84c9b1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ade84c9b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ade84c9b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330a472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9330a472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acbf9895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acbf9895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ade84c9b1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ade84c9b1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ade84c9b1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ade84c9b1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ade84c9b1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ade84c9b1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Bibliography: </a:t>
            </a:r>
            <a:r>
              <a:rPr lang="en"/>
              <a:t>https://www.valuepenguin.com/travel/delays-cancellations-bags-study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9330a471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9330a471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d9d3cf06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ad9d3cf06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ad9d3cf0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ad9d3cf0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ad9d3cf06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ad9d3cf06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b39c296a9f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b39c296a9f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b39c296a9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b39c296a9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4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54"/>
            <p:cNvSpPr/>
            <p:nvPr/>
          </p:nvSpPr>
          <p:spPr>
            <a:xfrm>
              <a:off x="2125225" y="882100"/>
              <a:ext cx="4498300" cy="4498300"/>
            </a:xfrm>
            <a:custGeom>
              <a:rect b="b" l="l" r="r" t="t"/>
              <a:pathLst>
                <a:path extrusionOk="0" h="179932" w="179932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54"/>
            <p:cNvSpPr/>
            <p:nvPr/>
          </p:nvSpPr>
          <p:spPr>
            <a:xfrm>
              <a:off x="2901875" y="2235400"/>
              <a:ext cx="933450" cy="1736400"/>
            </a:xfrm>
            <a:custGeom>
              <a:rect b="b" l="l" r="r" t="t"/>
              <a:pathLst>
                <a:path extrusionOk="0" h="69456" w="37338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4"/>
            <p:cNvSpPr/>
            <p:nvPr/>
          </p:nvSpPr>
          <p:spPr>
            <a:xfrm>
              <a:off x="3608575" y="1292775"/>
              <a:ext cx="262925" cy="321900"/>
            </a:xfrm>
            <a:custGeom>
              <a:rect b="b" l="l" r="r" t="t"/>
              <a:pathLst>
                <a:path extrusionOk="0" h="12876" w="10517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4"/>
            <p:cNvSpPr/>
            <p:nvPr/>
          </p:nvSpPr>
          <p:spPr>
            <a:xfrm>
              <a:off x="2301300" y="1118475"/>
              <a:ext cx="1073350" cy="2291375"/>
            </a:xfrm>
            <a:custGeom>
              <a:rect b="b" l="l" r="r" t="t"/>
              <a:pathLst>
                <a:path extrusionOk="0" h="91655" w="42934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4"/>
            <p:cNvSpPr/>
            <p:nvPr/>
          </p:nvSpPr>
          <p:spPr>
            <a:xfrm>
              <a:off x="4754250" y="976175"/>
              <a:ext cx="1869275" cy="2520500"/>
            </a:xfrm>
            <a:custGeom>
              <a:rect b="b" l="l" r="r" t="t"/>
              <a:pathLst>
                <a:path extrusionOk="0" h="100820" w="74771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54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4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4"/>
          <p:cNvSpPr/>
          <p:nvPr/>
        </p:nvSpPr>
        <p:spPr>
          <a:xfrm>
            <a:off x="6668598" y="1124211"/>
            <a:ext cx="147102" cy="358950"/>
          </a:xfrm>
          <a:custGeom>
            <a:rect b="b" l="l" r="r" t="t"/>
            <a:pathLst>
              <a:path extrusionOk="0" h="26134" w="1071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4"/>
          <p:cNvSpPr txBox="1"/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54"/>
          <p:cNvSpPr txBox="1"/>
          <p:nvPr>
            <p:ph idx="1" type="subTitle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54"/>
          <p:cNvSpPr/>
          <p:nvPr/>
        </p:nvSpPr>
        <p:spPr>
          <a:xfrm>
            <a:off x="6093045" y="1171822"/>
            <a:ext cx="1770644" cy="685785"/>
          </a:xfrm>
          <a:custGeom>
            <a:rect b="b" l="l" r="r" t="t"/>
            <a:pathLst>
              <a:path extrusionOk="0" fill="none" h="58853" w="151954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4"/>
          <p:cNvSpPr/>
          <p:nvPr/>
        </p:nvSpPr>
        <p:spPr>
          <a:xfrm>
            <a:off x="7143542" y="1423124"/>
            <a:ext cx="392363" cy="400065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4"/>
          <p:cNvSpPr/>
          <p:nvPr/>
        </p:nvSpPr>
        <p:spPr>
          <a:xfrm>
            <a:off x="540000" y="481140"/>
            <a:ext cx="1860368" cy="362222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4"/>
          <p:cNvSpPr/>
          <p:nvPr/>
        </p:nvSpPr>
        <p:spPr>
          <a:xfrm>
            <a:off x="2347558" y="1201722"/>
            <a:ext cx="1246032" cy="252504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4"/>
          <p:cNvSpPr/>
          <p:nvPr/>
        </p:nvSpPr>
        <p:spPr>
          <a:xfrm>
            <a:off x="3371687" y="330275"/>
            <a:ext cx="764068" cy="154836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4"/>
          <p:cNvSpPr/>
          <p:nvPr/>
        </p:nvSpPr>
        <p:spPr>
          <a:xfrm flipH="1">
            <a:off x="972623" y="424184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3">
  <p:cSld name="CUSTOM_3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3"/>
          <p:cNvSpPr txBox="1"/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63"/>
          <p:cNvSpPr txBox="1"/>
          <p:nvPr>
            <p:ph idx="1" type="subTitle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3"/>
          <p:cNvSpPr/>
          <p:nvPr/>
        </p:nvSpPr>
        <p:spPr>
          <a:xfrm>
            <a:off x="-2959298" y="1618853"/>
            <a:ext cx="13294725" cy="6322425"/>
          </a:xfrm>
          <a:custGeom>
            <a:rect b="b" l="l" r="r" t="t"/>
            <a:pathLst>
              <a:path extrusionOk="0" h="252897" w="531789">
                <a:moveTo>
                  <a:pt x="502420" y="77740"/>
                </a:moveTo>
                <a:cubicBezTo>
                  <a:pt x="478544" y="78375"/>
                  <a:pt x="423680" y="100346"/>
                  <a:pt x="388120" y="118126"/>
                </a:cubicBezTo>
                <a:cubicBezTo>
                  <a:pt x="352560" y="135906"/>
                  <a:pt x="318651" y="189754"/>
                  <a:pt x="289060" y="184420"/>
                </a:cubicBezTo>
                <a:cubicBezTo>
                  <a:pt x="259469" y="179086"/>
                  <a:pt x="231402" y="101108"/>
                  <a:pt x="210574" y="86122"/>
                </a:cubicBezTo>
                <a:cubicBezTo>
                  <a:pt x="189746" y="71136"/>
                  <a:pt x="181491" y="108855"/>
                  <a:pt x="164092" y="94504"/>
                </a:cubicBezTo>
                <a:cubicBezTo>
                  <a:pt x="146693" y="80153"/>
                  <a:pt x="133485" y="-238"/>
                  <a:pt x="106180" y="16"/>
                </a:cubicBezTo>
                <a:cubicBezTo>
                  <a:pt x="78875" y="270"/>
                  <a:pt x="-3929" y="57039"/>
                  <a:pt x="262" y="96028"/>
                </a:cubicBezTo>
                <a:cubicBezTo>
                  <a:pt x="4453" y="135017"/>
                  <a:pt x="86114" y="208677"/>
                  <a:pt x="131326" y="233950"/>
                </a:cubicBezTo>
                <a:cubicBezTo>
                  <a:pt x="176538" y="259223"/>
                  <a:pt x="211336" y="253889"/>
                  <a:pt x="271534" y="247666"/>
                </a:cubicBezTo>
                <a:cubicBezTo>
                  <a:pt x="331732" y="241443"/>
                  <a:pt x="449207" y="218837"/>
                  <a:pt x="492514" y="196612"/>
                </a:cubicBezTo>
                <a:cubicBezTo>
                  <a:pt x="535821" y="174387"/>
                  <a:pt x="529725" y="134128"/>
                  <a:pt x="531376" y="114316"/>
                </a:cubicBezTo>
                <a:cubicBezTo>
                  <a:pt x="533027" y="94504"/>
                  <a:pt x="526296" y="77105"/>
                  <a:pt x="502420" y="7774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3"/>
          <p:cNvSpPr/>
          <p:nvPr/>
        </p:nvSpPr>
        <p:spPr>
          <a:xfrm rot="225497">
            <a:off x="7355756" y="3906613"/>
            <a:ext cx="517557" cy="527717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63"/>
          <p:cNvGrpSpPr/>
          <p:nvPr/>
        </p:nvGrpSpPr>
        <p:grpSpPr>
          <a:xfrm>
            <a:off x="6313205" y="203476"/>
            <a:ext cx="1637000" cy="1637049"/>
            <a:chOff x="1492675" y="4992125"/>
            <a:chExt cx="481825" cy="481825"/>
          </a:xfrm>
        </p:grpSpPr>
        <p:sp>
          <p:nvSpPr>
            <p:cNvPr id="109" name="Google Shape;109;p63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3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4"/>
          <p:cNvSpPr/>
          <p:nvPr/>
        </p:nvSpPr>
        <p:spPr>
          <a:xfrm>
            <a:off x="539975" y="2369350"/>
            <a:ext cx="8064000" cy="21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4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64"/>
          <p:cNvSpPr txBox="1"/>
          <p:nvPr>
            <p:ph idx="1" type="subTitle"/>
          </p:nvPr>
        </p:nvSpPr>
        <p:spPr>
          <a:xfrm>
            <a:off x="677538" y="32532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6" name="Google Shape;116;p64"/>
          <p:cNvSpPr txBox="1"/>
          <p:nvPr>
            <p:ph idx="2" type="subTitle"/>
          </p:nvPr>
        </p:nvSpPr>
        <p:spPr>
          <a:xfrm>
            <a:off x="641525" y="3587175"/>
            <a:ext cx="190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4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4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4"/>
          <p:cNvSpPr txBox="1"/>
          <p:nvPr>
            <p:ph idx="3" type="subTitle"/>
          </p:nvPr>
        </p:nvSpPr>
        <p:spPr>
          <a:xfrm>
            <a:off x="2662138" y="32532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0" name="Google Shape;120;p64"/>
          <p:cNvSpPr txBox="1"/>
          <p:nvPr>
            <p:ph idx="4" type="subTitle"/>
          </p:nvPr>
        </p:nvSpPr>
        <p:spPr>
          <a:xfrm>
            <a:off x="2626075" y="3587175"/>
            <a:ext cx="190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4"/>
          <p:cNvSpPr txBox="1"/>
          <p:nvPr>
            <p:ph idx="5" type="subTitle"/>
          </p:nvPr>
        </p:nvSpPr>
        <p:spPr>
          <a:xfrm>
            <a:off x="4646813" y="32532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2" name="Google Shape;122;p64"/>
          <p:cNvSpPr txBox="1"/>
          <p:nvPr>
            <p:ph idx="6" type="subTitle"/>
          </p:nvPr>
        </p:nvSpPr>
        <p:spPr>
          <a:xfrm>
            <a:off x="4610750" y="3587175"/>
            <a:ext cx="190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4"/>
          <p:cNvSpPr txBox="1"/>
          <p:nvPr>
            <p:ph idx="7" type="subTitle"/>
          </p:nvPr>
        </p:nvSpPr>
        <p:spPr>
          <a:xfrm>
            <a:off x="6631413" y="32532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Google Shape;124;p64"/>
          <p:cNvSpPr txBox="1"/>
          <p:nvPr>
            <p:ph idx="8" type="subTitle"/>
          </p:nvPr>
        </p:nvSpPr>
        <p:spPr>
          <a:xfrm>
            <a:off x="6595425" y="3587175"/>
            <a:ext cx="190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5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5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5"/>
          <p:cNvSpPr txBox="1"/>
          <p:nvPr>
            <p:ph type="title"/>
          </p:nvPr>
        </p:nvSpPr>
        <p:spPr>
          <a:xfrm>
            <a:off x="540000" y="445025"/>
            <a:ext cx="413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65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5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5"/>
          <p:cNvSpPr/>
          <p:nvPr/>
        </p:nvSpPr>
        <p:spPr>
          <a:xfrm>
            <a:off x="539989" y="3454975"/>
            <a:ext cx="2555100" cy="1215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t/>
            </a:r>
            <a:endParaRPr b="1" i="0" sz="4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65"/>
          <p:cNvSpPr/>
          <p:nvPr/>
        </p:nvSpPr>
        <p:spPr>
          <a:xfrm>
            <a:off x="6048889" y="1441025"/>
            <a:ext cx="2555100" cy="1215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t/>
            </a:r>
            <a:endParaRPr b="1" i="0" sz="4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65"/>
          <p:cNvSpPr/>
          <p:nvPr/>
        </p:nvSpPr>
        <p:spPr>
          <a:xfrm rot="-5400000">
            <a:off x="2975825" y="2082425"/>
            <a:ext cx="3192300" cy="1909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t/>
            </a:r>
            <a:endParaRPr b="1" i="0" sz="4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65"/>
          <p:cNvSpPr txBox="1"/>
          <p:nvPr>
            <p:ph idx="1" type="subTitle"/>
          </p:nvPr>
        </p:nvSpPr>
        <p:spPr>
          <a:xfrm>
            <a:off x="6602575" y="1477725"/>
            <a:ext cx="1907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4" name="Google Shape;134;p65"/>
          <p:cNvSpPr txBox="1"/>
          <p:nvPr>
            <p:ph idx="2" type="subTitle"/>
          </p:nvPr>
        </p:nvSpPr>
        <p:spPr>
          <a:xfrm>
            <a:off x="6143213" y="1811650"/>
            <a:ext cx="2366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5"/>
          <p:cNvSpPr txBox="1"/>
          <p:nvPr>
            <p:ph idx="3" type="subTitle"/>
          </p:nvPr>
        </p:nvSpPr>
        <p:spPr>
          <a:xfrm>
            <a:off x="634376" y="3496475"/>
            <a:ext cx="1907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6" name="Google Shape;136;p65"/>
          <p:cNvSpPr txBox="1"/>
          <p:nvPr>
            <p:ph idx="4" type="subTitle"/>
          </p:nvPr>
        </p:nvSpPr>
        <p:spPr>
          <a:xfrm>
            <a:off x="634350" y="3830400"/>
            <a:ext cx="2366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6"/>
          <p:cNvSpPr/>
          <p:nvPr/>
        </p:nvSpPr>
        <p:spPr>
          <a:xfrm>
            <a:off x="6142225" y="1679100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6"/>
          <p:cNvSpPr/>
          <p:nvPr/>
        </p:nvSpPr>
        <p:spPr>
          <a:xfrm>
            <a:off x="3353100" y="1679100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6"/>
          <p:cNvSpPr/>
          <p:nvPr/>
        </p:nvSpPr>
        <p:spPr>
          <a:xfrm>
            <a:off x="563975" y="1679100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6"/>
          <p:cNvSpPr/>
          <p:nvPr/>
        </p:nvSpPr>
        <p:spPr>
          <a:xfrm>
            <a:off x="3857700" y="3729850"/>
            <a:ext cx="1428600" cy="531000"/>
          </a:xfrm>
          <a:prstGeom prst="roundRect">
            <a:avLst>
              <a:gd fmla="val 250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6"/>
          <p:cNvSpPr/>
          <p:nvPr/>
        </p:nvSpPr>
        <p:spPr>
          <a:xfrm>
            <a:off x="6592050" y="3729850"/>
            <a:ext cx="1428600" cy="531000"/>
          </a:xfrm>
          <a:prstGeom prst="roundRect">
            <a:avLst>
              <a:gd fmla="val 250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6"/>
          <p:cNvSpPr/>
          <p:nvPr/>
        </p:nvSpPr>
        <p:spPr>
          <a:xfrm>
            <a:off x="1068525" y="3729850"/>
            <a:ext cx="1428600" cy="531000"/>
          </a:xfrm>
          <a:prstGeom prst="roundRect">
            <a:avLst>
              <a:gd fmla="val 250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6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66"/>
          <p:cNvSpPr txBox="1"/>
          <p:nvPr>
            <p:ph idx="1" type="subTitle"/>
          </p:nvPr>
        </p:nvSpPr>
        <p:spPr>
          <a:xfrm>
            <a:off x="866413" y="37637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7" name="Google Shape;147;p66"/>
          <p:cNvSpPr txBox="1"/>
          <p:nvPr>
            <p:ph idx="2" type="subTitle"/>
          </p:nvPr>
        </p:nvSpPr>
        <p:spPr>
          <a:xfrm>
            <a:off x="831688" y="2790750"/>
            <a:ext cx="190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6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6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6"/>
          <p:cNvSpPr txBox="1"/>
          <p:nvPr>
            <p:ph idx="3" type="subTitle"/>
          </p:nvPr>
        </p:nvSpPr>
        <p:spPr>
          <a:xfrm>
            <a:off x="3653138" y="37637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1" name="Google Shape;151;p66"/>
          <p:cNvSpPr txBox="1"/>
          <p:nvPr>
            <p:ph idx="4" type="subTitle"/>
          </p:nvPr>
        </p:nvSpPr>
        <p:spPr>
          <a:xfrm>
            <a:off x="3618363" y="2790750"/>
            <a:ext cx="190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6"/>
          <p:cNvSpPr txBox="1"/>
          <p:nvPr>
            <p:ph idx="5" type="subTitle"/>
          </p:nvPr>
        </p:nvSpPr>
        <p:spPr>
          <a:xfrm>
            <a:off x="6442338" y="37637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3" name="Google Shape;153;p66"/>
          <p:cNvSpPr txBox="1"/>
          <p:nvPr>
            <p:ph idx="6" type="subTitle"/>
          </p:nvPr>
        </p:nvSpPr>
        <p:spPr>
          <a:xfrm>
            <a:off x="6407563" y="2790750"/>
            <a:ext cx="190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7"/>
          <p:cNvSpPr/>
          <p:nvPr/>
        </p:nvSpPr>
        <p:spPr>
          <a:xfrm flipH="1" rot="10800000">
            <a:off x="-1944489" y="-231378"/>
            <a:ext cx="11931050" cy="6619875"/>
          </a:xfrm>
          <a:custGeom>
            <a:rect b="b" l="l" r="r" t="t"/>
            <a:pathLst>
              <a:path extrusionOk="0" h="264795" w="477242">
                <a:moveTo>
                  <a:pt x="49586" y="111"/>
                </a:moveTo>
                <a:cubicBezTo>
                  <a:pt x="66477" y="1000"/>
                  <a:pt x="79050" y="79867"/>
                  <a:pt x="104450" y="95361"/>
                </a:cubicBezTo>
                <a:cubicBezTo>
                  <a:pt x="129850" y="110855"/>
                  <a:pt x="169093" y="96885"/>
                  <a:pt x="201986" y="93075"/>
                </a:cubicBezTo>
                <a:cubicBezTo>
                  <a:pt x="234879" y="89265"/>
                  <a:pt x="266629" y="63865"/>
                  <a:pt x="301808" y="72501"/>
                </a:cubicBezTo>
                <a:cubicBezTo>
                  <a:pt x="336987" y="81137"/>
                  <a:pt x="383850" y="125206"/>
                  <a:pt x="413060" y="144891"/>
                </a:cubicBezTo>
                <a:cubicBezTo>
                  <a:pt x="442270" y="164576"/>
                  <a:pt x="478465" y="175244"/>
                  <a:pt x="477068" y="190611"/>
                </a:cubicBezTo>
                <a:cubicBezTo>
                  <a:pt x="475671" y="205978"/>
                  <a:pt x="436047" y="224774"/>
                  <a:pt x="404678" y="237093"/>
                </a:cubicBezTo>
                <a:cubicBezTo>
                  <a:pt x="373309" y="249412"/>
                  <a:pt x="318445" y="266684"/>
                  <a:pt x="288854" y="264525"/>
                </a:cubicBezTo>
                <a:cubicBezTo>
                  <a:pt x="259263" y="262366"/>
                  <a:pt x="252024" y="231632"/>
                  <a:pt x="227132" y="224139"/>
                </a:cubicBezTo>
                <a:cubicBezTo>
                  <a:pt x="202240" y="216646"/>
                  <a:pt x="164394" y="213217"/>
                  <a:pt x="139502" y="219567"/>
                </a:cubicBezTo>
                <a:cubicBezTo>
                  <a:pt x="114610" y="225917"/>
                  <a:pt x="98862" y="262874"/>
                  <a:pt x="77780" y="262239"/>
                </a:cubicBezTo>
                <a:cubicBezTo>
                  <a:pt x="56698" y="261604"/>
                  <a:pt x="25456" y="244459"/>
                  <a:pt x="13010" y="215757"/>
                </a:cubicBezTo>
                <a:cubicBezTo>
                  <a:pt x="564" y="187055"/>
                  <a:pt x="-2992" y="125968"/>
                  <a:pt x="3104" y="90027"/>
                </a:cubicBezTo>
                <a:cubicBezTo>
                  <a:pt x="9200" y="54086"/>
                  <a:pt x="32695" y="-778"/>
                  <a:pt x="49586" y="111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7"/>
          <p:cNvSpPr/>
          <p:nvPr/>
        </p:nvSpPr>
        <p:spPr>
          <a:xfrm>
            <a:off x="4527800" y="917425"/>
            <a:ext cx="3821100" cy="326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7"/>
          <p:cNvSpPr/>
          <p:nvPr/>
        </p:nvSpPr>
        <p:spPr>
          <a:xfrm>
            <a:off x="667400" y="1896588"/>
            <a:ext cx="3354600" cy="6522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7"/>
          <p:cNvSpPr txBox="1"/>
          <p:nvPr>
            <p:ph type="title"/>
          </p:nvPr>
        </p:nvSpPr>
        <p:spPr>
          <a:xfrm flipH="1">
            <a:off x="882700" y="1958838"/>
            <a:ext cx="349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67"/>
          <p:cNvSpPr txBox="1"/>
          <p:nvPr>
            <p:ph idx="1" type="subTitle"/>
          </p:nvPr>
        </p:nvSpPr>
        <p:spPr>
          <a:xfrm flipH="1">
            <a:off x="882700" y="2594713"/>
            <a:ext cx="2760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8"/>
          <p:cNvSpPr txBox="1"/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68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8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9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9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69"/>
          <p:cNvSpPr txBox="1"/>
          <p:nvPr>
            <p:ph idx="1" type="subTitle"/>
          </p:nvPr>
        </p:nvSpPr>
        <p:spPr>
          <a:xfrm>
            <a:off x="866413" y="20045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9" name="Google Shape;169;p69"/>
          <p:cNvSpPr txBox="1"/>
          <p:nvPr>
            <p:ph idx="2" type="subTitle"/>
          </p:nvPr>
        </p:nvSpPr>
        <p:spPr>
          <a:xfrm>
            <a:off x="831700" y="2339450"/>
            <a:ext cx="1907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9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9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9"/>
          <p:cNvSpPr txBox="1"/>
          <p:nvPr>
            <p:ph idx="3" type="subTitle"/>
          </p:nvPr>
        </p:nvSpPr>
        <p:spPr>
          <a:xfrm>
            <a:off x="3653138" y="20045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3" name="Google Shape;173;p69"/>
          <p:cNvSpPr txBox="1"/>
          <p:nvPr>
            <p:ph idx="4" type="subTitle"/>
          </p:nvPr>
        </p:nvSpPr>
        <p:spPr>
          <a:xfrm>
            <a:off x="3618375" y="2339450"/>
            <a:ext cx="1907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9"/>
          <p:cNvSpPr txBox="1"/>
          <p:nvPr>
            <p:ph idx="5" type="subTitle"/>
          </p:nvPr>
        </p:nvSpPr>
        <p:spPr>
          <a:xfrm>
            <a:off x="6442338" y="2004550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5" name="Google Shape;175;p69"/>
          <p:cNvSpPr txBox="1"/>
          <p:nvPr>
            <p:ph idx="6" type="subTitle"/>
          </p:nvPr>
        </p:nvSpPr>
        <p:spPr>
          <a:xfrm>
            <a:off x="6407575" y="2339450"/>
            <a:ext cx="1907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9"/>
          <p:cNvSpPr txBox="1"/>
          <p:nvPr>
            <p:ph idx="7" type="subTitle"/>
          </p:nvPr>
        </p:nvSpPr>
        <p:spPr>
          <a:xfrm>
            <a:off x="866413" y="3739075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7" name="Google Shape;177;p69"/>
          <p:cNvSpPr txBox="1"/>
          <p:nvPr>
            <p:ph idx="8" type="subTitle"/>
          </p:nvPr>
        </p:nvSpPr>
        <p:spPr>
          <a:xfrm>
            <a:off x="831700" y="4073975"/>
            <a:ext cx="1907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9"/>
          <p:cNvSpPr txBox="1"/>
          <p:nvPr>
            <p:ph idx="9" type="subTitle"/>
          </p:nvPr>
        </p:nvSpPr>
        <p:spPr>
          <a:xfrm>
            <a:off x="3653138" y="3739075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9" name="Google Shape;179;p69"/>
          <p:cNvSpPr txBox="1"/>
          <p:nvPr>
            <p:ph idx="13" type="subTitle"/>
          </p:nvPr>
        </p:nvSpPr>
        <p:spPr>
          <a:xfrm>
            <a:off x="3618375" y="4073975"/>
            <a:ext cx="1907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9"/>
          <p:cNvSpPr txBox="1"/>
          <p:nvPr>
            <p:ph idx="14" type="subTitle"/>
          </p:nvPr>
        </p:nvSpPr>
        <p:spPr>
          <a:xfrm>
            <a:off x="6442338" y="3739075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1" name="Google Shape;181;p69"/>
          <p:cNvSpPr txBox="1"/>
          <p:nvPr>
            <p:ph idx="15" type="subTitle"/>
          </p:nvPr>
        </p:nvSpPr>
        <p:spPr>
          <a:xfrm>
            <a:off x="6407575" y="4073975"/>
            <a:ext cx="1907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0"/>
          <p:cNvSpPr txBox="1"/>
          <p:nvPr>
            <p:ph idx="1" type="body"/>
          </p:nvPr>
        </p:nvSpPr>
        <p:spPr>
          <a:xfrm>
            <a:off x="540000" y="458475"/>
            <a:ext cx="39660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600"/>
            </a:lvl1pPr>
          </a:lstStyle>
          <a:p/>
        </p:txBody>
      </p:sp>
      <p:sp>
        <p:nvSpPr>
          <p:cNvPr id="184" name="Google Shape;184;p70"/>
          <p:cNvSpPr/>
          <p:nvPr/>
        </p:nvSpPr>
        <p:spPr>
          <a:xfrm rot="-10384054">
            <a:off x="-745976" y="-679417"/>
            <a:ext cx="11271098" cy="5208382"/>
          </a:xfrm>
          <a:custGeom>
            <a:rect b="b" l="l" r="r" t="t"/>
            <a:pathLst>
              <a:path extrusionOk="0" h="208333" w="450839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0"/>
          <p:cNvSpPr/>
          <p:nvPr/>
        </p:nvSpPr>
        <p:spPr>
          <a:xfrm>
            <a:off x="6476399" y="772212"/>
            <a:ext cx="997012" cy="202041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0"/>
          <p:cNvSpPr/>
          <p:nvPr/>
        </p:nvSpPr>
        <p:spPr>
          <a:xfrm>
            <a:off x="6960275" y="285850"/>
            <a:ext cx="1488573" cy="289832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2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1"/>
          <p:cNvSpPr/>
          <p:nvPr/>
        </p:nvSpPr>
        <p:spPr>
          <a:xfrm>
            <a:off x="539975" y="2097225"/>
            <a:ext cx="8064000" cy="22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1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1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71"/>
          <p:cNvSpPr txBox="1"/>
          <p:nvPr>
            <p:ph idx="1" type="subTitle"/>
          </p:nvPr>
        </p:nvSpPr>
        <p:spPr>
          <a:xfrm>
            <a:off x="721813" y="2984625"/>
            <a:ext cx="2124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2" name="Google Shape;192;p71"/>
          <p:cNvSpPr txBox="1"/>
          <p:nvPr>
            <p:ph idx="2" type="subTitle"/>
          </p:nvPr>
        </p:nvSpPr>
        <p:spPr>
          <a:xfrm>
            <a:off x="831700" y="3319525"/>
            <a:ext cx="19071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71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1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1"/>
          <p:cNvSpPr txBox="1"/>
          <p:nvPr>
            <p:ph idx="3" type="subTitle"/>
          </p:nvPr>
        </p:nvSpPr>
        <p:spPr>
          <a:xfrm>
            <a:off x="3508538" y="2984625"/>
            <a:ext cx="2124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71"/>
          <p:cNvSpPr txBox="1"/>
          <p:nvPr>
            <p:ph idx="4" type="subTitle"/>
          </p:nvPr>
        </p:nvSpPr>
        <p:spPr>
          <a:xfrm>
            <a:off x="3618375" y="3319525"/>
            <a:ext cx="19071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71"/>
          <p:cNvSpPr txBox="1"/>
          <p:nvPr>
            <p:ph idx="5" type="subTitle"/>
          </p:nvPr>
        </p:nvSpPr>
        <p:spPr>
          <a:xfrm>
            <a:off x="6297700" y="2984625"/>
            <a:ext cx="2124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8" name="Google Shape;198;p71"/>
          <p:cNvSpPr txBox="1"/>
          <p:nvPr>
            <p:ph idx="6" type="subTitle"/>
          </p:nvPr>
        </p:nvSpPr>
        <p:spPr>
          <a:xfrm>
            <a:off x="6407575" y="3319525"/>
            <a:ext cx="19071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2"/>
          <p:cNvSpPr/>
          <p:nvPr/>
        </p:nvSpPr>
        <p:spPr>
          <a:xfrm>
            <a:off x="-745708" y="189831"/>
            <a:ext cx="11270975" cy="5208325"/>
          </a:xfrm>
          <a:custGeom>
            <a:rect b="b" l="l" r="r" t="t"/>
            <a:pathLst>
              <a:path extrusionOk="0" h="208333" w="450839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2"/>
          <p:cNvSpPr txBox="1"/>
          <p:nvPr>
            <p:ph hasCustomPrompt="1" type="title"/>
          </p:nvPr>
        </p:nvSpPr>
        <p:spPr>
          <a:xfrm>
            <a:off x="1769425" y="1432675"/>
            <a:ext cx="56052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" name="Google Shape;202;p72"/>
          <p:cNvSpPr txBox="1"/>
          <p:nvPr>
            <p:ph idx="1" type="body"/>
          </p:nvPr>
        </p:nvSpPr>
        <p:spPr>
          <a:xfrm>
            <a:off x="2177750" y="3381400"/>
            <a:ext cx="47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72"/>
          <p:cNvSpPr/>
          <p:nvPr/>
        </p:nvSpPr>
        <p:spPr>
          <a:xfrm>
            <a:off x="4296407" y="327051"/>
            <a:ext cx="725295" cy="739533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5"/>
          <p:cNvSpPr txBox="1"/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5"/>
          <p:cNvSpPr txBox="1"/>
          <p:nvPr>
            <p:ph idx="1" type="subTitle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 1">
  <p:cSld name="CUSTOM_5_2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3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3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3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3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73"/>
          <p:cNvSpPr txBox="1"/>
          <p:nvPr>
            <p:ph idx="1" type="subTitle"/>
          </p:nvPr>
        </p:nvSpPr>
        <p:spPr>
          <a:xfrm>
            <a:off x="831688" y="3285175"/>
            <a:ext cx="190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73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3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3"/>
          <p:cNvSpPr txBox="1"/>
          <p:nvPr>
            <p:ph idx="2" type="subTitle"/>
          </p:nvPr>
        </p:nvSpPr>
        <p:spPr>
          <a:xfrm>
            <a:off x="3618363" y="3285175"/>
            <a:ext cx="190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73"/>
          <p:cNvSpPr txBox="1"/>
          <p:nvPr>
            <p:ph idx="3" type="subTitle"/>
          </p:nvPr>
        </p:nvSpPr>
        <p:spPr>
          <a:xfrm>
            <a:off x="6407563" y="3285175"/>
            <a:ext cx="1907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73"/>
          <p:cNvSpPr txBox="1"/>
          <p:nvPr>
            <p:ph idx="4" type="subTitle"/>
          </p:nvPr>
        </p:nvSpPr>
        <p:spPr>
          <a:xfrm>
            <a:off x="866413" y="2928175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6" name="Google Shape;216;p73"/>
          <p:cNvSpPr txBox="1"/>
          <p:nvPr>
            <p:ph idx="5" type="subTitle"/>
          </p:nvPr>
        </p:nvSpPr>
        <p:spPr>
          <a:xfrm>
            <a:off x="3653138" y="2928175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" name="Google Shape;217;p73"/>
          <p:cNvSpPr txBox="1"/>
          <p:nvPr>
            <p:ph idx="6" type="subTitle"/>
          </p:nvPr>
        </p:nvSpPr>
        <p:spPr>
          <a:xfrm>
            <a:off x="6443563" y="2928175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8" name="Google Shape;218;p73"/>
          <p:cNvSpPr/>
          <p:nvPr/>
        </p:nvSpPr>
        <p:spPr>
          <a:xfrm>
            <a:off x="1251025" y="1723963"/>
            <a:ext cx="1065900" cy="109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t/>
            </a:r>
            <a:endParaRPr b="1" i="0" sz="4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73"/>
          <p:cNvSpPr/>
          <p:nvPr/>
        </p:nvSpPr>
        <p:spPr>
          <a:xfrm>
            <a:off x="4039050" y="1723963"/>
            <a:ext cx="1065900" cy="109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t/>
            </a:r>
            <a:endParaRPr b="1" i="0" sz="4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73"/>
          <p:cNvSpPr/>
          <p:nvPr/>
        </p:nvSpPr>
        <p:spPr>
          <a:xfrm>
            <a:off x="6827075" y="1723963"/>
            <a:ext cx="1065900" cy="109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t/>
            </a:r>
            <a:endParaRPr b="1" i="0" sz="4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4"/>
          <p:cNvSpPr/>
          <p:nvPr/>
        </p:nvSpPr>
        <p:spPr>
          <a:xfrm>
            <a:off x="-603260" y="-214188"/>
            <a:ext cx="10641625" cy="5639800"/>
          </a:xfrm>
          <a:custGeom>
            <a:rect b="b" l="l" r="r" t="t"/>
            <a:pathLst>
              <a:path extrusionOk="0" h="225592" w="425665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4"/>
          <p:cNvSpPr txBox="1"/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4" name="Google Shape;224;p74"/>
          <p:cNvSpPr txBox="1"/>
          <p:nvPr>
            <p:ph idx="1" type="subTitle"/>
          </p:nvPr>
        </p:nvSpPr>
        <p:spPr>
          <a:xfrm>
            <a:off x="2983301" y="1695600"/>
            <a:ext cx="31773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74"/>
          <p:cNvSpPr txBox="1"/>
          <p:nvPr>
            <p:ph idx="2" type="subTitle"/>
          </p:nvPr>
        </p:nvSpPr>
        <p:spPr>
          <a:xfrm>
            <a:off x="2676905" y="3804000"/>
            <a:ext cx="3790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74"/>
          <p:cNvSpPr txBox="1"/>
          <p:nvPr/>
        </p:nvSpPr>
        <p:spPr>
          <a:xfrm>
            <a:off x="2676905" y="3197050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74"/>
          <p:cNvSpPr/>
          <p:nvPr/>
        </p:nvSpPr>
        <p:spPr>
          <a:xfrm>
            <a:off x="2836800" y="672250"/>
            <a:ext cx="3611100" cy="1000800"/>
          </a:xfrm>
          <a:prstGeom prst="roundRect">
            <a:avLst>
              <a:gd fmla="val 3722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4"/>
          <p:cNvSpPr/>
          <p:nvPr/>
        </p:nvSpPr>
        <p:spPr>
          <a:xfrm rot="-1700808">
            <a:off x="912160" y="2481273"/>
            <a:ext cx="808811" cy="824688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74"/>
          <p:cNvGrpSpPr/>
          <p:nvPr/>
        </p:nvGrpSpPr>
        <p:grpSpPr>
          <a:xfrm>
            <a:off x="7184356" y="3245278"/>
            <a:ext cx="1640501" cy="1457144"/>
            <a:chOff x="6644304" y="3073628"/>
            <a:chExt cx="576302" cy="511871"/>
          </a:xfrm>
        </p:grpSpPr>
        <p:sp>
          <p:nvSpPr>
            <p:cNvPr id="230" name="Google Shape;230;p74"/>
            <p:cNvSpPr/>
            <p:nvPr/>
          </p:nvSpPr>
          <p:spPr>
            <a:xfrm>
              <a:off x="6644304" y="3073628"/>
              <a:ext cx="576302" cy="511871"/>
            </a:xfrm>
            <a:custGeom>
              <a:rect b="b" l="l" r="r" t="t"/>
              <a:pathLst>
                <a:path extrusionOk="0" h="88751" w="99879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74"/>
            <p:cNvGrpSpPr/>
            <p:nvPr/>
          </p:nvGrpSpPr>
          <p:grpSpPr>
            <a:xfrm>
              <a:off x="6712169" y="3085440"/>
              <a:ext cx="481623" cy="494913"/>
              <a:chOff x="6712169" y="3085440"/>
              <a:chExt cx="481623" cy="494913"/>
            </a:xfrm>
          </p:grpSpPr>
          <p:sp>
            <p:nvSpPr>
              <p:cNvPr id="232" name="Google Shape;232;p74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rect b="b" l="l" r="r" t="t"/>
                <a:pathLst>
                  <a:path extrusionOk="0" h="54723" w="41379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74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rect b="b" l="l" r="r" t="t"/>
                <a:pathLst>
                  <a:path extrusionOk="0" h="36872" w="33022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74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rect b="b" l="l" r="r" t="t"/>
                <a:pathLst>
                  <a:path extrusionOk="0" h="26421" w="10062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74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rect b="b" l="l" r="r" t="t"/>
                <a:pathLst>
                  <a:path extrusionOk="0" h="2026" w="8234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4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rect b="b" l="l" r="r" t="t"/>
                <a:pathLst>
                  <a:path extrusionOk="0" h="2467" w="6602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" name="Google Shape;237;p74"/>
            <p:cNvSpPr/>
            <p:nvPr/>
          </p:nvSpPr>
          <p:spPr>
            <a:xfrm>
              <a:off x="6867451" y="3073651"/>
              <a:ext cx="102383" cy="56919"/>
            </a:xfrm>
            <a:custGeom>
              <a:rect b="b" l="l" r="r" t="t"/>
              <a:pathLst>
                <a:path extrusionOk="0" h="9869" w="17744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4"/>
            <p:cNvSpPr/>
            <p:nvPr/>
          </p:nvSpPr>
          <p:spPr>
            <a:xfrm>
              <a:off x="7069097" y="3119476"/>
              <a:ext cx="78535" cy="76898"/>
            </a:xfrm>
            <a:custGeom>
              <a:rect b="b" l="l" r="r" t="t"/>
              <a:pathLst>
                <a:path extrusionOk="0" h="13333" w="13611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4"/>
            <p:cNvSpPr/>
            <p:nvPr/>
          </p:nvSpPr>
          <p:spPr>
            <a:xfrm>
              <a:off x="6946266" y="3181844"/>
              <a:ext cx="21095" cy="14742"/>
            </a:xfrm>
            <a:custGeom>
              <a:rect b="b" l="l" r="r" t="t"/>
              <a:pathLst>
                <a:path extrusionOk="0" h="2556" w="3656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74"/>
          <p:cNvSpPr/>
          <p:nvPr/>
        </p:nvSpPr>
        <p:spPr>
          <a:xfrm flipH="1">
            <a:off x="7842656" y="2658679"/>
            <a:ext cx="323921" cy="476671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5"/>
          <p:cNvSpPr txBox="1"/>
          <p:nvPr>
            <p:ph idx="1" type="subTitle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75"/>
          <p:cNvSpPr txBox="1"/>
          <p:nvPr>
            <p:ph idx="2" type="subTitle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4" name="Google Shape;244;p75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5"/>
          <p:cNvSpPr txBox="1"/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75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5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5"/>
          <p:cNvSpPr txBox="1"/>
          <p:nvPr>
            <p:ph idx="3" type="subTitle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9" name="Google Shape;249;p75"/>
          <p:cNvSpPr txBox="1"/>
          <p:nvPr>
            <p:ph idx="4" type="subTitle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50" name="Google Shape;250;p75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251" name="Google Shape;251;p75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75"/>
            <p:cNvGrpSpPr/>
            <p:nvPr/>
          </p:nvGrpSpPr>
          <p:grpSpPr>
            <a:xfrm>
              <a:off x="6036094" y="3716980"/>
              <a:ext cx="529860" cy="510469"/>
              <a:chOff x="6036094" y="3716980"/>
              <a:chExt cx="529860" cy="510469"/>
            </a:xfrm>
          </p:grpSpPr>
          <p:sp>
            <p:nvSpPr>
              <p:cNvPr id="253" name="Google Shape;253;p75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75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75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75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5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5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5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5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5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5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8"/>
          <p:cNvSpPr/>
          <p:nvPr/>
        </p:nvSpPr>
        <p:spPr>
          <a:xfrm>
            <a:off x="4292100" y="1757375"/>
            <a:ext cx="4311900" cy="18033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8"/>
          <p:cNvSpPr txBox="1"/>
          <p:nvPr>
            <p:ph type="title"/>
          </p:nvPr>
        </p:nvSpPr>
        <p:spPr>
          <a:xfrm>
            <a:off x="4567425" y="1589200"/>
            <a:ext cx="3950400" cy="21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6" name="Google Shape;266;p78"/>
          <p:cNvSpPr txBox="1"/>
          <p:nvPr>
            <p:ph idx="2" type="title"/>
          </p:nvPr>
        </p:nvSpPr>
        <p:spPr>
          <a:xfrm>
            <a:off x="4567425" y="847163"/>
            <a:ext cx="1239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67" name="Google Shape;267;p78"/>
          <p:cNvSpPr txBox="1"/>
          <p:nvPr>
            <p:ph idx="1" type="subTitle"/>
          </p:nvPr>
        </p:nvSpPr>
        <p:spPr>
          <a:xfrm>
            <a:off x="4567425" y="3807025"/>
            <a:ext cx="3019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0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80"/>
          <p:cNvSpPr txBox="1"/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80"/>
          <p:cNvSpPr txBox="1"/>
          <p:nvPr>
            <p:ph idx="1" type="subTitle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3" name="Google Shape;273;p80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274" name="Google Shape;274;p80"/>
            <p:cNvSpPr/>
            <p:nvPr/>
          </p:nvSpPr>
          <p:spPr>
            <a:xfrm>
              <a:off x="6652154" y="3716623"/>
              <a:ext cx="560631" cy="511352"/>
            </a:xfrm>
            <a:custGeom>
              <a:rect b="b" l="l" r="r" t="t"/>
              <a:pathLst>
                <a:path extrusionOk="0" h="88661" w="97163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5" name="Google Shape;275;p80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276" name="Google Shape;276;p80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rect b="b" l="l" r="r" t="t"/>
                <a:pathLst>
                  <a:path extrusionOk="0" h="80501" w="66964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80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rect b="b" l="l" r="r" t="t"/>
                <a:pathLst>
                  <a:path extrusionOk="0" h="17709" w="20389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80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rect b="b" l="l" r="r" t="t"/>
                <a:pathLst>
                  <a:path extrusionOk="0" h="8855" w="7116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0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rect b="b" l="l" r="r" t="t"/>
                <a:pathLst>
                  <a:path extrusionOk="0" h="6247" w="9973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0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rect b="b" l="l" r="r" t="t"/>
                <a:pathLst>
                  <a:path extrusionOk="0" h="12279" w="6673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80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rect b="b" l="l" r="r" t="t"/>
                <a:pathLst>
                  <a:path extrusionOk="0" h="1542" w="7293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80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rect b="b" l="l" r="r" t="t"/>
                <a:pathLst>
                  <a:path extrusionOk="0" h="3763" w="2681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80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rect b="b" l="l" r="r" t="t"/>
                <a:pathLst>
                  <a:path extrusionOk="0" h="3142" w="3301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0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rect b="b" l="l" r="r" t="t"/>
                <a:pathLst>
                  <a:path extrusionOk="0" h="4260" w="1687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0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rect b="b" l="l" r="r" t="t"/>
                <a:pathLst>
                  <a:path extrusionOk="0" h="89" w="196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0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rect b="b" l="l" r="r" t="t"/>
                <a:pathLst>
                  <a:path extrusionOk="0" h="2840" w="2875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0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rect b="b" l="l" r="r" t="t"/>
                <a:pathLst>
                  <a:path extrusionOk="0" h="126" w="267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0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rect b="b" l="l" r="r" t="t"/>
                <a:pathLst>
                  <a:path extrusionOk="0" h="8109" w="536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1"/>
          <p:cNvSpPr/>
          <p:nvPr/>
        </p:nvSpPr>
        <p:spPr>
          <a:xfrm flipH="1" rot="10800000">
            <a:off x="-603260" y="-214188"/>
            <a:ext cx="10641625" cy="5639800"/>
          </a:xfrm>
          <a:custGeom>
            <a:rect b="b" l="l" r="r" t="t"/>
            <a:pathLst>
              <a:path extrusionOk="0" h="225592" w="425665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81"/>
          <p:cNvSpPr/>
          <p:nvPr/>
        </p:nvSpPr>
        <p:spPr>
          <a:xfrm flipH="1" rot="-9099192">
            <a:off x="912160" y="1905462"/>
            <a:ext cx="808811" cy="824688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1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81"/>
          <p:cNvSpPr txBox="1"/>
          <p:nvPr>
            <p:ph idx="2"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81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2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82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2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82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2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2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2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3"/>
          <p:cNvSpPr/>
          <p:nvPr/>
        </p:nvSpPr>
        <p:spPr>
          <a:xfrm>
            <a:off x="-542973" y="-643684"/>
            <a:ext cx="9131300" cy="5139925"/>
          </a:xfrm>
          <a:custGeom>
            <a:rect b="b" l="l" r="r" t="t"/>
            <a:pathLst>
              <a:path extrusionOk="0" h="205597" w="365252">
                <a:moveTo>
                  <a:pt x="10457" y="53490"/>
                </a:moveTo>
                <a:cubicBezTo>
                  <a:pt x="17507" y="72947"/>
                  <a:pt x="21445" y="125824"/>
                  <a:pt x="50012" y="141390"/>
                </a:cubicBezTo>
                <a:cubicBezTo>
                  <a:pt x="78579" y="156956"/>
                  <a:pt x="145419" y="136263"/>
                  <a:pt x="181861" y="146884"/>
                </a:cubicBezTo>
                <a:cubicBezTo>
                  <a:pt x="218303" y="157505"/>
                  <a:pt x="241789" y="210794"/>
                  <a:pt x="268662" y="205117"/>
                </a:cubicBezTo>
                <a:cubicBezTo>
                  <a:pt x="295536" y="199440"/>
                  <a:pt x="330421" y="145831"/>
                  <a:pt x="343102" y="112823"/>
                </a:cubicBezTo>
                <a:cubicBezTo>
                  <a:pt x="355783" y="79815"/>
                  <a:pt x="384946" y="23961"/>
                  <a:pt x="344750" y="7068"/>
                </a:cubicBezTo>
                <a:cubicBezTo>
                  <a:pt x="304554" y="-9825"/>
                  <a:pt x="158100" y="8533"/>
                  <a:pt x="101927" y="11463"/>
                </a:cubicBezTo>
                <a:cubicBezTo>
                  <a:pt x="45754" y="14393"/>
                  <a:pt x="22955" y="17644"/>
                  <a:pt x="7710" y="24648"/>
                </a:cubicBezTo>
                <a:cubicBezTo>
                  <a:pt x="-7535" y="31653"/>
                  <a:pt x="3407" y="34033"/>
                  <a:pt x="10457" y="5349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83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6" name="Google Shape;306;p83"/>
          <p:cNvGrpSpPr/>
          <p:nvPr/>
        </p:nvGrpSpPr>
        <p:grpSpPr>
          <a:xfrm>
            <a:off x="7514447" y="-528345"/>
            <a:ext cx="2179097" cy="1997941"/>
            <a:chOff x="6015419" y="3716859"/>
            <a:chExt cx="557671" cy="511283"/>
          </a:xfrm>
        </p:grpSpPr>
        <p:sp>
          <p:nvSpPr>
            <p:cNvPr id="307" name="Google Shape;307;p83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" name="Google Shape;308;p83"/>
            <p:cNvGrpSpPr/>
            <p:nvPr/>
          </p:nvGrpSpPr>
          <p:grpSpPr>
            <a:xfrm>
              <a:off x="6036094" y="3716980"/>
              <a:ext cx="529860" cy="510469"/>
              <a:chOff x="6036094" y="3716980"/>
              <a:chExt cx="529860" cy="510469"/>
            </a:xfrm>
          </p:grpSpPr>
          <p:sp>
            <p:nvSpPr>
              <p:cNvPr id="309" name="Google Shape;309;p83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3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3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3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3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3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3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3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83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83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9" name="Google Shape;319;p83"/>
          <p:cNvSpPr/>
          <p:nvPr/>
        </p:nvSpPr>
        <p:spPr>
          <a:xfrm flipH="1" rot="9450118">
            <a:off x="1068684" y="2718342"/>
            <a:ext cx="578577" cy="589935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6"/>
          <p:cNvSpPr/>
          <p:nvPr/>
        </p:nvSpPr>
        <p:spPr>
          <a:xfrm>
            <a:off x="841450" y="3255281"/>
            <a:ext cx="7461000" cy="142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6"/>
          <p:cNvSpPr/>
          <p:nvPr/>
        </p:nvSpPr>
        <p:spPr>
          <a:xfrm>
            <a:off x="841450" y="1436375"/>
            <a:ext cx="7461000" cy="142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6"/>
          <p:cNvSpPr txBox="1"/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" type="subTitle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Google Shape;36;p56"/>
          <p:cNvSpPr txBox="1"/>
          <p:nvPr>
            <p:ph idx="2" type="subTitle"/>
          </p:nvPr>
        </p:nvSpPr>
        <p:spPr>
          <a:xfrm>
            <a:off x="5142963" y="22364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3" type="subTitle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Google Shape;38;p56"/>
          <p:cNvSpPr txBox="1"/>
          <p:nvPr>
            <p:ph idx="4" type="subTitle"/>
          </p:nvPr>
        </p:nvSpPr>
        <p:spPr>
          <a:xfrm>
            <a:off x="1514963" y="22364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5" type="subTitle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56"/>
          <p:cNvSpPr txBox="1"/>
          <p:nvPr>
            <p:ph idx="6" type="subTitle"/>
          </p:nvPr>
        </p:nvSpPr>
        <p:spPr>
          <a:xfrm>
            <a:off x="5142963" y="40936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7" type="subTitle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Google Shape;42;p56"/>
          <p:cNvSpPr txBox="1"/>
          <p:nvPr>
            <p:ph idx="8" type="subTitle"/>
          </p:nvPr>
        </p:nvSpPr>
        <p:spPr>
          <a:xfrm>
            <a:off x="1514963" y="40936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6"/>
          <p:cNvSpPr txBox="1"/>
          <p:nvPr>
            <p:ph idx="9" type="title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4" name="Google Shape;44;p56"/>
          <p:cNvSpPr txBox="1"/>
          <p:nvPr>
            <p:ph idx="13" type="title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5" name="Google Shape;45;p56"/>
          <p:cNvSpPr txBox="1"/>
          <p:nvPr>
            <p:ph idx="14" type="title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" name="Google Shape;46;p56"/>
          <p:cNvSpPr txBox="1"/>
          <p:nvPr>
            <p:ph idx="15" type="title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7" name="Google Shape;47;p56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6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7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1" type="body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57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7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8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8"/>
          <p:cNvSpPr/>
          <p:nvPr/>
        </p:nvSpPr>
        <p:spPr>
          <a:xfrm flipH="1">
            <a:off x="445053" y="198569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8"/>
          <p:cNvSpPr/>
          <p:nvPr/>
        </p:nvSpPr>
        <p:spPr>
          <a:xfrm flipH="1">
            <a:off x="1141294" y="2409146"/>
            <a:ext cx="805530" cy="156840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8"/>
          <p:cNvSpPr/>
          <p:nvPr/>
        </p:nvSpPr>
        <p:spPr>
          <a:xfrm flipH="1">
            <a:off x="7214489" y="3744452"/>
            <a:ext cx="2106734" cy="410161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8"/>
          <p:cNvSpPr txBox="1"/>
          <p:nvPr>
            <p:ph idx="1" type="subTitle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5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8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58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8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/>
          <p:nvPr/>
        </p:nvSpPr>
        <p:spPr>
          <a:xfrm flipH="1" rot="10800000">
            <a:off x="-745708" y="-679594"/>
            <a:ext cx="11270975" cy="5208325"/>
          </a:xfrm>
          <a:custGeom>
            <a:rect b="b" l="l" r="r" t="t"/>
            <a:pathLst>
              <a:path extrusionOk="0" h="208333" w="450839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9"/>
          <p:cNvSpPr/>
          <p:nvPr/>
        </p:nvSpPr>
        <p:spPr>
          <a:xfrm>
            <a:off x="962325" y="3132575"/>
            <a:ext cx="7201800" cy="414000"/>
          </a:xfrm>
          <a:prstGeom prst="roundRect">
            <a:avLst>
              <a:gd fmla="val 3609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9"/>
          <p:cNvSpPr/>
          <p:nvPr/>
        </p:nvSpPr>
        <p:spPr>
          <a:xfrm flipH="1" rot="10800000">
            <a:off x="4296407" y="3651977"/>
            <a:ext cx="725295" cy="739533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9"/>
          <p:cNvSpPr/>
          <p:nvPr/>
        </p:nvSpPr>
        <p:spPr>
          <a:xfrm>
            <a:off x="894600" y="1583263"/>
            <a:ext cx="7354800" cy="14439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9"/>
          <p:cNvSpPr txBox="1"/>
          <p:nvPr>
            <p:ph type="title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1" name="Google Shape;71;p59"/>
          <p:cNvSpPr txBox="1"/>
          <p:nvPr>
            <p:ph idx="1" type="subTitle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0"/>
          <p:cNvSpPr txBox="1"/>
          <p:nvPr>
            <p:ph type="title"/>
          </p:nvPr>
        </p:nvSpPr>
        <p:spPr>
          <a:xfrm>
            <a:off x="540000" y="445025"/>
            <a:ext cx="257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" type="subTitle"/>
          </p:nvPr>
        </p:nvSpPr>
        <p:spPr>
          <a:xfrm>
            <a:off x="5320550" y="3776700"/>
            <a:ext cx="2135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60"/>
          <p:cNvSpPr txBox="1"/>
          <p:nvPr>
            <p:ph idx="2" type="subTitle"/>
          </p:nvPr>
        </p:nvSpPr>
        <p:spPr>
          <a:xfrm>
            <a:off x="5525450" y="3341075"/>
            <a:ext cx="1725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7" name="Google Shape;77;p60"/>
          <p:cNvSpPr txBox="1"/>
          <p:nvPr>
            <p:ph idx="3" type="subTitle"/>
          </p:nvPr>
        </p:nvSpPr>
        <p:spPr>
          <a:xfrm>
            <a:off x="1687738" y="3776700"/>
            <a:ext cx="2135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60"/>
          <p:cNvSpPr txBox="1"/>
          <p:nvPr>
            <p:ph idx="4" type="subTitle"/>
          </p:nvPr>
        </p:nvSpPr>
        <p:spPr>
          <a:xfrm>
            <a:off x="1900540" y="3341075"/>
            <a:ext cx="1710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9" name="Google Shape;79;p60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0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0"/>
          <p:cNvSpPr/>
          <p:nvPr/>
        </p:nvSpPr>
        <p:spPr>
          <a:xfrm flipH="1" rot="132724">
            <a:off x="-2261898" y="1863548"/>
            <a:ext cx="12340783" cy="5765311"/>
          </a:xfrm>
          <a:custGeom>
            <a:rect b="b" l="l" r="r" t="t"/>
            <a:pathLst>
              <a:path extrusionOk="0" h="230602" w="493609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0"/>
          <p:cNvSpPr/>
          <p:nvPr/>
        </p:nvSpPr>
        <p:spPr>
          <a:xfrm flipH="1" rot="1216281">
            <a:off x="781028" y="2427612"/>
            <a:ext cx="517520" cy="527679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1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1"/>
          <p:cNvSpPr txBox="1"/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61"/>
          <p:cNvSpPr txBox="1"/>
          <p:nvPr>
            <p:ph idx="1" type="subTitle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1"/>
          <p:cNvSpPr/>
          <p:nvPr/>
        </p:nvSpPr>
        <p:spPr>
          <a:xfrm>
            <a:off x="-1151049" y="1390607"/>
            <a:ext cx="12340225" cy="5765050"/>
          </a:xfrm>
          <a:custGeom>
            <a:rect b="b" l="l" r="r" t="t"/>
            <a:pathLst>
              <a:path extrusionOk="0" h="230602" w="493609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1"/>
          <p:cNvSpPr/>
          <p:nvPr/>
        </p:nvSpPr>
        <p:spPr>
          <a:xfrm rot="-1216281">
            <a:off x="7342679" y="3896162"/>
            <a:ext cx="517520" cy="527679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61"/>
          <p:cNvGrpSpPr/>
          <p:nvPr/>
        </p:nvGrpSpPr>
        <p:grpSpPr>
          <a:xfrm>
            <a:off x="1130681" y="175422"/>
            <a:ext cx="1656370" cy="1656370"/>
            <a:chOff x="2085525" y="4992125"/>
            <a:chExt cx="481825" cy="481825"/>
          </a:xfrm>
        </p:grpSpPr>
        <p:sp>
          <p:nvSpPr>
            <p:cNvPr id="90" name="Google Shape;90;p61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1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2"/>
          <p:cNvSpPr/>
          <p:nvPr/>
        </p:nvSpPr>
        <p:spPr>
          <a:xfrm>
            <a:off x="2973475" y="668525"/>
            <a:ext cx="1968000" cy="720300"/>
          </a:xfrm>
          <a:prstGeom prst="leftArrow">
            <a:avLst>
              <a:gd fmla="val 70149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2"/>
          <p:cNvSpPr/>
          <p:nvPr/>
        </p:nvSpPr>
        <p:spPr>
          <a:xfrm>
            <a:off x="4572000" y="0"/>
            <a:ext cx="4572000" cy="510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2"/>
          <p:cNvSpPr/>
          <p:nvPr/>
        </p:nvSpPr>
        <p:spPr>
          <a:xfrm>
            <a:off x="5244450" y="1901938"/>
            <a:ext cx="3081000" cy="572700"/>
          </a:xfrm>
          <a:prstGeom prst="roundRect">
            <a:avLst>
              <a:gd fmla="val 214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2"/>
          <p:cNvSpPr/>
          <p:nvPr/>
        </p:nvSpPr>
        <p:spPr>
          <a:xfrm>
            <a:off x="818550" y="1901938"/>
            <a:ext cx="3081000" cy="5727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2"/>
          <p:cNvSpPr txBox="1"/>
          <p:nvPr>
            <p:ph type="title"/>
          </p:nvPr>
        </p:nvSpPr>
        <p:spPr>
          <a:xfrm flipH="1">
            <a:off x="1234625" y="1924413"/>
            <a:ext cx="2249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62"/>
          <p:cNvSpPr txBox="1"/>
          <p:nvPr>
            <p:ph idx="1" type="subTitle"/>
          </p:nvPr>
        </p:nvSpPr>
        <p:spPr>
          <a:xfrm flipH="1">
            <a:off x="818600" y="2521250"/>
            <a:ext cx="30810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2"/>
          <p:cNvSpPr txBox="1"/>
          <p:nvPr>
            <p:ph idx="2" type="title"/>
          </p:nvPr>
        </p:nvSpPr>
        <p:spPr>
          <a:xfrm flipH="1">
            <a:off x="5660400" y="1924413"/>
            <a:ext cx="2249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62"/>
          <p:cNvSpPr txBox="1"/>
          <p:nvPr>
            <p:ph idx="3" type="subTitle"/>
          </p:nvPr>
        </p:nvSpPr>
        <p:spPr>
          <a:xfrm flipH="1">
            <a:off x="5244375" y="2521250"/>
            <a:ext cx="30810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62"/>
          <p:cNvSpPr/>
          <p:nvPr/>
        </p:nvSpPr>
        <p:spPr>
          <a:xfrm flipH="1">
            <a:off x="4504850" y="3731275"/>
            <a:ext cx="1968000" cy="720300"/>
          </a:xfrm>
          <a:prstGeom prst="leftArrow">
            <a:avLst>
              <a:gd fmla="val 70149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"/>
          <p:cNvSpPr txBox="1"/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Travel Delay Across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Airports &amp; Carriers</a:t>
            </a:r>
            <a:endParaRPr/>
          </a:p>
        </p:txBody>
      </p:sp>
      <p:sp>
        <p:nvSpPr>
          <p:cNvPr id="325" name="Google Shape;325;p1"/>
          <p:cNvSpPr txBox="1"/>
          <p:nvPr>
            <p:ph idx="1" type="subTitle"/>
          </p:nvPr>
        </p:nvSpPr>
        <p:spPr>
          <a:xfrm>
            <a:off x="1365475" y="4143000"/>
            <a:ext cx="6465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 2: Kairan Zhong, Polaris Chen, Sunny Sun, Xiran Li, Yue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b39c296a9f_3_0"/>
          <p:cNvSpPr txBox="1"/>
          <p:nvPr>
            <p:ph type="title"/>
          </p:nvPr>
        </p:nvSpPr>
        <p:spPr>
          <a:xfrm>
            <a:off x="540000" y="445025"/>
            <a:ext cx="498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 Model</a:t>
            </a:r>
            <a:endParaRPr/>
          </a:p>
        </p:txBody>
      </p:sp>
      <p:pic>
        <p:nvPicPr>
          <p:cNvPr id="397" name="Google Shape;397;g1b39c296a9f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75" y="1196775"/>
            <a:ext cx="540125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ae08599a16_2_0"/>
          <p:cNvSpPr txBox="1"/>
          <p:nvPr>
            <p:ph type="title"/>
          </p:nvPr>
        </p:nvSpPr>
        <p:spPr>
          <a:xfrm>
            <a:off x="1208100" y="1749375"/>
            <a:ext cx="68088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5800"/>
              <a:t>Implementation of ETL</a:t>
            </a:r>
            <a:endParaRPr sz="5800"/>
          </a:p>
        </p:txBody>
      </p:sp>
      <p:sp>
        <p:nvSpPr>
          <p:cNvPr id="403" name="Google Shape;403;g1ae08599a16_2_0"/>
          <p:cNvSpPr txBox="1"/>
          <p:nvPr>
            <p:ph idx="1" type="subTitle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/>
              <a:t>Ingestion &amp; Transformation &amp; Loading &amp; Cleaning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b3a7e5c572_0_0"/>
          <p:cNvSpPr txBox="1"/>
          <p:nvPr>
            <p:ph type="title"/>
          </p:nvPr>
        </p:nvSpPr>
        <p:spPr>
          <a:xfrm>
            <a:off x="540000" y="445025"/>
            <a:ext cx="35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ETL: Data Issues</a:t>
            </a:r>
            <a:endParaRPr/>
          </a:p>
        </p:txBody>
      </p:sp>
      <p:sp>
        <p:nvSpPr>
          <p:cNvPr id="409" name="Google Shape;409;g1b3a7e5c572_0_0"/>
          <p:cNvSpPr txBox="1"/>
          <p:nvPr>
            <p:ph idx="2" type="subTitle"/>
          </p:nvPr>
        </p:nvSpPr>
        <p:spPr>
          <a:xfrm>
            <a:off x="5730450" y="1946250"/>
            <a:ext cx="2368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third table for connection </a:t>
            </a:r>
            <a:endParaRPr/>
          </a:p>
        </p:txBody>
      </p:sp>
      <p:sp>
        <p:nvSpPr>
          <p:cNvPr id="410" name="Google Shape;410;g1b3a7e5c572_0_0"/>
          <p:cNvSpPr txBox="1"/>
          <p:nvPr>
            <p:ph idx="3" type="subTitle"/>
          </p:nvPr>
        </p:nvSpPr>
        <p:spPr>
          <a:xfrm>
            <a:off x="1077463" y="1274750"/>
            <a:ext cx="213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Problem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b3a7e5c572_0_0"/>
          <p:cNvSpPr txBox="1"/>
          <p:nvPr>
            <p:ph idx="4" type="subTitle"/>
          </p:nvPr>
        </p:nvSpPr>
        <p:spPr>
          <a:xfrm>
            <a:off x="-76275" y="1895375"/>
            <a:ext cx="41847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Carrier has M-M relationship with region and service class</a:t>
            </a:r>
            <a:endParaRPr sz="17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b3a7e5c572_0_0"/>
          <p:cNvSpPr/>
          <p:nvPr/>
        </p:nvSpPr>
        <p:spPr>
          <a:xfrm>
            <a:off x="4544150" y="2161875"/>
            <a:ext cx="6429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b3a7e5c572_0_0"/>
          <p:cNvSpPr txBox="1"/>
          <p:nvPr>
            <p:ph idx="3" type="subTitle"/>
          </p:nvPr>
        </p:nvSpPr>
        <p:spPr>
          <a:xfrm>
            <a:off x="5784913" y="1274750"/>
            <a:ext cx="213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Solution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b3a7e5c572_0_0"/>
          <p:cNvSpPr txBox="1"/>
          <p:nvPr/>
        </p:nvSpPr>
        <p:spPr>
          <a:xfrm>
            <a:off x="697425" y="3160200"/>
            <a:ext cx="29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g1b3a7e5c572_0_0"/>
          <p:cNvSpPr txBox="1"/>
          <p:nvPr/>
        </p:nvSpPr>
        <p:spPr>
          <a:xfrm>
            <a:off x="697425" y="3160200"/>
            <a:ext cx="31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g1b3a7e5c572_0_0"/>
          <p:cNvSpPr txBox="1"/>
          <p:nvPr/>
        </p:nvSpPr>
        <p:spPr>
          <a:xfrm>
            <a:off x="599350" y="3290975"/>
            <a:ext cx="30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g1b3a7e5c572_0_0"/>
          <p:cNvSpPr txBox="1"/>
          <p:nvPr/>
        </p:nvSpPr>
        <p:spPr>
          <a:xfrm>
            <a:off x="599350" y="3063200"/>
            <a:ext cx="371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Original Dataset contains more information than needed</a:t>
            </a:r>
            <a:endParaRPr sz="17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18" name="Google Shape;418;g1b3a7e5c572_0_0"/>
          <p:cNvSpPr/>
          <p:nvPr/>
        </p:nvSpPr>
        <p:spPr>
          <a:xfrm>
            <a:off x="4544150" y="3266750"/>
            <a:ext cx="6429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b3a7e5c572_0_0"/>
          <p:cNvSpPr txBox="1"/>
          <p:nvPr>
            <p:ph idx="2" type="subTitle"/>
          </p:nvPr>
        </p:nvSpPr>
        <p:spPr>
          <a:xfrm>
            <a:off x="5540850" y="3063200"/>
            <a:ext cx="2747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data when loading into dataset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b3a7e5c572_0_24"/>
          <p:cNvSpPr txBox="1"/>
          <p:nvPr>
            <p:ph type="title"/>
          </p:nvPr>
        </p:nvSpPr>
        <p:spPr>
          <a:xfrm>
            <a:off x="540000" y="445025"/>
            <a:ext cx="257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ETL: Process </a:t>
            </a:r>
            <a:endParaRPr/>
          </a:p>
        </p:txBody>
      </p:sp>
      <p:sp>
        <p:nvSpPr>
          <p:cNvPr id="425" name="Google Shape;425;g1b3a7e5c572_0_24"/>
          <p:cNvSpPr txBox="1"/>
          <p:nvPr>
            <p:ph idx="2" type="subTitle"/>
          </p:nvPr>
        </p:nvSpPr>
        <p:spPr>
          <a:xfrm>
            <a:off x="3551050" y="1532175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Dataset</a:t>
            </a:r>
            <a:endParaRPr/>
          </a:p>
        </p:txBody>
      </p:sp>
      <p:sp>
        <p:nvSpPr>
          <p:cNvPr id="426" name="Google Shape;426;g1b3a7e5c572_0_24"/>
          <p:cNvSpPr txBox="1"/>
          <p:nvPr>
            <p:ph idx="2" type="subTitle"/>
          </p:nvPr>
        </p:nvSpPr>
        <p:spPr>
          <a:xfrm>
            <a:off x="642000" y="1586650"/>
            <a:ext cx="2368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EER Diagram</a:t>
            </a:r>
            <a:r>
              <a:rPr lang="en"/>
              <a:t> </a:t>
            </a:r>
            <a:endParaRPr/>
          </a:p>
        </p:txBody>
      </p:sp>
      <p:sp>
        <p:nvSpPr>
          <p:cNvPr id="427" name="Google Shape;427;g1b3a7e5c572_0_24"/>
          <p:cNvSpPr/>
          <p:nvPr/>
        </p:nvSpPr>
        <p:spPr>
          <a:xfrm>
            <a:off x="1682250" y="2376775"/>
            <a:ext cx="2880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b3a7e5c572_0_24"/>
          <p:cNvSpPr txBox="1"/>
          <p:nvPr>
            <p:ph idx="2" type="subTitle"/>
          </p:nvPr>
        </p:nvSpPr>
        <p:spPr>
          <a:xfrm>
            <a:off x="642000" y="3104013"/>
            <a:ext cx="2368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Engineering</a:t>
            </a:r>
            <a:endParaRPr/>
          </a:p>
        </p:txBody>
      </p:sp>
      <p:sp>
        <p:nvSpPr>
          <p:cNvPr id="429" name="Google Shape;429;g1b3a7e5c572_0_24"/>
          <p:cNvSpPr/>
          <p:nvPr/>
        </p:nvSpPr>
        <p:spPr>
          <a:xfrm>
            <a:off x="2811500" y="3704675"/>
            <a:ext cx="805200" cy="4359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b3a7e5c572_0_24"/>
          <p:cNvSpPr txBox="1"/>
          <p:nvPr/>
        </p:nvSpPr>
        <p:spPr>
          <a:xfrm>
            <a:off x="3912100" y="3105725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g1b3a7e5c572_0_24"/>
          <p:cNvSpPr txBox="1"/>
          <p:nvPr>
            <p:ph idx="2" type="subTitle"/>
          </p:nvPr>
        </p:nvSpPr>
        <p:spPr>
          <a:xfrm>
            <a:off x="3387750" y="3190138"/>
            <a:ext cx="2368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Dataset</a:t>
            </a:r>
            <a:endParaRPr/>
          </a:p>
        </p:txBody>
      </p:sp>
      <p:sp>
        <p:nvSpPr>
          <p:cNvPr id="432" name="Google Shape;432;g1b3a7e5c572_0_24"/>
          <p:cNvSpPr/>
          <p:nvPr/>
        </p:nvSpPr>
        <p:spPr>
          <a:xfrm>
            <a:off x="4234150" y="2419075"/>
            <a:ext cx="288000" cy="548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3a7e5c572_0_12"/>
          <p:cNvSpPr txBox="1"/>
          <p:nvPr>
            <p:ph type="title"/>
          </p:nvPr>
        </p:nvSpPr>
        <p:spPr>
          <a:xfrm>
            <a:off x="540000" y="445025"/>
            <a:ext cx="44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ETL: Lesson Learned</a:t>
            </a:r>
            <a:endParaRPr/>
          </a:p>
        </p:txBody>
      </p:sp>
      <p:sp>
        <p:nvSpPr>
          <p:cNvPr id="438" name="Google Shape;438;g1b3a7e5c572_0_12"/>
          <p:cNvSpPr txBox="1"/>
          <p:nvPr>
            <p:ph idx="4" type="subTitle"/>
          </p:nvPr>
        </p:nvSpPr>
        <p:spPr>
          <a:xfrm>
            <a:off x="937175" y="1695600"/>
            <a:ext cx="69852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surrogate key for easier import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dataset into 3NF before loading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data type LONGTEXT to store long strings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acbf989583_0_8"/>
          <p:cNvSpPr txBox="1"/>
          <p:nvPr>
            <p:ph type="title"/>
          </p:nvPr>
        </p:nvSpPr>
        <p:spPr>
          <a:xfrm>
            <a:off x="1769425" y="1432675"/>
            <a:ext cx="5605200" cy="18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Data Analysis</a:t>
            </a:r>
            <a:endParaRPr sz="6500"/>
          </a:p>
        </p:txBody>
      </p:sp>
      <p:sp>
        <p:nvSpPr>
          <p:cNvPr id="444" name="Google Shape;444;g1acbf989583_0_8"/>
          <p:cNvSpPr txBox="1"/>
          <p:nvPr>
            <p:ph idx="1" type="body"/>
          </p:nvPr>
        </p:nvSpPr>
        <p:spPr>
          <a:xfrm>
            <a:off x="2177750" y="3381400"/>
            <a:ext cx="54987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Delay Records &amp; Airline Financial Statements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"/>
          <p:cNvSpPr txBox="1"/>
          <p:nvPr>
            <p:ph idx="1" type="subTitle"/>
          </p:nvPr>
        </p:nvSpPr>
        <p:spPr>
          <a:xfrm>
            <a:off x="2635500" y="1493325"/>
            <a:ext cx="38730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Air Carriers (no crew)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 </a:t>
            </a:r>
            <a:r>
              <a:rPr b="1" lang="en"/>
              <a:t>35.8%</a:t>
            </a:r>
            <a:r>
              <a:rPr lang="en"/>
              <a:t> of Delay Time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Weather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 </a:t>
            </a:r>
            <a:r>
              <a:rPr b="1" lang="en"/>
              <a:t>5.7% </a:t>
            </a:r>
            <a:r>
              <a:rPr lang="en"/>
              <a:t>of Delay Time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Security Breach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</a:t>
            </a:r>
            <a:r>
              <a:rPr b="1" lang="en"/>
              <a:t>21.6%</a:t>
            </a:r>
            <a:r>
              <a:rPr lang="en"/>
              <a:t> of Delay Time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Previous Late Flight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</a:t>
            </a:r>
            <a:r>
              <a:rPr b="1" lang="en"/>
              <a:t>36.7%</a:t>
            </a:r>
            <a:r>
              <a:rPr lang="en"/>
              <a:t> of Delay Time</a:t>
            </a:r>
            <a:endParaRPr/>
          </a:p>
          <a:p>
            <a:pPr indent="0" lvl="0" marL="0" rtl="0" algn="l">
              <a:lnSpc>
                <a:spcPct val="128571"/>
              </a:lnSpc>
              <a:spcBef>
                <a:spcPts val="16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6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Main Reasons of Delay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ade84c9b16_1_23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Air Carriers </a:t>
            </a:r>
            <a:endParaRPr/>
          </a:p>
        </p:txBody>
      </p:sp>
      <p:pic>
        <p:nvPicPr>
          <p:cNvPr id="456" name="Google Shape;456;g1ade84c9b16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450" y="1229500"/>
            <a:ext cx="3689099" cy="370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Carrier Delay Data Analysis</a:t>
            </a:r>
            <a:endParaRPr/>
          </a:p>
        </p:txBody>
      </p:sp>
      <p:pic>
        <p:nvPicPr>
          <p:cNvPr id="462" name="Google Shape;46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75" y="1215250"/>
            <a:ext cx="6277601" cy="35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"/>
          <p:cNvSpPr/>
          <p:nvPr/>
        </p:nvSpPr>
        <p:spPr>
          <a:xfrm>
            <a:off x="6890225" y="1611375"/>
            <a:ext cx="2017500" cy="29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Allegiant Air: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Highest delay rate 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Low flight counts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Southwest Airline: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Highest flight counts 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Lowest delay rate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64" name="Google Shape;464;p4"/>
          <p:cNvSpPr/>
          <p:nvPr/>
        </p:nvSpPr>
        <p:spPr>
          <a:xfrm>
            <a:off x="779925" y="1443775"/>
            <a:ext cx="148200" cy="21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"/>
          <p:cNvSpPr/>
          <p:nvPr/>
        </p:nvSpPr>
        <p:spPr>
          <a:xfrm>
            <a:off x="4696475" y="3632950"/>
            <a:ext cx="148200" cy="21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Carrier Delay Time</a:t>
            </a:r>
            <a:endParaRPr/>
          </a:p>
        </p:txBody>
      </p:sp>
      <p:pic>
        <p:nvPicPr>
          <p:cNvPr id="471" name="Google Shape;4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88" y="1143300"/>
            <a:ext cx="694352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"/>
          <p:cNvSpPr/>
          <p:nvPr/>
        </p:nvSpPr>
        <p:spPr>
          <a:xfrm>
            <a:off x="2133475" y="1836975"/>
            <a:ext cx="341700" cy="13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"/>
          <p:cNvSpPr/>
          <p:nvPr/>
        </p:nvSpPr>
        <p:spPr>
          <a:xfrm>
            <a:off x="1675825" y="3770625"/>
            <a:ext cx="380400" cy="1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"/>
          <p:cNvSpPr/>
          <p:nvPr/>
        </p:nvSpPr>
        <p:spPr>
          <a:xfrm>
            <a:off x="7354300" y="1767838"/>
            <a:ext cx="1656300" cy="257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Allegiant Airline has 2nd highest average delay time.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Southwest has close to the least average delay time.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"/>
          <p:cNvSpPr txBox="1"/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1" name="Google Shape;331;p3"/>
          <p:cNvSpPr txBox="1"/>
          <p:nvPr>
            <p:ph idx="3" type="subTitle"/>
          </p:nvPr>
        </p:nvSpPr>
        <p:spPr>
          <a:xfrm>
            <a:off x="636806" y="2178600"/>
            <a:ext cx="43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000"/>
              <a:buNone/>
            </a:pPr>
            <a:r>
              <a:rPr lang="en"/>
              <a:t>Business Problem &amp; Dataset </a:t>
            </a:r>
            <a:endParaRPr/>
          </a:p>
        </p:txBody>
      </p:sp>
      <p:sp>
        <p:nvSpPr>
          <p:cNvPr id="332" name="Google Shape;332;p3"/>
          <p:cNvSpPr txBox="1"/>
          <p:nvPr>
            <p:ph idx="7" type="subTitle"/>
          </p:nvPr>
        </p:nvSpPr>
        <p:spPr>
          <a:xfrm>
            <a:off x="4853450" y="2178600"/>
            <a:ext cx="3564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000"/>
              <a:buNone/>
            </a:pPr>
            <a:r>
              <a:rPr lang="en"/>
              <a:t>Data Models Showcase</a:t>
            </a:r>
            <a:endParaRPr/>
          </a:p>
        </p:txBody>
      </p:sp>
      <p:sp>
        <p:nvSpPr>
          <p:cNvPr id="333" name="Google Shape;333;p3"/>
          <p:cNvSpPr txBox="1"/>
          <p:nvPr>
            <p:ph idx="9" type="title"/>
          </p:nvPr>
        </p:nvSpPr>
        <p:spPr>
          <a:xfrm>
            <a:off x="2019628" y="1530250"/>
            <a:ext cx="1287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4" name="Google Shape;334;p3"/>
          <p:cNvSpPr txBox="1"/>
          <p:nvPr>
            <p:ph idx="14" type="title"/>
          </p:nvPr>
        </p:nvSpPr>
        <p:spPr>
          <a:xfrm>
            <a:off x="6004513" y="1552900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02 </a:t>
            </a:r>
            <a:endParaRPr/>
          </a:p>
        </p:txBody>
      </p:sp>
      <p:sp>
        <p:nvSpPr>
          <p:cNvPr id="335" name="Google Shape;335;p3"/>
          <p:cNvSpPr txBox="1"/>
          <p:nvPr>
            <p:ph idx="9" type="title"/>
          </p:nvPr>
        </p:nvSpPr>
        <p:spPr>
          <a:xfrm>
            <a:off x="2019628" y="3326225"/>
            <a:ext cx="1287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6" name="Google Shape;336;p3"/>
          <p:cNvSpPr txBox="1"/>
          <p:nvPr>
            <p:ph idx="9" type="title"/>
          </p:nvPr>
        </p:nvSpPr>
        <p:spPr>
          <a:xfrm>
            <a:off x="5813728" y="3326225"/>
            <a:ext cx="1287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7" name="Google Shape;337;p3"/>
          <p:cNvSpPr txBox="1"/>
          <p:nvPr>
            <p:ph idx="3" type="subTitle"/>
          </p:nvPr>
        </p:nvSpPr>
        <p:spPr>
          <a:xfrm>
            <a:off x="1224650" y="3968125"/>
            <a:ext cx="2967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000"/>
              <a:buNone/>
            </a:pPr>
            <a:r>
              <a:rPr lang="en"/>
              <a:t>Data Analysis </a:t>
            </a:r>
            <a:endParaRPr/>
          </a:p>
        </p:txBody>
      </p:sp>
      <p:sp>
        <p:nvSpPr>
          <p:cNvPr id="338" name="Google Shape;338;p3"/>
          <p:cNvSpPr txBox="1"/>
          <p:nvPr>
            <p:ph idx="3" type="subTitle"/>
          </p:nvPr>
        </p:nvSpPr>
        <p:spPr>
          <a:xfrm>
            <a:off x="4621675" y="4000350"/>
            <a:ext cx="3804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000"/>
              <a:buNone/>
            </a:pPr>
            <a:r>
              <a:rPr lang="en"/>
              <a:t>Business Insights &amp; Solution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ade84c9b16_1_0"/>
          <p:cNvSpPr txBox="1"/>
          <p:nvPr>
            <p:ph type="title"/>
          </p:nvPr>
        </p:nvSpPr>
        <p:spPr>
          <a:xfrm>
            <a:off x="540000" y="445025"/>
            <a:ext cx="47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Delay Analysis</a:t>
            </a:r>
            <a:endParaRPr/>
          </a:p>
        </p:txBody>
      </p:sp>
      <p:pic>
        <p:nvPicPr>
          <p:cNvPr id="480" name="Google Shape;480;g1ade84c9b1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250" y="1155425"/>
            <a:ext cx="6277499" cy="34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1ade84c9b16_1_0"/>
          <p:cNvSpPr/>
          <p:nvPr/>
        </p:nvSpPr>
        <p:spPr>
          <a:xfrm>
            <a:off x="6909575" y="1604925"/>
            <a:ext cx="2178600" cy="27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51C75"/>
                </a:solidFill>
              </a:rPr>
              <a:t>Airport to fly from</a:t>
            </a:r>
            <a:endParaRPr b="1" sz="16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Worst: </a:t>
            </a:r>
            <a:endParaRPr sz="1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Newark Liberty International Airport </a:t>
            </a:r>
            <a:endParaRPr sz="1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Best:</a:t>
            </a:r>
            <a:endParaRPr sz="1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Hartsfield-Jackson Atlanta International Airport 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 </a:t>
            </a:r>
            <a:endParaRPr/>
          </a:p>
        </p:txBody>
      </p:sp>
      <p:sp>
        <p:nvSpPr>
          <p:cNvPr id="482" name="Google Shape;482;g1ade84c9b16_1_0"/>
          <p:cNvSpPr/>
          <p:nvPr/>
        </p:nvSpPr>
        <p:spPr>
          <a:xfrm>
            <a:off x="1811200" y="1359975"/>
            <a:ext cx="148200" cy="21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1ade84c9b16_1_0"/>
          <p:cNvSpPr/>
          <p:nvPr/>
        </p:nvSpPr>
        <p:spPr>
          <a:xfrm>
            <a:off x="3452500" y="2773238"/>
            <a:ext cx="148200" cy="21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9330a472b0_0_12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Carrier’s Cash Trend</a:t>
            </a:r>
            <a:endParaRPr/>
          </a:p>
        </p:txBody>
      </p:sp>
      <p:pic>
        <p:nvPicPr>
          <p:cNvPr id="489" name="Google Shape;489;g19330a472b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50" y="1330600"/>
            <a:ext cx="6016451" cy="3419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19330a472b0_0_12"/>
          <p:cNvSpPr/>
          <p:nvPr/>
        </p:nvSpPr>
        <p:spPr>
          <a:xfrm>
            <a:off x="6567600" y="1544775"/>
            <a:ext cx="2576400" cy="277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United</a:t>
            </a:r>
            <a:r>
              <a:rPr b="1" i="0" lang="en" sz="2000" u="none" cap="none" strike="noStrike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 Air</a:t>
            </a:r>
            <a:r>
              <a:rPr b="1" lang="en" sz="2000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, Delta Air &amp; Southwest </a:t>
            </a:r>
            <a:endParaRPr b="1" sz="2000">
              <a:solidFill>
                <a:schemeClr val="accent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all have </a:t>
            </a:r>
            <a:endParaRPr sz="2000">
              <a:solidFill>
                <a:schemeClr val="accent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low delay rate </a:t>
            </a:r>
            <a:endParaRPr b="1" sz="2000">
              <a:solidFill>
                <a:schemeClr val="accent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&amp; high volume</a:t>
            </a:r>
            <a:endParaRPr b="1" i="0" sz="2000" u="none" cap="none" strike="noStrike">
              <a:solidFill>
                <a:schemeClr val="accent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acbf989583_0_16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Traffic Operational Costs</a:t>
            </a:r>
            <a:endParaRPr/>
          </a:p>
        </p:txBody>
      </p:sp>
      <p:pic>
        <p:nvPicPr>
          <p:cNvPr id="496" name="Google Shape;496;g1acbf98958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25" y="1162750"/>
            <a:ext cx="5005373" cy="28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1acbf989583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000" y="1720675"/>
            <a:ext cx="5217224" cy="302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acbf989583_0_16"/>
          <p:cNvSpPr/>
          <p:nvPr/>
        </p:nvSpPr>
        <p:spPr>
          <a:xfrm>
            <a:off x="489500" y="3980725"/>
            <a:ext cx="3287700" cy="108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Despite that </a:t>
            </a:r>
            <a:r>
              <a:rPr b="1" lang="en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Allegiant Air has the highest delay rate</a:t>
            </a:r>
            <a:r>
              <a:rPr lang="en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it has </a:t>
            </a:r>
            <a:r>
              <a:rPr b="1" lang="en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similar cost per flight </a:t>
            </a:r>
            <a:r>
              <a:rPr lang="en">
                <a:solidFill>
                  <a:schemeClr val="accent3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as other major carriers. </a:t>
            </a:r>
            <a:endParaRPr i="0" sz="1200" u="none" cap="none" strike="noStrike">
              <a:solidFill>
                <a:schemeClr val="accent3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g1acbf989583_0_16"/>
          <p:cNvSpPr/>
          <p:nvPr/>
        </p:nvSpPr>
        <p:spPr>
          <a:xfrm>
            <a:off x="3080950" y="2913350"/>
            <a:ext cx="148200" cy="21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acbf989583_0_16"/>
          <p:cNvSpPr/>
          <p:nvPr/>
        </p:nvSpPr>
        <p:spPr>
          <a:xfrm>
            <a:off x="1551075" y="1557500"/>
            <a:ext cx="148200" cy="21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ade84c9b16_1_37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Traffic Costs Comparison</a:t>
            </a:r>
            <a:endParaRPr/>
          </a:p>
        </p:txBody>
      </p:sp>
      <p:pic>
        <p:nvPicPr>
          <p:cNvPr id="506" name="Google Shape;506;g1ade84c9b16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25" y="1159200"/>
            <a:ext cx="6490701" cy="37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1ade84c9b16_1_37"/>
          <p:cNvSpPr/>
          <p:nvPr/>
        </p:nvSpPr>
        <p:spPr>
          <a:xfrm>
            <a:off x="6832225" y="1725700"/>
            <a:ext cx="2172000" cy="257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Southwest spends the most on air traffic costs and has little cash.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United Airlines spends less on air traffic costs and has much more cash.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8" name="Google Shape;508;g1ade84c9b16_1_37"/>
          <p:cNvSpPr/>
          <p:nvPr/>
        </p:nvSpPr>
        <p:spPr>
          <a:xfrm>
            <a:off x="1224650" y="1437350"/>
            <a:ext cx="167700" cy="19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ade84c9b16_1_37"/>
          <p:cNvSpPr/>
          <p:nvPr/>
        </p:nvSpPr>
        <p:spPr>
          <a:xfrm>
            <a:off x="2176275" y="2131175"/>
            <a:ext cx="167700" cy="19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ade84c9b16_1_51"/>
          <p:cNvSpPr txBox="1"/>
          <p:nvPr>
            <p:ph type="title"/>
          </p:nvPr>
        </p:nvSpPr>
        <p:spPr>
          <a:xfrm flipH="1">
            <a:off x="1686900" y="1616350"/>
            <a:ext cx="5770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Business 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Insights &amp; Solution</a:t>
            </a:r>
            <a:endParaRPr sz="3300"/>
          </a:p>
        </p:txBody>
      </p:sp>
      <p:sp>
        <p:nvSpPr>
          <p:cNvPr id="515" name="Google Shape;515;g1ade84c9b16_1_51"/>
          <p:cNvSpPr txBox="1"/>
          <p:nvPr>
            <p:ph idx="1" type="subTitle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&amp; Carrier Recommendation Engine for Customers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ade84c9b16_1_56"/>
          <p:cNvSpPr txBox="1"/>
          <p:nvPr>
            <p:ph idx="1" type="subTitle"/>
          </p:nvPr>
        </p:nvSpPr>
        <p:spPr>
          <a:xfrm>
            <a:off x="539749" y="1643875"/>
            <a:ext cx="3933600" cy="23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Carrier delay time and delay probability has risen to a new high in 2022.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Carrier with high delay rate may not have high air traffic cost (no compensation for customers)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Southwest is the top carrier.</a:t>
            </a:r>
            <a:endParaRPr/>
          </a:p>
        </p:txBody>
      </p:sp>
      <p:sp>
        <p:nvSpPr>
          <p:cNvPr id="521" name="Google Shape;521;g1ade84c9b16_1_56"/>
          <p:cNvSpPr txBox="1"/>
          <p:nvPr>
            <p:ph idx="2" type="subTitle"/>
          </p:nvPr>
        </p:nvSpPr>
        <p:spPr>
          <a:xfrm>
            <a:off x="539738" y="12417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522" name="Google Shape;522;g1ade84c9b16_1_56"/>
          <p:cNvSpPr txBox="1"/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 &amp; Solution</a:t>
            </a:r>
            <a:endParaRPr/>
          </a:p>
        </p:txBody>
      </p:sp>
      <p:sp>
        <p:nvSpPr>
          <p:cNvPr id="523" name="Google Shape;523;g1ade84c9b16_1_56"/>
          <p:cNvSpPr txBox="1"/>
          <p:nvPr>
            <p:ph idx="3" type="subTitle"/>
          </p:nvPr>
        </p:nvSpPr>
        <p:spPr>
          <a:xfrm>
            <a:off x="4528900" y="1643875"/>
            <a:ext cx="39336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Carrier Recommendation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Input: Departure Airport, Available Carriers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Export: Best Recommended Carrier with low delay rate &amp; short delay time.</a:t>
            </a:r>
            <a:endParaRPr/>
          </a:p>
        </p:txBody>
      </p:sp>
      <p:sp>
        <p:nvSpPr>
          <p:cNvPr id="524" name="Google Shape;524;g1ade84c9b16_1_56"/>
          <p:cNvSpPr txBox="1"/>
          <p:nvPr>
            <p:ph idx="4" type="subTitle"/>
          </p:nvPr>
        </p:nvSpPr>
        <p:spPr>
          <a:xfrm>
            <a:off x="4605988" y="12868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525" name="Google Shape;525;g1ade84c9b16_1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923" y="3190800"/>
            <a:ext cx="4571226" cy="18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9330a47100_0_0"/>
          <p:cNvSpPr txBox="1"/>
          <p:nvPr>
            <p:ph type="title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Thanks for Listening</a:t>
            </a:r>
            <a:endParaRPr sz="4900"/>
          </a:p>
        </p:txBody>
      </p:sp>
      <p:sp>
        <p:nvSpPr>
          <p:cNvPr id="531" name="Google Shape;531;g19330a47100_0_0"/>
          <p:cNvSpPr txBox="1"/>
          <p:nvPr>
            <p:ph idx="1" type="subTitle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ad9d3cf06b_0_58"/>
          <p:cNvSpPr txBox="1"/>
          <p:nvPr>
            <p:ph type="title"/>
          </p:nvPr>
        </p:nvSpPr>
        <p:spPr>
          <a:xfrm>
            <a:off x="178825" y="2000988"/>
            <a:ext cx="85998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3700"/>
              <a:t>Business Problem &amp; Dataset </a:t>
            </a:r>
            <a:endParaRPr sz="3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 sz="3700"/>
          </a:p>
        </p:txBody>
      </p:sp>
      <p:sp>
        <p:nvSpPr>
          <p:cNvPr id="344" name="Google Shape;344;g1ad9d3cf06b_0_58"/>
          <p:cNvSpPr txBox="1"/>
          <p:nvPr>
            <p:ph idx="1" type="subTitle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Initial Statement &amp; Current Statement &amp; Data Overview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d9d3cf06b_0_18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ad9d3cf06b_0_18"/>
          <p:cNvSpPr/>
          <p:nvPr/>
        </p:nvSpPr>
        <p:spPr>
          <a:xfrm>
            <a:off x="216509" y="1884130"/>
            <a:ext cx="2396400" cy="26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g1ad9d3cf06b_0_18"/>
          <p:cNvSpPr txBox="1"/>
          <p:nvPr/>
        </p:nvSpPr>
        <p:spPr>
          <a:xfrm>
            <a:off x="142950" y="1359600"/>
            <a:ext cx="2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Initial Statement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52" name="Google Shape;352;g1ad9d3cf06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179" y="2844664"/>
            <a:ext cx="539220" cy="43175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ad9d3cf06b_0_18"/>
          <p:cNvSpPr txBox="1"/>
          <p:nvPr/>
        </p:nvSpPr>
        <p:spPr>
          <a:xfrm>
            <a:off x="3203197" y="1359600"/>
            <a:ext cx="2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54" name="Google Shape;354;g1ad9d3cf06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648" y="2844664"/>
            <a:ext cx="539220" cy="43175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ad9d3cf06b_0_18"/>
          <p:cNvSpPr txBox="1"/>
          <p:nvPr/>
        </p:nvSpPr>
        <p:spPr>
          <a:xfrm>
            <a:off x="201035" y="2082063"/>
            <a:ext cx="24699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carriers and airports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in the U.S: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-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Scalable, self-service business intelligence solutions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-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decrease airline delay rates, cut operating costs, and increase customer satisfaction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g1ad9d3cf06b_0_18"/>
          <p:cNvSpPr/>
          <p:nvPr/>
        </p:nvSpPr>
        <p:spPr>
          <a:xfrm>
            <a:off x="3359251" y="1907392"/>
            <a:ext cx="2396400" cy="26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g1ad9d3cf06b_0_18"/>
          <p:cNvSpPr txBox="1"/>
          <p:nvPr/>
        </p:nvSpPr>
        <p:spPr>
          <a:xfrm>
            <a:off x="3398657" y="2134652"/>
            <a:ext cx="2317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After Data modeling, ETL and Data visualization: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-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 positive relationship between delay rates and carriers’ operating costs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g1ad9d3cf06b_0_18"/>
          <p:cNvSpPr txBox="1"/>
          <p:nvPr/>
        </p:nvSpPr>
        <p:spPr>
          <a:xfrm>
            <a:off x="6390417" y="1358102"/>
            <a:ext cx="2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Current</a:t>
            </a: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Statement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9" name="Google Shape;359;g1ad9d3cf06b_0_18"/>
          <p:cNvSpPr/>
          <p:nvPr/>
        </p:nvSpPr>
        <p:spPr>
          <a:xfrm>
            <a:off x="6546471" y="1917194"/>
            <a:ext cx="2396400" cy="26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g1ad9d3cf06b_0_18"/>
          <p:cNvSpPr txBox="1"/>
          <p:nvPr/>
        </p:nvSpPr>
        <p:spPr>
          <a:xfrm>
            <a:off x="6642878" y="2006004"/>
            <a:ext cx="2317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Shift the perspective to </a:t>
            </a:r>
            <a:r>
              <a:rPr b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passenger side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-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build a recommendation engine for passengers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-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provide them with travel advice that can effectively avoid the risk of delays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ad9d3cf06b_0_43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ad9d3cf06b_0_43"/>
          <p:cNvSpPr txBox="1"/>
          <p:nvPr>
            <p:ph idx="4294967295" type="subTitle"/>
          </p:nvPr>
        </p:nvSpPr>
        <p:spPr>
          <a:xfrm>
            <a:off x="282225" y="1186350"/>
            <a:ext cx="89316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On-time performance for </a:t>
            </a:r>
            <a:r>
              <a:rPr lang="en" sz="1700"/>
              <a:t> over </a:t>
            </a:r>
            <a:r>
              <a:rPr b="1" lang="en" sz="1600"/>
              <a:t>100K </a:t>
            </a:r>
            <a:r>
              <a:rPr lang="en" sz="1700"/>
              <a:t>Domestics Flights across </a:t>
            </a:r>
            <a:r>
              <a:rPr b="1" lang="en" sz="1600"/>
              <a:t>23</a:t>
            </a:r>
            <a:r>
              <a:rPr lang="en" sz="1700"/>
              <a:t> airports and </a:t>
            </a:r>
            <a:r>
              <a:rPr b="1" lang="en" sz="1600"/>
              <a:t>20</a:t>
            </a:r>
            <a:r>
              <a:rPr lang="en" sz="1700"/>
              <a:t> carriers in United States </a:t>
            </a:r>
            <a:r>
              <a:rPr b="1" lang="en" sz="1700"/>
              <a:t>&amp; </a:t>
            </a:r>
            <a:r>
              <a:rPr b="1" lang="en" sz="1600"/>
              <a:t>1100 </a:t>
            </a:r>
            <a:r>
              <a:rPr lang="en" sz="1600"/>
              <a:t>Associated</a:t>
            </a:r>
            <a:r>
              <a:rPr b="1" lang="en" sz="1600"/>
              <a:t> </a:t>
            </a:r>
            <a:r>
              <a:rPr lang="en" sz="1600"/>
              <a:t>Financial Reports </a:t>
            </a:r>
            <a:r>
              <a:rPr lang="en" sz="1700"/>
              <a:t>from </a:t>
            </a:r>
            <a:r>
              <a:rPr b="1" lang="en" sz="1600"/>
              <a:t>2017 -2022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graphicFrame>
        <p:nvGraphicFramePr>
          <p:cNvPr id="367" name="Google Shape;367;g1ad9d3cf06b_0_43"/>
          <p:cNvGraphicFramePr/>
          <p:nvPr/>
        </p:nvGraphicFramePr>
        <p:xfrm>
          <a:off x="28222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{3A12481E-8DEC-4B63-99BD-4DE433097372}</a:tableStyleId>
              </a:tblPr>
              <a:tblGrid>
                <a:gridCol w="2365125"/>
                <a:gridCol w="2346950"/>
                <a:gridCol w="1524000"/>
                <a:gridCol w="1279750"/>
                <a:gridCol w="1234875"/>
              </a:tblGrid>
              <a:tr h="32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2418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Dataset</a:t>
                      </a:r>
                      <a:endParaRPr b="1" sz="1300">
                        <a:solidFill>
                          <a:srgbClr val="42418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2418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00">
                        <a:solidFill>
                          <a:srgbClr val="42418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2418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Source</a:t>
                      </a:r>
                      <a:endParaRPr b="1" sz="1300">
                        <a:solidFill>
                          <a:srgbClr val="42418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2418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Period</a:t>
                      </a:r>
                      <a:endParaRPr b="1" sz="1300">
                        <a:solidFill>
                          <a:srgbClr val="42418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2418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Anomalies</a:t>
                      </a:r>
                      <a:endParaRPr b="1" sz="1300">
                        <a:solidFill>
                          <a:srgbClr val="42418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58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Airline_Delay_Cause,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T_T100_MARKET_ALL_CARRIER,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T_SCHEDULE_T3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On-time performance of domestic flights operated by large air carriers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U.S. Department of Transportation's Bureau of Transportation Statistics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2017 -2022.05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igh in analytical maturity, N.A. values account for less than 0.1%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T_F41SCHEDULE_B1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Quarterly operating balance statements for U.S. Air carriers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"/>
          <p:cNvSpPr txBox="1"/>
          <p:nvPr>
            <p:ph type="title"/>
          </p:nvPr>
        </p:nvSpPr>
        <p:spPr>
          <a:xfrm>
            <a:off x="188325" y="1734488"/>
            <a:ext cx="85998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Data Models</a:t>
            </a:r>
            <a:endParaRPr/>
          </a:p>
        </p:txBody>
      </p:sp>
      <p:sp>
        <p:nvSpPr>
          <p:cNvPr id="373" name="Google Shape;373;p7"/>
          <p:cNvSpPr txBox="1"/>
          <p:nvPr>
            <p:ph idx="1" type="subTitle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/>
              <a:t>Conceptual Model &amp; Logical Model &amp; Physical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b39c296a9f_3_13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Model</a:t>
            </a:r>
            <a:endParaRPr/>
          </a:p>
        </p:txBody>
      </p:sp>
      <p:pic>
        <p:nvPicPr>
          <p:cNvPr id="379" name="Google Shape;379;g1b39c296a9f_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075" y="1232325"/>
            <a:ext cx="57381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b39c296a9f_3_21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</a:t>
            </a:r>
            <a:endParaRPr/>
          </a:p>
        </p:txBody>
      </p:sp>
      <p:pic>
        <p:nvPicPr>
          <p:cNvPr id="385" name="Google Shape;385;g1b39c296a9f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150" y="1214525"/>
            <a:ext cx="76020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"/>
          <p:cNvSpPr txBox="1"/>
          <p:nvPr>
            <p:ph type="title"/>
          </p:nvPr>
        </p:nvSpPr>
        <p:spPr>
          <a:xfrm>
            <a:off x="540000" y="445025"/>
            <a:ext cx="558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Relational Model</a:t>
            </a:r>
            <a:endParaRPr/>
          </a:p>
        </p:txBody>
      </p:sp>
      <p:pic>
        <p:nvPicPr>
          <p:cNvPr id="391" name="Google Shape;39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650" y="1148025"/>
            <a:ext cx="5365352" cy="39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