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5"/>
  </p:notesMasterIdLst>
  <p:sldIdLst>
    <p:sldId id="256" r:id="rId2"/>
    <p:sldId id="259" r:id="rId3"/>
    <p:sldId id="273" r:id="rId4"/>
    <p:sldId id="274" r:id="rId5"/>
    <p:sldId id="267" r:id="rId6"/>
    <p:sldId id="272" r:id="rId7"/>
    <p:sldId id="271" r:id="rId8"/>
    <p:sldId id="268" r:id="rId9"/>
    <p:sldId id="260" r:id="rId10"/>
    <p:sldId id="275" r:id="rId11"/>
    <p:sldId id="262" r:id="rId12"/>
    <p:sldId id="270" r:id="rId13"/>
    <p:sldId id="265"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rimson Text"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Tahoma" panose="020B0604030504040204" pitchFamily="34" charset="0"/>
      <p:regular r:id="rId28"/>
      <p:bold r:id="rId29"/>
    </p:embeddedFont>
    <p:embeddedFont>
      <p:font typeface="Vidalok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F3CACA-4B1D-4584-A428-2E0595CB6D97}">
  <a:tblStyle styleId="{90F3CACA-4B1D-4584-A428-2E0595CB6D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87910" autoAdjust="0"/>
  </p:normalViewPr>
  <p:slideViewPr>
    <p:cSldViewPr snapToGrid="0">
      <p:cViewPr varScale="1">
        <p:scale>
          <a:sx n="111" d="100"/>
          <a:sy n="111" d="100"/>
        </p:scale>
        <p:origin x="8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89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496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01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03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72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26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093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739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5"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927308"/>
            <a:ext cx="7064100" cy="1495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Image and Video</a:t>
            </a:r>
            <a:br>
              <a:rPr lang="en" sz="4400" dirty="0"/>
            </a:br>
            <a:r>
              <a:rPr lang="en" sz="4400" dirty="0"/>
              <a:t>Processing Assessment</a:t>
            </a:r>
            <a:endParaRPr sz="4400" dirty="0"/>
          </a:p>
        </p:txBody>
      </p:sp>
      <p:sp>
        <p:nvSpPr>
          <p:cNvPr id="483" name="Google Shape;483;p59"/>
          <p:cNvSpPr txBox="1">
            <a:spLocks noGrp="1"/>
          </p:cNvSpPr>
          <p:nvPr>
            <p:ph type="subTitle" idx="1"/>
          </p:nvPr>
        </p:nvSpPr>
        <p:spPr>
          <a:xfrm>
            <a:off x="1040000" y="44034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By Ellie Pitt 07/01/2024</a:t>
            </a:r>
            <a:endParaRPr dirty="0"/>
          </a:p>
        </p:txBody>
      </p:sp>
      <p:sp>
        <p:nvSpPr>
          <p:cNvPr id="2" name="Google Shape;482;p59">
            <a:extLst>
              <a:ext uri="{FF2B5EF4-FFF2-40B4-BE49-F238E27FC236}">
                <a16:creationId xmlns:a16="http://schemas.microsoft.com/office/drawing/2014/main" id="{B2291B5D-6B34-AA12-D014-6824DF503AB2}"/>
              </a:ext>
            </a:extLst>
          </p:cNvPr>
          <p:cNvSpPr txBox="1">
            <a:spLocks/>
          </p:cNvSpPr>
          <p:nvPr/>
        </p:nvSpPr>
        <p:spPr>
          <a:xfrm>
            <a:off x="1039950" y="2800724"/>
            <a:ext cx="7064100" cy="1495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GB" sz="3200" dirty="0">
                <a:solidFill>
                  <a:schemeClr val="tx2">
                    <a:lumMod val="25000"/>
                  </a:schemeClr>
                </a:solidFill>
              </a:rPr>
              <a:t>Student Presentation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494;p61">
            <a:extLst>
              <a:ext uri="{FF2B5EF4-FFF2-40B4-BE49-F238E27FC236}">
                <a16:creationId xmlns:a16="http://schemas.microsoft.com/office/drawing/2014/main" id="{802A7E97-7737-7705-CE2C-58206D705000}"/>
              </a:ext>
            </a:extLst>
          </p:cNvPr>
          <p:cNvSpPr txBox="1">
            <a:spLocks noGrp="1"/>
          </p:cNvSpPr>
          <p:nvPr>
            <p:ph type="title"/>
          </p:nvPr>
        </p:nvSpPr>
        <p:spPr>
          <a:xfrm>
            <a:off x="111058" y="366966"/>
            <a:ext cx="60890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Parameter Exploration </a:t>
            </a:r>
            <a:endParaRPr dirty="0"/>
          </a:p>
        </p:txBody>
      </p:sp>
      <p:sp>
        <p:nvSpPr>
          <p:cNvPr id="7" name="Google Shape;546;p65">
            <a:extLst>
              <a:ext uri="{FF2B5EF4-FFF2-40B4-BE49-F238E27FC236}">
                <a16:creationId xmlns:a16="http://schemas.microsoft.com/office/drawing/2014/main" id="{247BB91E-4D64-2C2D-1D77-79F0243F63DE}"/>
              </a:ext>
            </a:extLst>
          </p:cNvPr>
          <p:cNvSpPr txBox="1">
            <a:spLocks noGrp="1"/>
          </p:cNvSpPr>
          <p:nvPr>
            <p:ph type="subTitle" idx="1"/>
          </p:nvPr>
        </p:nvSpPr>
        <p:spPr>
          <a:xfrm>
            <a:off x="0" y="1268730"/>
            <a:ext cx="9144000" cy="36347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GB" sz="1400" dirty="0"/>
              <a:t>The face detection model has “face_cascade = cv2.CascadeClassifier…..” which initializes the haar cascade classifier for face detection and the file contains pre trained data for detecting people's faces.</a:t>
            </a:r>
          </a:p>
          <a:p>
            <a:pPr marL="285750" lvl="0" indent="-285750" algn="l" rtl="0">
              <a:spcBef>
                <a:spcPts val="0"/>
              </a:spcBef>
              <a:spcAft>
                <a:spcPts val="0"/>
              </a:spcAft>
              <a:buFont typeface="Wingdings" panose="05000000000000000000" pitchFamily="2" charset="2"/>
              <a:buChar char="q"/>
            </a:pPr>
            <a:r>
              <a:rPr lang="en-GB" sz="1400" dirty="0"/>
              <a:t>The video capture has “cap=cv2.videocapture(file)” which initializes the video capture object using the video file that has been put into the code that plays the video.</a:t>
            </a:r>
          </a:p>
          <a:p>
            <a:pPr marL="285750" lvl="0" indent="-285750" algn="l" rtl="0">
              <a:spcBef>
                <a:spcPts val="0"/>
              </a:spcBef>
              <a:spcAft>
                <a:spcPts val="0"/>
              </a:spcAft>
              <a:buFont typeface="Wingdings" panose="05000000000000000000" pitchFamily="2" charset="2"/>
              <a:buChar char="q"/>
            </a:pPr>
            <a:r>
              <a:rPr lang="en-GB" sz="1400" dirty="0"/>
              <a:t>Face detection and tracking initialization has “faces=face_cascade.detectmultiscale” to detect faces within the first frame of the video using the haar cascade classifier. If the faces are detected within the first frame the first faces coordinates are used to first initialize the object tracker. </a:t>
            </a:r>
          </a:p>
          <a:p>
            <a:pPr marL="285750" lvl="0" indent="-285750" algn="l" rtl="0">
              <a:spcBef>
                <a:spcPts val="0"/>
              </a:spcBef>
              <a:spcAft>
                <a:spcPts val="0"/>
              </a:spcAft>
              <a:buFont typeface="Wingdings" panose="05000000000000000000" pitchFamily="2" charset="2"/>
              <a:buChar char="q"/>
            </a:pPr>
            <a:r>
              <a:rPr lang="en-GB" sz="1400" dirty="0"/>
              <a:t>The gaussian blue parameters that cover the persons face with a blur uses the code “face = cv2.gaussianblur(face, (number))” to apply the bur to the tracked face region and the parameters used in this case (99,99) is the size of the kernel and (30) is the standard deviation used.</a:t>
            </a:r>
          </a:p>
          <a:p>
            <a:pPr marL="285750" lvl="0" indent="-285750" algn="l" rtl="0">
              <a:spcBef>
                <a:spcPts val="0"/>
              </a:spcBef>
              <a:spcAft>
                <a:spcPts val="0"/>
              </a:spcAft>
              <a:buFont typeface="Wingdings" panose="05000000000000000000" pitchFamily="2" charset="2"/>
              <a:buChar char="q"/>
            </a:pPr>
            <a:r>
              <a:rPr lang="en-GB" sz="1400" dirty="0"/>
              <a:t>Displaying the processed frame is showed by “cv2.imshow(“OBJECT RACKING AND BLUR”, frame) which displayed the processed frame in a window with the title displayed.</a:t>
            </a:r>
          </a:p>
          <a:p>
            <a:pPr marL="285750" lvl="0" indent="-285750" algn="l" rtl="0">
              <a:spcBef>
                <a:spcPts val="0"/>
              </a:spcBef>
              <a:spcAft>
                <a:spcPts val="0"/>
              </a:spcAft>
              <a:buFont typeface="Wingdings" panose="05000000000000000000" pitchFamily="2" charset="2"/>
              <a:buChar char="q"/>
            </a:pPr>
            <a:r>
              <a:rPr lang="en-GB" sz="1400" dirty="0"/>
              <a:t>The video release and window destruction is written in “cap.release()” that releases the video capture object and “cv2.destoryAllWindows()” which closes all the windows. </a:t>
            </a:r>
          </a:p>
          <a:p>
            <a:pPr marL="285750" lvl="0" indent="-285750" algn="l" rtl="0">
              <a:spcBef>
                <a:spcPts val="0"/>
              </a:spcBef>
              <a:spcAft>
                <a:spcPts val="0"/>
              </a:spcAft>
              <a:buFont typeface="Wingdings" panose="05000000000000000000" pitchFamily="2" charset="2"/>
              <a:buChar char="q"/>
            </a:pPr>
            <a:endParaRPr lang="en-GB" sz="1400" dirty="0"/>
          </a:p>
          <a:p>
            <a:pPr marL="285750" lvl="0" indent="-285750" algn="l" rtl="0">
              <a:spcBef>
                <a:spcPts val="0"/>
              </a:spcBef>
              <a:spcAft>
                <a:spcPts val="0"/>
              </a:spcAft>
              <a:buFont typeface="Wingdings" panose="05000000000000000000" pitchFamily="2" charset="2"/>
              <a:buChar char="q"/>
            </a:pPr>
            <a:endParaRPr lang="en-GB" sz="1400" dirty="0"/>
          </a:p>
        </p:txBody>
      </p:sp>
      <p:sp>
        <p:nvSpPr>
          <p:cNvPr id="2" name="TextBox 1">
            <a:extLst>
              <a:ext uri="{FF2B5EF4-FFF2-40B4-BE49-F238E27FC236}">
                <a16:creationId xmlns:a16="http://schemas.microsoft.com/office/drawing/2014/main" id="{A93E099B-ACA8-10C3-0D5F-BBAB7273B57E}"/>
              </a:ext>
            </a:extLst>
          </p:cNvPr>
          <p:cNvSpPr txBox="1"/>
          <p:nvPr/>
        </p:nvSpPr>
        <p:spPr>
          <a:xfrm>
            <a:off x="111058" y="899398"/>
            <a:ext cx="1792478" cy="369332"/>
          </a:xfrm>
          <a:prstGeom prst="rect">
            <a:avLst/>
          </a:prstGeom>
          <a:noFill/>
        </p:spPr>
        <p:txBody>
          <a:bodyPr wrap="none" rtlCol="0">
            <a:spAutoFit/>
          </a:bodyPr>
          <a:lstStyle/>
          <a:p>
            <a:r>
              <a:rPr lang="en-GB" sz="1800" dirty="0">
                <a:latin typeface="Vidaloka" panose="020B0604020202020204" charset="0"/>
              </a:rPr>
              <a:t>Object Tracking</a:t>
            </a:r>
          </a:p>
        </p:txBody>
      </p:sp>
    </p:spTree>
    <p:extLst>
      <p:ext uri="{BB962C8B-B14F-4D97-AF65-F5344CB8AC3E}">
        <p14:creationId xmlns:p14="http://schemas.microsoft.com/office/powerpoint/2010/main" val="376980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2" name="Rectangle 1">
            <a:extLst>
              <a:ext uri="{FF2B5EF4-FFF2-40B4-BE49-F238E27FC236}">
                <a16:creationId xmlns:a16="http://schemas.microsoft.com/office/drawing/2014/main" id="{7679C445-F962-FEAB-7BCE-D1FD9BD3A10D}"/>
              </a:ext>
            </a:extLst>
          </p:cNvPr>
          <p:cNvSpPr/>
          <p:nvPr/>
        </p:nvSpPr>
        <p:spPr>
          <a:xfrm>
            <a:off x="5623560" y="2240280"/>
            <a:ext cx="3520440" cy="2628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546" name="Google Shape;546;p65"/>
          <p:cNvSpPr txBox="1">
            <a:spLocks noGrp="1"/>
          </p:cNvSpPr>
          <p:nvPr>
            <p:ph type="subTitle" idx="1"/>
          </p:nvPr>
        </p:nvSpPr>
        <p:spPr>
          <a:xfrm>
            <a:off x="130854" y="949169"/>
            <a:ext cx="7835856" cy="3804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Within my image convolution I had a problem with a few errors as it took me a few times to perfect my code and get it to work with my image such as getting the scrollers to apply the filter while simultaneously moving the scroller along. This was corrected through research where I learned how to fix this issue.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my object tracking I had trouble choosing the right tracker as I had to pick it based on the specific requirements and characteristics that could track the persons face properly so in the end, I chose the MIL tracker as it tracked the persons face the most accurately and was the simplest tracker to use.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Some limitations of the image convolution code would be there are only eight different filters you can apply to the image whereas there could be more added to extend the range of filters applied to the image. I could also add in the code where the user can choose their own image from their files, they would like to use instead of a pre-set image.</a:t>
            </a:r>
          </a:p>
          <a:p>
            <a:pPr marL="0" lvl="0" indent="0" algn="l" rtl="0">
              <a:spcBef>
                <a:spcPts val="0"/>
              </a:spcBef>
              <a:spcAft>
                <a:spcPts val="0"/>
              </a:spcAft>
              <a:buNone/>
            </a:pPr>
            <a:r>
              <a:rPr lang="en-GB" dirty="0"/>
              <a:t>The video I would have liked to have made the video play faster as it currently plays at a slower rate and add some more interactive features for the user such as the ability for them to add and remove the face tracking and gaussian blur when they choose.</a:t>
            </a:r>
            <a:endParaRPr dirty="0"/>
          </a:p>
        </p:txBody>
      </p:sp>
      <p:sp>
        <p:nvSpPr>
          <p:cNvPr id="547" name="Google Shape;547;p65"/>
          <p:cNvSpPr txBox="1">
            <a:spLocks noGrp="1"/>
          </p:cNvSpPr>
          <p:nvPr>
            <p:ph type="title"/>
          </p:nvPr>
        </p:nvSpPr>
        <p:spPr>
          <a:xfrm>
            <a:off x="130854" y="390023"/>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Problems and Limitations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494;p61">
            <a:extLst>
              <a:ext uri="{FF2B5EF4-FFF2-40B4-BE49-F238E27FC236}">
                <a16:creationId xmlns:a16="http://schemas.microsoft.com/office/drawing/2014/main" id="{802A7E97-7737-7705-CE2C-58206D705000}"/>
              </a:ext>
            </a:extLst>
          </p:cNvPr>
          <p:cNvSpPr txBox="1">
            <a:spLocks noGrp="1"/>
          </p:cNvSpPr>
          <p:nvPr>
            <p:ph type="title"/>
          </p:nvPr>
        </p:nvSpPr>
        <p:spPr>
          <a:xfrm>
            <a:off x="111058" y="366966"/>
            <a:ext cx="60890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546;p65">
            <a:extLst>
              <a:ext uri="{FF2B5EF4-FFF2-40B4-BE49-F238E27FC236}">
                <a16:creationId xmlns:a16="http://schemas.microsoft.com/office/drawing/2014/main" id="{247BB91E-4D64-2C2D-1D77-79F0243F63DE}"/>
              </a:ext>
            </a:extLst>
          </p:cNvPr>
          <p:cNvSpPr txBox="1">
            <a:spLocks noGrp="1"/>
          </p:cNvSpPr>
          <p:nvPr>
            <p:ph type="subTitle" idx="1"/>
          </p:nvPr>
        </p:nvSpPr>
        <p:spPr>
          <a:xfrm>
            <a:off x="111058" y="939666"/>
            <a:ext cx="8798766" cy="38368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In conclusion, I created two different pieces of code, one for image convolution and one for object tracking on a video. For the image convolution I managed to add three filters using the scrollers to be able to change the filter added to the image, these scrollers can also affect the image at the same time. I had five filters added using buttons that applied filters onto the image Aswell and a reset button that reset the image to its original form. Additionally, I added a pink background to the application to make it more visually pleasing for the user.</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For the object tracking I managed to get a video of a lady listening to music and I added a gaussian blur onto her face that was tracked whenever she moved each frame of the video and kept her anonymity. Furthermore, I added a box around her face that tracked her using the object tracker MIL and I managed to make this box appear red.</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Things I can take away from this include having more and better coding skills for future projects that I will be able to use from this experience. Furthermore, I have learnt more knowledge on problem solving as coding is a structured and analytical approach to their and I learned how to break down issues I faced into smaller pieces and was able to fix them.</a:t>
            </a:r>
          </a:p>
        </p:txBody>
      </p:sp>
    </p:spTree>
    <p:extLst>
      <p:ext uri="{BB962C8B-B14F-4D97-AF65-F5344CB8AC3E}">
        <p14:creationId xmlns:p14="http://schemas.microsoft.com/office/powerpoint/2010/main" val="298602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350634" y="1926150"/>
            <a:ext cx="8435856" cy="12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solidFill>
                  <a:schemeClr val="tx2">
                    <a:lumMod val="25000"/>
                  </a:schemeClr>
                </a:solidFill>
              </a:rPr>
              <a:t>Questions &amp; Answers</a:t>
            </a:r>
            <a:endParaRPr sz="6600" dirty="0">
              <a:solidFill>
                <a:schemeClr val="tx2">
                  <a:lumMod val="25000"/>
                </a:schemeClr>
              </a:solidFill>
            </a:endParaRPr>
          </a:p>
        </p:txBody>
      </p:sp>
      <p:sp>
        <p:nvSpPr>
          <p:cNvPr id="7" name="TextBox 6">
            <a:extLst>
              <a:ext uri="{FF2B5EF4-FFF2-40B4-BE49-F238E27FC236}">
                <a16:creationId xmlns:a16="http://schemas.microsoft.com/office/drawing/2014/main" id="{810913C5-CDA2-2307-9DBA-C8F164915BB3}"/>
              </a:ext>
            </a:extLst>
          </p:cNvPr>
          <p:cNvSpPr txBox="1"/>
          <p:nvPr/>
        </p:nvSpPr>
        <p:spPr>
          <a:xfrm>
            <a:off x="2160528" y="893762"/>
            <a:ext cx="4816068" cy="553998"/>
          </a:xfrm>
          <a:prstGeom prst="rect">
            <a:avLst/>
          </a:prstGeom>
          <a:noFill/>
        </p:spPr>
        <p:txBody>
          <a:bodyPr wrap="square">
            <a:spAutoFit/>
          </a:bodyPr>
          <a:lstStyle/>
          <a:p>
            <a:r>
              <a:rPr kumimoji="0" lang="en-GB" sz="3000" b="0" i="0" u="none" strike="noStrike" kern="0" cap="none" spc="0" normalizeH="0" baseline="0" noProof="0" dirty="0">
                <a:ln>
                  <a:noFill/>
                </a:ln>
                <a:solidFill>
                  <a:schemeClr val="tx1"/>
                </a:solidFill>
                <a:effectLst/>
                <a:uLnTx/>
                <a:uFillTx/>
                <a:latin typeface="Vidaloka"/>
                <a:sym typeface="Vidaloka"/>
              </a:rPr>
              <a:t>Thank you for listening! </a:t>
            </a:r>
            <a:r>
              <a:rPr kumimoji="0" lang="en-GB" sz="3000" b="0" i="0" u="none" strike="noStrike" kern="0" cap="none" spc="0" normalizeH="0" baseline="0" noProof="0" dirty="0">
                <a:ln>
                  <a:noFill/>
                </a:ln>
                <a:solidFill>
                  <a:schemeClr val="tx1"/>
                </a:solidFill>
                <a:effectLst/>
                <a:uLnTx/>
                <a:uFillTx/>
                <a:latin typeface="Vidaloka"/>
                <a:sym typeface="Wingdings" panose="05000000000000000000" pitchFamily="2" charset="2"/>
              </a:rPr>
              <a:t></a:t>
            </a:r>
            <a:endParaRPr lang="en-GB"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1154394" y="191817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Level 4</a:t>
            </a:r>
            <a:endParaRPr dirty="0"/>
          </a:p>
        </p:txBody>
      </p:sp>
      <p:sp>
        <p:nvSpPr>
          <p:cNvPr id="512" name="Google Shape;512;p62"/>
          <p:cNvSpPr txBox="1">
            <a:spLocks noGrp="1"/>
          </p:cNvSpPr>
          <p:nvPr>
            <p:ph type="subTitle" idx="1"/>
          </p:nvPr>
        </p:nvSpPr>
        <p:spPr>
          <a:xfrm>
            <a:off x="241825" y="2501874"/>
            <a:ext cx="4027894" cy="16700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 task was Image Convolution which is a an operation in image processing that applies effects and filters onto images. It does this by combining the pixel values of the image with an image kernal function. This will enhance certain features on the image. </a:t>
            </a:r>
            <a:endParaRPr dirty="0"/>
          </a:p>
        </p:txBody>
      </p:sp>
      <p:sp>
        <p:nvSpPr>
          <p:cNvPr id="516" name="Google Shape;516;p62"/>
          <p:cNvSpPr txBox="1">
            <a:spLocks noGrp="1"/>
          </p:cNvSpPr>
          <p:nvPr>
            <p:ph type="title" idx="2"/>
          </p:nvPr>
        </p:nvSpPr>
        <p:spPr>
          <a:xfrm>
            <a:off x="1448224" y="1432210"/>
            <a:ext cx="1748738" cy="4859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Image</a:t>
            </a:r>
            <a:endParaRPr sz="3000" dirty="0"/>
          </a:p>
        </p:txBody>
      </p:sp>
      <p:sp>
        <p:nvSpPr>
          <p:cNvPr id="529" name="Google Shape;529;p62"/>
          <p:cNvSpPr txBox="1">
            <a:spLocks noGrp="1"/>
          </p:cNvSpPr>
          <p:nvPr>
            <p:ph type="title" idx="21"/>
          </p:nvPr>
        </p:nvSpPr>
        <p:spPr>
          <a:xfrm>
            <a:off x="2332350" y="454510"/>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dirty="0"/>
              <a:t>Task Selection</a:t>
            </a:r>
            <a:endParaRPr sz="3800" dirty="0"/>
          </a:p>
        </p:txBody>
      </p:sp>
      <p:sp>
        <p:nvSpPr>
          <p:cNvPr id="2" name="Google Shape;516;p62">
            <a:extLst>
              <a:ext uri="{FF2B5EF4-FFF2-40B4-BE49-F238E27FC236}">
                <a16:creationId xmlns:a16="http://schemas.microsoft.com/office/drawing/2014/main" id="{CEFA4D25-8D86-A8E6-C906-ECBC92BDB20D}"/>
              </a:ext>
            </a:extLst>
          </p:cNvPr>
          <p:cNvSpPr txBox="1">
            <a:spLocks/>
          </p:cNvSpPr>
          <p:nvPr/>
        </p:nvSpPr>
        <p:spPr>
          <a:xfrm>
            <a:off x="5947038" y="1432210"/>
            <a:ext cx="1748738" cy="4859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GB" sz="3000" dirty="0"/>
              <a:t>Video</a:t>
            </a:r>
          </a:p>
        </p:txBody>
      </p:sp>
      <p:sp>
        <p:nvSpPr>
          <p:cNvPr id="3" name="Google Shape;511;p62">
            <a:extLst>
              <a:ext uri="{FF2B5EF4-FFF2-40B4-BE49-F238E27FC236}">
                <a16:creationId xmlns:a16="http://schemas.microsoft.com/office/drawing/2014/main" id="{FF50E24A-FA73-E7AE-B7F8-D851471AE344}"/>
              </a:ext>
            </a:extLst>
          </p:cNvPr>
          <p:cNvSpPr txBox="1">
            <a:spLocks/>
          </p:cNvSpPr>
          <p:nvPr/>
        </p:nvSpPr>
        <p:spPr>
          <a:xfrm>
            <a:off x="5653206" y="1918178"/>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idaloka"/>
              <a:buNone/>
              <a:defRPr sz="24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1" u="none" strike="noStrike" cap="none">
                <a:solidFill>
                  <a:schemeClr val="dk1"/>
                </a:solidFill>
                <a:latin typeface="Arial"/>
                <a:ea typeface="Arial"/>
                <a:cs typeface="Arial"/>
                <a:sym typeface="Arial"/>
              </a:defRPr>
            </a:lvl9pPr>
          </a:lstStyle>
          <a:p>
            <a:pPr>
              <a:buSzPts val="1100"/>
              <a:buFont typeface="Arial"/>
              <a:buNone/>
            </a:pPr>
            <a:r>
              <a:rPr lang="en-GB" dirty="0"/>
              <a:t>Level 4</a:t>
            </a:r>
          </a:p>
        </p:txBody>
      </p:sp>
      <p:sp>
        <p:nvSpPr>
          <p:cNvPr id="4" name="Google Shape;512;p62">
            <a:extLst>
              <a:ext uri="{FF2B5EF4-FFF2-40B4-BE49-F238E27FC236}">
                <a16:creationId xmlns:a16="http://schemas.microsoft.com/office/drawing/2014/main" id="{3566ACD1-B8A6-E9F4-90B8-C0B155294D65}"/>
              </a:ext>
            </a:extLst>
          </p:cNvPr>
          <p:cNvSpPr txBox="1">
            <a:spLocks/>
          </p:cNvSpPr>
          <p:nvPr/>
        </p:nvSpPr>
        <p:spPr>
          <a:xfrm>
            <a:off x="4874283" y="2501874"/>
            <a:ext cx="4027892" cy="218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r>
              <a:rPr lang="en-GB" dirty="0"/>
              <a:t>This video task was object tracking where a box will locate and follow a specific object or person or several within a sequence of frames in a video. It has functions that can track the object position overtime maintaining the tracking throughout all the video frames.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2"/>
                                        </p:tgtEl>
                                        <p:attrNameLst>
                                          <p:attrName>style.visibility</p:attrName>
                                        </p:attrNameLst>
                                      </p:cBhvr>
                                      <p:to>
                                        <p:strVal val="visible"/>
                                      </p:to>
                                    </p:set>
                                    <p:anim calcmode="lin" valueType="num">
                                      <p:cBhvr additive="base">
                                        <p:cTn id="15" dur="1000"/>
                                        <p:tgtEl>
                                          <p:spTgt spid="512"/>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516"/>
                                        </p:tgtEl>
                                        <p:attrNameLst>
                                          <p:attrName>style.visibility</p:attrName>
                                        </p:attrNameLst>
                                      </p:cBhvr>
                                      <p:to>
                                        <p:strVal val="visible"/>
                                      </p:to>
                                    </p:set>
                                    <p:anim calcmode="lin" valueType="num">
                                      <p:cBhvr additive="base">
                                        <p:cTn id="18" dur="1000"/>
                                        <p:tgtEl>
                                          <p:spTgt spid="516"/>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p:tgtEl>
                                          <p:spTgt spid="2"/>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p:tgtEl>
                                          <p:spTgt spid="3"/>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EF2403F-F82B-DEF0-2DFB-B744920AE310}"/>
              </a:ext>
            </a:extLst>
          </p:cNvPr>
          <p:cNvSpPr/>
          <p:nvPr/>
        </p:nvSpPr>
        <p:spPr>
          <a:xfrm>
            <a:off x="2185450" y="4079561"/>
            <a:ext cx="5253503" cy="788071"/>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566" name="Google Shape;566;p68"/>
          <p:cNvSpPr txBox="1">
            <a:spLocks noGrp="1"/>
          </p:cNvSpPr>
          <p:nvPr>
            <p:ph type="subTitle" idx="1"/>
          </p:nvPr>
        </p:nvSpPr>
        <p:spPr>
          <a:xfrm>
            <a:off x="147127" y="1347920"/>
            <a:ext cx="4545000" cy="27097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 sz="1200" dirty="0"/>
              <a:t>Convolution is explained as a formal mathematical operation that wakes two signals and produces a third signal. </a:t>
            </a:r>
          </a:p>
          <a:p>
            <a:pPr marL="285750" lvl="0" indent="-285750" algn="l" rtl="0">
              <a:spcBef>
                <a:spcPts val="0"/>
              </a:spcBef>
              <a:spcAft>
                <a:spcPts val="0"/>
              </a:spcAft>
              <a:buFont typeface="Wingdings" panose="05000000000000000000" pitchFamily="2" charset="2"/>
              <a:buChar char="q"/>
            </a:pPr>
            <a:r>
              <a:rPr lang="en" sz="1200" dirty="0"/>
              <a:t>Its used in mathematics of many fields like statistics and probability.</a:t>
            </a:r>
          </a:p>
          <a:p>
            <a:pPr marL="285750" lvl="0" indent="-285750" algn="l" rtl="0">
              <a:spcBef>
                <a:spcPts val="0"/>
              </a:spcBef>
              <a:spcAft>
                <a:spcPts val="0"/>
              </a:spcAft>
              <a:buFont typeface="Wingdings" panose="05000000000000000000" pitchFamily="2" charset="2"/>
              <a:buChar char="q"/>
            </a:pPr>
            <a:r>
              <a:rPr lang="en" sz="1200" dirty="0"/>
              <a:t>In linear systems its used to describe the relationship between three different signals of interest being the input signal, the impulse response and the output signal.</a:t>
            </a:r>
          </a:p>
          <a:p>
            <a:pPr marL="285750" lvl="0" indent="-285750" algn="l" rtl="0">
              <a:spcBef>
                <a:spcPts val="0"/>
              </a:spcBef>
              <a:spcAft>
                <a:spcPts val="0"/>
              </a:spcAft>
              <a:buFont typeface="Wingdings" panose="05000000000000000000" pitchFamily="2" charset="2"/>
              <a:buChar char="q"/>
            </a:pPr>
            <a:r>
              <a:rPr lang="en-GB" sz="1200" dirty="0"/>
              <a:t> In the mid 20</a:t>
            </a:r>
            <a:r>
              <a:rPr lang="en-GB" sz="1200" baseline="30000" dirty="0"/>
              <a:t>th</a:t>
            </a:r>
            <a:r>
              <a:rPr lang="en-GB" sz="1200" dirty="0"/>
              <a:t> century convolution was widespread in digital signal processing and contributed to advancements in audio and image processing.</a:t>
            </a:r>
          </a:p>
          <a:p>
            <a:pPr marL="285750" lvl="0" indent="-285750" algn="l" rtl="0">
              <a:spcBef>
                <a:spcPts val="0"/>
              </a:spcBef>
              <a:spcAft>
                <a:spcPts val="0"/>
              </a:spcAft>
              <a:buFont typeface="Wingdings" panose="05000000000000000000" pitchFamily="2" charset="2"/>
              <a:buChar char="q"/>
            </a:pPr>
            <a:r>
              <a:rPr lang="en-GB" sz="1200" dirty="0"/>
              <a:t> Convolution became a main component in computer vision algorithms especially in image filtering tasks.</a:t>
            </a:r>
            <a:endParaRPr sz="1200" dirty="0"/>
          </a:p>
        </p:txBody>
      </p:sp>
      <p:sp>
        <p:nvSpPr>
          <p:cNvPr id="8" name="TextBox 7">
            <a:extLst>
              <a:ext uri="{FF2B5EF4-FFF2-40B4-BE49-F238E27FC236}">
                <a16:creationId xmlns:a16="http://schemas.microsoft.com/office/drawing/2014/main" id="{5D768C76-374C-71B4-9910-24BD6C6F23DA}"/>
              </a:ext>
            </a:extLst>
          </p:cNvPr>
          <p:cNvSpPr txBox="1"/>
          <p:nvPr/>
        </p:nvSpPr>
        <p:spPr>
          <a:xfrm>
            <a:off x="1910443" y="500220"/>
            <a:ext cx="5323114" cy="67710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3000"/>
              <a:buFont typeface="Vidaloka"/>
              <a:buNone/>
              <a:tabLst/>
              <a:defRPr/>
            </a:pPr>
            <a:r>
              <a:rPr lang="en-GB" sz="3800" dirty="0">
                <a:latin typeface="Vidaloka"/>
                <a:sym typeface="Vidaloka"/>
              </a:rPr>
              <a:t>Academic Background</a:t>
            </a:r>
            <a:endParaRPr kumimoji="0" lang="en-GB" sz="3800" b="0" i="0" u="none" strike="noStrike" kern="0" cap="none" spc="0" normalizeH="0" baseline="0" noProof="0" dirty="0">
              <a:ln>
                <a:noFill/>
              </a:ln>
              <a:solidFill>
                <a:srgbClr val="000000"/>
              </a:solidFill>
              <a:effectLst/>
              <a:uLnTx/>
              <a:uFillTx/>
              <a:latin typeface="Vidaloka"/>
              <a:sym typeface="Vidaloka"/>
            </a:endParaRPr>
          </a:p>
        </p:txBody>
      </p:sp>
      <p:sp>
        <p:nvSpPr>
          <p:cNvPr id="9" name="Google Shape;566;p68">
            <a:extLst>
              <a:ext uri="{FF2B5EF4-FFF2-40B4-BE49-F238E27FC236}">
                <a16:creationId xmlns:a16="http://schemas.microsoft.com/office/drawing/2014/main" id="{CBC47AC3-1DCE-546E-D453-BC657005DD53}"/>
              </a:ext>
            </a:extLst>
          </p:cNvPr>
          <p:cNvSpPr txBox="1">
            <a:spLocks/>
          </p:cNvSpPr>
          <p:nvPr/>
        </p:nvSpPr>
        <p:spPr>
          <a:xfrm>
            <a:off x="4692127" y="1348304"/>
            <a:ext cx="4545000" cy="2709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171450" indent="-171450">
              <a:buFont typeface="Wingdings" panose="05000000000000000000" pitchFamily="2" charset="2"/>
              <a:buChar char="q"/>
            </a:pPr>
            <a:r>
              <a:rPr lang="en-GB" sz="1200" dirty="0"/>
              <a:t> Object tracking goes all the way back into the mid 20</a:t>
            </a:r>
            <a:r>
              <a:rPr lang="en-GB" sz="1200" baseline="30000" dirty="0"/>
              <a:t>th</a:t>
            </a:r>
            <a:r>
              <a:rPr lang="en-GB" sz="1200" dirty="0"/>
              <a:t> century in computer vision research.</a:t>
            </a:r>
          </a:p>
          <a:p>
            <a:pPr marL="171450" indent="-171450">
              <a:buFont typeface="Wingdings" panose="05000000000000000000" pitchFamily="2" charset="2"/>
              <a:buChar char="q"/>
            </a:pPr>
            <a:r>
              <a:rPr lang="en-GB" sz="1200" dirty="0"/>
              <a:t> Algorithms such as Kanade Lucas Tomasi feature the tracker in the 1980s which laid down the foundations for object tracking.</a:t>
            </a:r>
          </a:p>
          <a:p>
            <a:pPr marL="171450" indent="-171450">
              <a:buFont typeface="Wingdings" panose="05000000000000000000" pitchFamily="2" charset="2"/>
              <a:buChar char="q"/>
            </a:pPr>
            <a:r>
              <a:rPr lang="en-GB" sz="1200" dirty="0"/>
              <a:t> The application of Kalman's filters in the 1960s had crucial development for object tracking.</a:t>
            </a:r>
          </a:p>
          <a:p>
            <a:pPr marL="171450" indent="-171450">
              <a:buFont typeface="Wingdings" panose="05000000000000000000" pitchFamily="2" charset="2"/>
              <a:buChar char="q"/>
            </a:pPr>
            <a:r>
              <a:rPr lang="en-GB" sz="1200" dirty="0"/>
              <a:t> Theoretical background includes how object tracking evolved with machine learning and deep learning techniques.</a:t>
            </a:r>
          </a:p>
          <a:p>
            <a:pPr marL="171450" indent="-171450">
              <a:buFont typeface="Wingdings" panose="05000000000000000000" pitchFamily="2" charset="2"/>
              <a:buChar char="q"/>
            </a:pPr>
            <a:r>
              <a:rPr lang="en-GB" sz="1200" dirty="0"/>
              <a:t> Understanding Kalman's filters provides insights into the modelling and predictions of object tracking and has challenges and solutions for handling multiple objects in tracking.</a:t>
            </a:r>
          </a:p>
          <a:p>
            <a:pPr marL="0" indent="0"/>
            <a:endParaRPr lang="en-GB" sz="1200" dirty="0"/>
          </a:p>
        </p:txBody>
      </p:sp>
      <p:sp>
        <p:nvSpPr>
          <p:cNvPr id="5" name="TextBox 4">
            <a:extLst>
              <a:ext uri="{FF2B5EF4-FFF2-40B4-BE49-F238E27FC236}">
                <a16:creationId xmlns:a16="http://schemas.microsoft.com/office/drawing/2014/main" id="{F5CAEE6A-396D-D5D0-6993-AC0794259B2F}"/>
              </a:ext>
            </a:extLst>
          </p:cNvPr>
          <p:cNvSpPr txBox="1"/>
          <p:nvPr/>
        </p:nvSpPr>
        <p:spPr>
          <a:xfrm>
            <a:off x="2185450" y="4079563"/>
            <a:ext cx="5356631" cy="1154162"/>
          </a:xfrm>
          <a:prstGeom prst="rect">
            <a:avLst/>
          </a:prstGeom>
          <a:noFill/>
        </p:spPr>
        <p:txBody>
          <a:bodyPr wrap="square">
            <a:spAutoFit/>
          </a:bodyPr>
          <a:lstStyle/>
          <a:p>
            <a:pPr algn="l"/>
            <a:r>
              <a:rPr lang="en-GB" sz="1100" dirty="0">
                <a:solidFill>
                  <a:srgbClr val="2B2B2C"/>
                </a:solidFill>
                <a:latin typeface="Montserrat" panose="00000500000000000000" pitchFamily="2" charset="0"/>
              </a:rPr>
              <a:t>References: </a:t>
            </a:r>
          </a:p>
          <a:p>
            <a:pPr algn="l"/>
            <a:r>
              <a:rPr lang="en-GB" sz="1100" b="0" i="0" dirty="0">
                <a:solidFill>
                  <a:srgbClr val="000000"/>
                </a:solidFill>
                <a:effectLst/>
                <a:latin typeface="Montserrat" panose="00000500000000000000" pitchFamily="2" charset="0"/>
              </a:rPr>
              <a:t>www.dspguide.com. (n.d.). </a:t>
            </a:r>
            <a:r>
              <a:rPr lang="en-GB" sz="1100" b="0" i="1" dirty="0">
                <a:solidFill>
                  <a:srgbClr val="000000"/>
                </a:solidFill>
                <a:effectLst/>
                <a:latin typeface="Montserrat" panose="00000500000000000000" pitchFamily="2" charset="0"/>
              </a:rPr>
              <a:t>The Scientist and Engineer’s Guide to Digital Signal Processing’s Table of Content</a:t>
            </a:r>
            <a:r>
              <a:rPr lang="en-GB" sz="1100" b="0" i="0" dirty="0">
                <a:solidFill>
                  <a:srgbClr val="000000"/>
                </a:solidFill>
                <a:effectLst/>
                <a:latin typeface="Montserrat" panose="00000500000000000000" pitchFamily="2" charset="0"/>
              </a:rPr>
              <a:t>. [online] Available at: https://www.dspguide.com/pdfbook.htm.</a:t>
            </a:r>
          </a:p>
          <a:p>
            <a:pPr algn="l"/>
            <a:r>
              <a:rPr lang="en-GB" sz="1400" b="0" i="0" dirty="0">
                <a:solidFill>
                  <a:srgbClr val="000000"/>
                </a:solidFill>
                <a:effectLst/>
                <a:latin typeface="Calibri" panose="020F0502020204030204" pitchFamily="34" charset="0"/>
              </a:rPr>
              <a:t>‌</a:t>
            </a:r>
          </a:p>
          <a:p>
            <a:pPr algn="l"/>
            <a:endParaRPr lang="en-GB" sz="1100" b="0" i="0" dirty="0">
              <a:solidFill>
                <a:srgbClr val="2B2B2C"/>
              </a:solidFill>
              <a:effectLst/>
              <a:latin typeface="Tahoma" panose="020B0604030504040204" pitchFamily="34" charset="0"/>
            </a:endParaRPr>
          </a:p>
        </p:txBody>
      </p:sp>
      <p:sp>
        <p:nvSpPr>
          <p:cNvPr id="13" name="TextBox 12">
            <a:extLst>
              <a:ext uri="{FF2B5EF4-FFF2-40B4-BE49-F238E27FC236}">
                <a16:creationId xmlns:a16="http://schemas.microsoft.com/office/drawing/2014/main" id="{7B2483E0-11A2-CA55-434C-4EC4B3285114}"/>
              </a:ext>
            </a:extLst>
          </p:cNvPr>
          <p:cNvSpPr txBox="1"/>
          <p:nvPr/>
        </p:nvSpPr>
        <p:spPr>
          <a:xfrm>
            <a:off x="1163375" y="1072658"/>
            <a:ext cx="2044149" cy="369332"/>
          </a:xfrm>
          <a:prstGeom prst="rect">
            <a:avLst/>
          </a:prstGeom>
          <a:noFill/>
        </p:spPr>
        <p:txBody>
          <a:bodyPr wrap="none" rtlCol="0">
            <a:spAutoFit/>
          </a:bodyPr>
          <a:lstStyle/>
          <a:p>
            <a:r>
              <a:rPr lang="en-GB" sz="1800" dirty="0">
                <a:latin typeface="Vidaloka" panose="020B0604020202020204" charset="0"/>
              </a:rPr>
              <a:t>Image convolution</a:t>
            </a:r>
          </a:p>
        </p:txBody>
      </p:sp>
      <p:sp>
        <p:nvSpPr>
          <p:cNvPr id="14" name="TextBox 13">
            <a:extLst>
              <a:ext uri="{FF2B5EF4-FFF2-40B4-BE49-F238E27FC236}">
                <a16:creationId xmlns:a16="http://schemas.microsoft.com/office/drawing/2014/main" id="{BA5F61BC-505A-B275-A17A-04EBF2771BC6}"/>
              </a:ext>
            </a:extLst>
          </p:cNvPr>
          <p:cNvSpPr txBox="1"/>
          <p:nvPr/>
        </p:nvSpPr>
        <p:spPr>
          <a:xfrm>
            <a:off x="5992396" y="1079533"/>
            <a:ext cx="1792478" cy="369332"/>
          </a:xfrm>
          <a:prstGeom prst="rect">
            <a:avLst/>
          </a:prstGeom>
          <a:noFill/>
        </p:spPr>
        <p:txBody>
          <a:bodyPr wrap="none" rtlCol="0">
            <a:spAutoFit/>
          </a:bodyPr>
          <a:lstStyle/>
          <a:p>
            <a:r>
              <a:rPr lang="en-GB" sz="1800" dirty="0">
                <a:latin typeface="Vidaloka" panose="020B0604020202020204" charset="0"/>
              </a:rPr>
              <a:t>Object Tracking</a:t>
            </a:r>
          </a:p>
        </p:txBody>
      </p:sp>
    </p:spTree>
    <p:extLst>
      <p:ext uri="{BB962C8B-B14F-4D97-AF65-F5344CB8AC3E}">
        <p14:creationId xmlns:p14="http://schemas.microsoft.com/office/powerpoint/2010/main" val="241480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 calcmode="lin" valueType="num">
                                      <p:cBhvr additive="base">
                                        <p:cTn id="7" dur="1000"/>
                                        <p:tgtEl>
                                          <p:spTgt spid="56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p:tgtEl>
                                          <p:spTgt spid="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E0E178-749D-1FC5-8177-69B34E12E129}"/>
              </a:ext>
            </a:extLst>
          </p:cNvPr>
          <p:cNvSpPr/>
          <p:nvPr/>
        </p:nvSpPr>
        <p:spPr>
          <a:xfrm>
            <a:off x="1148156" y="3980733"/>
            <a:ext cx="2028181" cy="804397"/>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566" name="Google Shape;566;p68"/>
          <p:cNvSpPr txBox="1">
            <a:spLocks noGrp="1"/>
          </p:cNvSpPr>
          <p:nvPr>
            <p:ph type="subTitle" idx="1"/>
          </p:nvPr>
        </p:nvSpPr>
        <p:spPr>
          <a:xfrm>
            <a:off x="147127" y="1347920"/>
            <a:ext cx="4545000" cy="27097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sz="1200" dirty="0"/>
              <a:t>Image convolution is used in medical imaging such as x ray enhancement to enhance the details of x ray machine images that help aid diagnosis in the medical field. Also, MRI imaging that applies noise reduction and feature extraction in MRI. </a:t>
            </a:r>
          </a:p>
          <a:p>
            <a:pPr marL="0" lvl="0" indent="0" algn="l" rtl="0">
              <a:spcBef>
                <a:spcPts val="0"/>
              </a:spcBef>
              <a:spcAft>
                <a:spcPts val="0"/>
              </a:spcAft>
            </a:pPr>
            <a:endParaRPr lang="en" sz="1200" dirty="0"/>
          </a:p>
          <a:p>
            <a:pPr marL="0" lvl="0" indent="0" algn="l" rtl="0">
              <a:spcBef>
                <a:spcPts val="0"/>
              </a:spcBef>
              <a:spcAft>
                <a:spcPts val="0"/>
              </a:spcAft>
            </a:pPr>
            <a:r>
              <a:rPr lang="en" sz="1200" dirty="0"/>
              <a:t>Its used in computer vision such as facial recognition where Convolutional neural networks use convolution for feature extraction in facial recognition systems. Furthermore, object detection where convolutional techniques are essential in identifying objects within different images or frames within videos.</a:t>
            </a:r>
          </a:p>
          <a:p>
            <a:pPr marL="0" lvl="0" indent="0" algn="l" rtl="0">
              <a:spcBef>
                <a:spcPts val="0"/>
              </a:spcBef>
              <a:spcAft>
                <a:spcPts val="0"/>
              </a:spcAft>
            </a:pPr>
            <a:endParaRPr lang="en" sz="1200" dirty="0"/>
          </a:p>
          <a:p>
            <a:pPr marL="0" lvl="0" indent="0" algn="l" rtl="0">
              <a:spcBef>
                <a:spcPts val="0"/>
              </a:spcBef>
              <a:spcAft>
                <a:spcPts val="0"/>
              </a:spcAft>
            </a:pPr>
            <a:endParaRPr lang="en" sz="1200" dirty="0"/>
          </a:p>
          <a:p>
            <a:pPr marL="0" lvl="0" indent="0" algn="l" rtl="0">
              <a:spcBef>
                <a:spcPts val="0"/>
              </a:spcBef>
              <a:spcAft>
                <a:spcPts val="0"/>
              </a:spcAft>
            </a:pPr>
            <a:endParaRPr sz="1200" dirty="0"/>
          </a:p>
        </p:txBody>
      </p:sp>
      <p:sp>
        <p:nvSpPr>
          <p:cNvPr id="8" name="TextBox 7">
            <a:extLst>
              <a:ext uri="{FF2B5EF4-FFF2-40B4-BE49-F238E27FC236}">
                <a16:creationId xmlns:a16="http://schemas.microsoft.com/office/drawing/2014/main" id="{5D768C76-374C-71B4-9910-24BD6C6F23DA}"/>
              </a:ext>
            </a:extLst>
          </p:cNvPr>
          <p:cNvSpPr txBox="1"/>
          <p:nvPr/>
        </p:nvSpPr>
        <p:spPr>
          <a:xfrm>
            <a:off x="1910443" y="500220"/>
            <a:ext cx="5323114" cy="67710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3000"/>
              <a:buFont typeface="Vidaloka"/>
              <a:buNone/>
              <a:tabLst/>
              <a:defRPr/>
            </a:pPr>
            <a:r>
              <a:rPr lang="en-GB" sz="3800" dirty="0">
                <a:latin typeface="Vidaloka"/>
                <a:sym typeface="Vidaloka"/>
              </a:rPr>
              <a:t>Real Life Applications</a:t>
            </a:r>
            <a:endParaRPr kumimoji="0" lang="en-GB" sz="3800" b="0" i="0" u="none" strike="noStrike" kern="0" cap="none" spc="0" normalizeH="0" baseline="0" noProof="0" dirty="0">
              <a:ln>
                <a:noFill/>
              </a:ln>
              <a:solidFill>
                <a:srgbClr val="000000"/>
              </a:solidFill>
              <a:effectLst/>
              <a:uLnTx/>
              <a:uFillTx/>
              <a:latin typeface="Vidaloka"/>
              <a:sym typeface="Vidaloka"/>
            </a:endParaRPr>
          </a:p>
        </p:txBody>
      </p:sp>
      <p:sp>
        <p:nvSpPr>
          <p:cNvPr id="9" name="Google Shape;566;p68">
            <a:extLst>
              <a:ext uri="{FF2B5EF4-FFF2-40B4-BE49-F238E27FC236}">
                <a16:creationId xmlns:a16="http://schemas.microsoft.com/office/drawing/2014/main" id="{CBC47AC3-1DCE-546E-D453-BC657005DD53}"/>
              </a:ext>
            </a:extLst>
          </p:cNvPr>
          <p:cNvSpPr txBox="1">
            <a:spLocks/>
          </p:cNvSpPr>
          <p:nvPr/>
        </p:nvSpPr>
        <p:spPr>
          <a:xfrm>
            <a:off x="4692127" y="1348304"/>
            <a:ext cx="4545000" cy="2709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2100"/>
              <a:buFont typeface="Montserrat"/>
              <a:buNone/>
              <a:defRPr sz="2100" b="0" i="0" u="none" strike="noStrike" cap="none">
                <a:solidFill>
                  <a:schemeClr val="dk2"/>
                </a:solidFill>
                <a:latin typeface="Montserrat"/>
                <a:ea typeface="Montserrat"/>
                <a:cs typeface="Montserrat"/>
                <a:sym typeface="Montserrat"/>
              </a:defRPr>
            </a:lvl9pPr>
          </a:lstStyle>
          <a:p>
            <a:pPr marL="0" indent="0"/>
            <a:r>
              <a:rPr lang="en-GB" sz="1200" dirty="0"/>
              <a:t>Object tracking is used in surveillance systems such as security cameras as it enhances surveillance by simultaneously monitoring and following moving objects within the cameras view. </a:t>
            </a:r>
          </a:p>
          <a:p>
            <a:pPr marL="0" indent="0"/>
            <a:endParaRPr lang="en-GB" sz="1200" dirty="0"/>
          </a:p>
          <a:p>
            <a:pPr marL="0" indent="0"/>
            <a:r>
              <a:rPr lang="en-GB" sz="1200" dirty="0"/>
              <a:t>Also, its present in automated vehicles where self-driving cars use object tracking aids to identify and track other vehicles nearby, people and obstacles for safe navigation. </a:t>
            </a:r>
          </a:p>
          <a:p>
            <a:pPr marL="0" indent="0"/>
            <a:endParaRPr lang="en-GB" sz="1200" dirty="0"/>
          </a:p>
          <a:p>
            <a:pPr marL="0" indent="0"/>
            <a:r>
              <a:rPr lang="en-GB" sz="1200" dirty="0"/>
              <a:t>In augmented reality (AR) it is used in gaming and entertainment industry where object tracking is used for interacting with virtual objects in real time by making the entertainment and gaming experiences better for the user. </a:t>
            </a:r>
          </a:p>
          <a:p>
            <a:pPr marL="0" indent="0"/>
            <a:endParaRPr lang="en-GB" sz="1200" dirty="0"/>
          </a:p>
        </p:txBody>
      </p:sp>
      <p:pic>
        <p:nvPicPr>
          <p:cNvPr id="3" name="Picture 2">
            <a:extLst>
              <a:ext uri="{FF2B5EF4-FFF2-40B4-BE49-F238E27FC236}">
                <a16:creationId xmlns:a16="http://schemas.microsoft.com/office/drawing/2014/main" id="{D5F37D1B-F1BC-5E84-1B58-DA117394751A}"/>
              </a:ext>
            </a:extLst>
          </p:cNvPr>
          <p:cNvPicPr>
            <a:picLocks noChangeAspect="1"/>
          </p:cNvPicPr>
          <p:nvPr/>
        </p:nvPicPr>
        <p:blipFill>
          <a:blip r:embed="rId3"/>
          <a:stretch>
            <a:fillRect/>
          </a:stretch>
        </p:blipFill>
        <p:spPr>
          <a:xfrm>
            <a:off x="1269751" y="4057649"/>
            <a:ext cx="1688738" cy="634039"/>
          </a:xfrm>
          <a:prstGeom prst="rect">
            <a:avLst/>
          </a:prstGeom>
        </p:spPr>
      </p:pic>
      <p:sp>
        <p:nvSpPr>
          <p:cNvPr id="6" name="TextBox 5">
            <a:extLst>
              <a:ext uri="{FF2B5EF4-FFF2-40B4-BE49-F238E27FC236}">
                <a16:creationId xmlns:a16="http://schemas.microsoft.com/office/drawing/2014/main" id="{E1F671CD-5F79-9668-6E7F-CC6A53486EE0}"/>
              </a:ext>
            </a:extLst>
          </p:cNvPr>
          <p:cNvSpPr txBox="1"/>
          <p:nvPr/>
        </p:nvSpPr>
        <p:spPr>
          <a:xfrm>
            <a:off x="1163375" y="1079533"/>
            <a:ext cx="2044149" cy="369332"/>
          </a:xfrm>
          <a:prstGeom prst="rect">
            <a:avLst/>
          </a:prstGeom>
          <a:noFill/>
        </p:spPr>
        <p:txBody>
          <a:bodyPr wrap="none" rtlCol="0">
            <a:spAutoFit/>
          </a:bodyPr>
          <a:lstStyle/>
          <a:p>
            <a:r>
              <a:rPr lang="en-GB" sz="1800" dirty="0">
                <a:latin typeface="Vidaloka" panose="020B0604020202020204" charset="0"/>
              </a:rPr>
              <a:t>Image convolution</a:t>
            </a:r>
          </a:p>
        </p:txBody>
      </p:sp>
      <p:sp>
        <p:nvSpPr>
          <p:cNvPr id="7" name="TextBox 6">
            <a:extLst>
              <a:ext uri="{FF2B5EF4-FFF2-40B4-BE49-F238E27FC236}">
                <a16:creationId xmlns:a16="http://schemas.microsoft.com/office/drawing/2014/main" id="{32C43DA6-74C5-CCE6-2395-3E29335BFE44}"/>
              </a:ext>
            </a:extLst>
          </p:cNvPr>
          <p:cNvSpPr txBox="1"/>
          <p:nvPr/>
        </p:nvSpPr>
        <p:spPr>
          <a:xfrm>
            <a:off x="5992396" y="1072658"/>
            <a:ext cx="1792478" cy="369332"/>
          </a:xfrm>
          <a:prstGeom prst="rect">
            <a:avLst/>
          </a:prstGeom>
          <a:noFill/>
        </p:spPr>
        <p:txBody>
          <a:bodyPr wrap="none" rtlCol="0">
            <a:spAutoFit/>
          </a:bodyPr>
          <a:lstStyle/>
          <a:p>
            <a:r>
              <a:rPr lang="en-GB" sz="1800" dirty="0">
                <a:latin typeface="Vidaloka" panose="020B0604020202020204" charset="0"/>
              </a:rPr>
              <a:t>Object Tracking</a:t>
            </a:r>
          </a:p>
        </p:txBody>
      </p:sp>
    </p:spTree>
    <p:extLst>
      <p:ext uri="{BB962C8B-B14F-4D97-AF65-F5344CB8AC3E}">
        <p14:creationId xmlns:p14="http://schemas.microsoft.com/office/powerpoint/2010/main" val="237867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 calcmode="lin" valueType="num">
                                      <p:cBhvr additive="base">
                                        <p:cTn id="7" dur="1000"/>
                                        <p:tgtEl>
                                          <p:spTgt spid="56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1000"/>
                                        <p:tgtEl>
                                          <p:spTgt spid="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494;p61">
            <a:extLst>
              <a:ext uri="{FF2B5EF4-FFF2-40B4-BE49-F238E27FC236}">
                <a16:creationId xmlns:a16="http://schemas.microsoft.com/office/drawing/2014/main" id="{802A7E97-7737-7705-CE2C-58206D705000}"/>
              </a:ext>
            </a:extLst>
          </p:cNvPr>
          <p:cNvSpPr txBox="1">
            <a:spLocks noGrp="1"/>
          </p:cNvSpPr>
          <p:nvPr>
            <p:ph type="title"/>
          </p:nvPr>
        </p:nvSpPr>
        <p:spPr>
          <a:xfrm>
            <a:off x="1433476" y="256963"/>
            <a:ext cx="627704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Code Showcase – Image Code</a:t>
            </a:r>
            <a:endParaRPr dirty="0"/>
          </a:p>
        </p:txBody>
      </p:sp>
      <p:pic>
        <p:nvPicPr>
          <p:cNvPr id="4" name="Picture 3">
            <a:extLst>
              <a:ext uri="{FF2B5EF4-FFF2-40B4-BE49-F238E27FC236}">
                <a16:creationId xmlns:a16="http://schemas.microsoft.com/office/drawing/2014/main" id="{7CD8A925-6677-6B15-9775-4C26D29C07C4}"/>
              </a:ext>
            </a:extLst>
          </p:cNvPr>
          <p:cNvPicPr>
            <a:picLocks noChangeAspect="1"/>
          </p:cNvPicPr>
          <p:nvPr/>
        </p:nvPicPr>
        <p:blipFill>
          <a:blip r:embed="rId3"/>
          <a:stretch>
            <a:fillRect/>
          </a:stretch>
        </p:blipFill>
        <p:spPr>
          <a:xfrm>
            <a:off x="-8995" y="829664"/>
            <a:ext cx="4326613" cy="4313837"/>
          </a:xfrm>
          <a:prstGeom prst="rect">
            <a:avLst/>
          </a:prstGeom>
        </p:spPr>
      </p:pic>
      <p:pic>
        <p:nvPicPr>
          <p:cNvPr id="10" name="Picture 9">
            <a:extLst>
              <a:ext uri="{FF2B5EF4-FFF2-40B4-BE49-F238E27FC236}">
                <a16:creationId xmlns:a16="http://schemas.microsoft.com/office/drawing/2014/main" id="{B624BD05-B797-BF0D-E4C2-F8AED0B318BD}"/>
              </a:ext>
            </a:extLst>
          </p:cNvPr>
          <p:cNvPicPr>
            <a:picLocks noChangeAspect="1"/>
          </p:cNvPicPr>
          <p:nvPr/>
        </p:nvPicPr>
        <p:blipFill>
          <a:blip r:embed="rId4"/>
          <a:stretch>
            <a:fillRect/>
          </a:stretch>
        </p:blipFill>
        <p:spPr>
          <a:xfrm>
            <a:off x="5058018" y="829663"/>
            <a:ext cx="4085982" cy="4313837"/>
          </a:xfrm>
          <a:prstGeom prst="rect">
            <a:avLst/>
          </a:prstGeom>
        </p:spPr>
      </p:pic>
    </p:spTree>
    <p:extLst>
      <p:ext uri="{BB962C8B-B14F-4D97-AF65-F5344CB8AC3E}">
        <p14:creationId xmlns:p14="http://schemas.microsoft.com/office/powerpoint/2010/main" val="200787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494;p61">
            <a:extLst>
              <a:ext uri="{FF2B5EF4-FFF2-40B4-BE49-F238E27FC236}">
                <a16:creationId xmlns:a16="http://schemas.microsoft.com/office/drawing/2014/main" id="{802A7E97-7737-7705-CE2C-58206D705000}"/>
              </a:ext>
            </a:extLst>
          </p:cNvPr>
          <p:cNvSpPr txBox="1">
            <a:spLocks noGrp="1"/>
          </p:cNvSpPr>
          <p:nvPr>
            <p:ph type="title"/>
          </p:nvPr>
        </p:nvSpPr>
        <p:spPr>
          <a:xfrm>
            <a:off x="75628" y="295633"/>
            <a:ext cx="60890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Image Code Explained</a:t>
            </a:r>
            <a:endParaRPr dirty="0"/>
          </a:p>
        </p:txBody>
      </p:sp>
      <p:sp>
        <p:nvSpPr>
          <p:cNvPr id="2" name="Google Shape;546;p65">
            <a:extLst>
              <a:ext uri="{FF2B5EF4-FFF2-40B4-BE49-F238E27FC236}">
                <a16:creationId xmlns:a16="http://schemas.microsoft.com/office/drawing/2014/main" id="{E1A62D05-0994-3A14-BD30-1D1AE70AD6F1}"/>
              </a:ext>
            </a:extLst>
          </p:cNvPr>
          <p:cNvSpPr txBox="1">
            <a:spLocks noGrp="1"/>
          </p:cNvSpPr>
          <p:nvPr>
            <p:ph type="subTitle" idx="1"/>
          </p:nvPr>
        </p:nvSpPr>
        <p:spPr>
          <a:xfrm>
            <a:off x="52102" y="873836"/>
            <a:ext cx="8680417" cy="3027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For my Image I have used the Tkinter library to create a GUI for my level 4 image convolution task. The GUI has sliders that adjust the sharpness, blurriness and the grayscale levels of the image and functions like the update image function will apply these three filters onto the loaded image and can be used to affect the image simultaneously. </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Also, the code has buttons for other specific filters such as: edge detection, edge enhancing, gaussian blur, smoothing and embossing. Furthermore, there is a reset button and the ability to close the application by clicking the letter “q” or clicking x in the top right corner. There is a pink background on the application too that boosts the aesthetic look of the application.</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The application I have create will in summary allow the user to interact with the image by using scrollers or buttons to explore different image filters. </a:t>
            </a:r>
          </a:p>
        </p:txBody>
      </p:sp>
    </p:spTree>
    <p:extLst>
      <p:ext uri="{BB962C8B-B14F-4D97-AF65-F5344CB8AC3E}">
        <p14:creationId xmlns:p14="http://schemas.microsoft.com/office/powerpoint/2010/main" val="76977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7" name="Google Shape;546;p65">
            <a:extLst>
              <a:ext uri="{FF2B5EF4-FFF2-40B4-BE49-F238E27FC236}">
                <a16:creationId xmlns:a16="http://schemas.microsoft.com/office/drawing/2014/main" id="{247BB91E-4D64-2C2D-1D77-79F0243F63DE}"/>
              </a:ext>
            </a:extLst>
          </p:cNvPr>
          <p:cNvSpPr txBox="1">
            <a:spLocks noGrp="1"/>
          </p:cNvSpPr>
          <p:nvPr>
            <p:ph type="subTitle" idx="1"/>
          </p:nvPr>
        </p:nvSpPr>
        <p:spPr>
          <a:xfrm>
            <a:off x="52103" y="873836"/>
            <a:ext cx="4215154" cy="30273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For my video I have coded object tracking with a red box and a blur effect over the face of the person within the video. </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The code uses the Open CV library to perform face detection, image processing and object tracking within a video. It has a Haar Cascade model to detect the faces and the MIL tracker for the object tracking.</a:t>
            </a:r>
          </a:p>
          <a:p>
            <a:pPr marL="0" lvl="0" indent="0" algn="l" rtl="0">
              <a:spcBef>
                <a:spcPts val="0"/>
              </a:spcBef>
              <a:spcAft>
                <a:spcPts val="0"/>
              </a:spcAft>
              <a:buNone/>
            </a:pPr>
            <a:endParaRPr lang="en-GB" sz="1400" dirty="0"/>
          </a:p>
          <a:p>
            <a:pPr marL="0" lvl="0" indent="0" algn="l" rtl="0">
              <a:spcBef>
                <a:spcPts val="0"/>
              </a:spcBef>
              <a:spcAft>
                <a:spcPts val="0"/>
              </a:spcAft>
              <a:buNone/>
            </a:pPr>
            <a:r>
              <a:rPr lang="en-GB" sz="1400" dirty="0"/>
              <a:t>Within the coding loop the program continuously reads each frame of the video, updates the MIL tracker and if this is working correctly it will apply a red rectangle around the tracked face in the video and apply a Gaussian blur. This will be displayed until the end of the video, or the video is closed using the letter “q”. </a:t>
            </a:r>
          </a:p>
          <a:p>
            <a:pPr marL="0" lvl="0" indent="0" algn="l" rtl="0">
              <a:spcBef>
                <a:spcPts val="0"/>
              </a:spcBef>
              <a:spcAft>
                <a:spcPts val="0"/>
              </a:spcAft>
              <a:buNone/>
            </a:pPr>
            <a:endParaRPr lang="en-GB" sz="1400" dirty="0"/>
          </a:p>
        </p:txBody>
      </p:sp>
      <p:pic>
        <p:nvPicPr>
          <p:cNvPr id="10" name="Picture 9">
            <a:extLst>
              <a:ext uri="{FF2B5EF4-FFF2-40B4-BE49-F238E27FC236}">
                <a16:creationId xmlns:a16="http://schemas.microsoft.com/office/drawing/2014/main" id="{620B5D18-6ED7-B00C-8B80-A14B91D00292}"/>
              </a:ext>
            </a:extLst>
          </p:cNvPr>
          <p:cNvPicPr>
            <a:picLocks noChangeAspect="1"/>
          </p:cNvPicPr>
          <p:nvPr/>
        </p:nvPicPr>
        <p:blipFill rotWithShape="1">
          <a:blip r:embed="rId3"/>
          <a:srcRect t="4445"/>
          <a:stretch/>
        </p:blipFill>
        <p:spPr>
          <a:xfrm>
            <a:off x="5226481" y="0"/>
            <a:ext cx="3917519" cy="5143500"/>
          </a:xfrm>
          <a:prstGeom prst="rect">
            <a:avLst/>
          </a:prstGeom>
        </p:spPr>
      </p:pic>
      <p:sp>
        <p:nvSpPr>
          <p:cNvPr id="12" name="TextBox 11">
            <a:extLst>
              <a:ext uri="{FF2B5EF4-FFF2-40B4-BE49-F238E27FC236}">
                <a16:creationId xmlns:a16="http://schemas.microsoft.com/office/drawing/2014/main" id="{8C885309-C0BC-2D98-430F-B17AEF4EB05A}"/>
              </a:ext>
            </a:extLst>
          </p:cNvPr>
          <p:cNvSpPr txBox="1"/>
          <p:nvPr/>
        </p:nvSpPr>
        <p:spPr>
          <a:xfrm>
            <a:off x="52103" y="319838"/>
            <a:ext cx="4651064" cy="553998"/>
          </a:xfrm>
          <a:prstGeom prst="rect">
            <a:avLst/>
          </a:prstGeom>
          <a:noFill/>
        </p:spPr>
        <p:txBody>
          <a:bodyPr wrap="square">
            <a:spAutoFit/>
          </a:bodyPr>
          <a:lstStyle/>
          <a:p>
            <a:r>
              <a:rPr lang="en" sz="3000" dirty="0">
                <a:latin typeface="Vidaloka"/>
                <a:sym typeface="Vidaloka"/>
              </a:rPr>
              <a:t>Video Code Explained</a:t>
            </a:r>
            <a:endParaRPr lang="en-GB" dirty="0"/>
          </a:p>
        </p:txBody>
      </p:sp>
    </p:spTree>
    <p:extLst>
      <p:ext uri="{BB962C8B-B14F-4D97-AF65-F5344CB8AC3E}">
        <p14:creationId xmlns:p14="http://schemas.microsoft.com/office/powerpoint/2010/main" val="338102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11" name="Title 10">
            <a:extLst>
              <a:ext uri="{FF2B5EF4-FFF2-40B4-BE49-F238E27FC236}">
                <a16:creationId xmlns:a16="http://schemas.microsoft.com/office/drawing/2014/main" id="{483738BA-738D-18F7-6EAA-92A6432404A9}"/>
              </a:ext>
            </a:extLst>
          </p:cNvPr>
          <p:cNvSpPr>
            <a:spLocks noGrp="1"/>
          </p:cNvSpPr>
          <p:nvPr>
            <p:ph type="title" idx="21"/>
          </p:nvPr>
        </p:nvSpPr>
        <p:spPr/>
        <p:txBody>
          <a:bodyPr/>
          <a:lstStyle/>
          <a:p>
            <a:r>
              <a:rPr lang="en-GB" dirty="0"/>
              <a:t>Demonstration and Results</a:t>
            </a:r>
          </a:p>
        </p:txBody>
      </p:sp>
      <p:pic>
        <p:nvPicPr>
          <p:cNvPr id="2" name="Picture 1">
            <a:extLst>
              <a:ext uri="{FF2B5EF4-FFF2-40B4-BE49-F238E27FC236}">
                <a16:creationId xmlns:a16="http://schemas.microsoft.com/office/drawing/2014/main" id="{E956FE83-C7D5-6E99-7420-4FEDE17D74B7}"/>
              </a:ext>
            </a:extLst>
          </p:cNvPr>
          <p:cNvPicPr>
            <a:picLocks noChangeAspect="1"/>
          </p:cNvPicPr>
          <p:nvPr/>
        </p:nvPicPr>
        <p:blipFill>
          <a:blip r:embed="rId3"/>
          <a:stretch>
            <a:fillRect/>
          </a:stretch>
        </p:blipFill>
        <p:spPr>
          <a:xfrm>
            <a:off x="5606246" y="1138098"/>
            <a:ext cx="3551504" cy="2096763"/>
          </a:xfrm>
          <a:prstGeom prst="rect">
            <a:avLst/>
          </a:prstGeom>
        </p:spPr>
      </p:pic>
      <p:pic>
        <p:nvPicPr>
          <p:cNvPr id="4" name="Picture 3">
            <a:extLst>
              <a:ext uri="{FF2B5EF4-FFF2-40B4-BE49-F238E27FC236}">
                <a16:creationId xmlns:a16="http://schemas.microsoft.com/office/drawing/2014/main" id="{8E1726A7-E650-F3E6-14EE-3EAFB4F6FB01}"/>
              </a:ext>
            </a:extLst>
          </p:cNvPr>
          <p:cNvPicPr>
            <a:picLocks noChangeAspect="1"/>
          </p:cNvPicPr>
          <p:nvPr/>
        </p:nvPicPr>
        <p:blipFill>
          <a:blip r:embed="rId4"/>
          <a:stretch>
            <a:fillRect/>
          </a:stretch>
        </p:blipFill>
        <p:spPr>
          <a:xfrm>
            <a:off x="0" y="1017725"/>
            <a:ext cx="3052583" cy="3052427"/>
          </a:xfrm>
          <a:prstGeom prst="rect">
            <a:avLst/>
          </a:prstGeom>
        </p:spPr>
      </p:pic>
      <p:sp>
        <p:nvSpPr>
          <p:cNvPr id="3" name="Google Shape;546;p65">
            <a:extLst>
              <a:ext uri="{FF2B5EF4-FFF2-40B4-BE49-F238E27FC236}">
                <a16:creationId xmlns:a16="http://schemas.microsoft.com/office/drawing/2014/main" id="{D385CB44-DAAD-F69D-83FF-1D30CE600E21}"/>
              </a:ext>
            </a:extLst>
          </p:cNvPr>
          <p:cNvSpPr txBox="1">
            <a:spLocks noGrp="1"/>
          </p:cNvSpPr>
          <p:nvPr>
            <p:ph type="subTitle" idx="1"/>
          </p:nvPr>
        </p:nvSpPr>
        <p:spPr>
          <a:xfrm>
            <a:off x="3052583" y="1423851"/>
            <a:ext cx="2553664" cy="3443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90" dirty="0"/>
              <a:t>This is the application my image code has created, the image at the top is the image that can be changed with the different filters. There are three scrollers displayed that are interactive and will change the appearance of the image while moving the scrollers. </a:t>
            </a:r>
          </a:p>
          <a:p>
            <a:pPr marL="0" lvl="0" indent="0" algn="l" rtl="0">
              <a:spcBef>
                <a:spcPts val="0"/>
              </a:spcBef>
              <a:spcAft>
                <a:spcPts val="0"/>
              </a:spcAft>
              <a:buNone/>
            </a:pPr>
            <a:r>
              <a:rPr lang="en-GB" sz="1290" dirty="0"/>
              <a:t>There are five buttons that add a filter onto the image and a reset button to reset the image back to its original form.</a:t>
            </a:r>
          </a:p>
        </p:txBody>
      </p:sp>
      <p:sp>
        <p:nvSpPr>
          <p:cNvPr id="5" name="Google Shape;546;p65">
            <a:extLst>
              <a:ext uri="{FF2B5EF4-FFF2-40B4-BE49-F238E27FC236}">
                <a16:creationId xmlns:a16="http://schemas.microsoft.com/office/drawing/2014/main" id="{A247C5A5-B2DD-A153-85EF-53BE7C43C8E7}"/>
              </a:ext>
            </a:extLst>
          </p:cNvPr>
          <p:cNvSpPr txBox="1">
            <a:spLocks/>
          </p:cNvSpPr>
          <p:nvPr/>
        </p:nvSpPr>
        <p:spPr>
          <a:xfrm>
            <a:off x="5534867" y="3169890"/>
            <a:ext cx="3616007" cy="1697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l"/>
            <a:r>
              <a:rPr lang="en-GB" sz="1290" dirty="0"/>
              <a:t>This is my video where the code has added a red box around the persons face that tracks them each frame throughout the video while moving. There is also a gaussian blur that’s covering the persons face and that is also tracked each frame and moves with the person to keep anonymity throughout. </a:t>
            </a:r>
          </a:p>
        </p:txBody>
      </p:sp>
    </p:spTree>
    <p:extLst>
      <p:ext uri="{BB962C8B-B14F-4D97-AF65-F5344CB8AC3E}">
        <p14:creationId xmlns:p14="http://schemas.microsoft.com/office/powerpoint/2010/main" val="427325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6" name="Google Shape;494;p61">
            <a:extLst>
              <a:ext uri="{FF2B5EF4-FFF2-40B4-BE49-F238E27FC236}">
                <a16:creationId xmlns:a16="http://schemas.microsoft.com/office/drawing/2014/main" id="{802A7E97-7737-7705-CE2C-58206D705000}"/>
              </a:ext>
            </a:extLst>
          </p:cNvPr>
          <p:cNvSpPr txBox="1">
            <a:spLocks noGrp="1"/>
          </p:cNvSpPr>
          <p:nvPr>
            <p:ph type="title"/>
          </p:nvPr>
        </p:nvSpPr>
        <p:spPr>
          <a:xfrm>
            <a:off x="111058" y="366966"/>
            <a:ext cx="60890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Parameter Exploration </a:t>
            </a:r>
            <a:endParaRPr dirty="0"/>
          </a:p>
        </p:txBody>
      </p:sp>
      <p:sp>
        <p:nvSpPr>
          <p:cNvPr id="7" name="Google Shape;546;p65">
            <a:extLst>
              <a:ext uri="{FF2B5EF4-FFF2-40B4-BE49-F238E27FC236}">
                <a16:creationId xmlns:a16="http://schemas.microsoft.com/office/drawing/2014/main" id="{247BB91E-4D64-2C2D-1D77-79F0243F63DE}"/>
              </a:ext>
            </a:extLst>
          </p:cNvPr>
          <p:cNvSpPr txBox="1">
            <a:spLocks noGrp="1"/>
          </p:cNvSpPr>
          <p:nvPr>
            <p:ph type="subTitle" idx="1"/>
          </p:nvPr>
        </p:nvSpPr>
        <p:spPr>
          <a:xfrm>
            <a:off x="0" y="1268730"/>
            <a:ext cx="9144000" cy="36347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GB" sz="1400" dirty="0"/>
              <a:t>The “update_image” function includes “sharpness_scale”, “bluriness_scale” and “grayscale_scale” sliders that control the sharpness, blurriness and the grayscale of the image.  Also has parameters for the unsharp mask filter where the radius is equal to two and the percent is equal to the sharpness int times two. The fixed radius for the Gaussian blur filter is equal to five.</a:t>
            </a:r>
          </a:p>
          <a:p>
            <a:pPr marL="285750" lvl="0" indent="-285750" algn="l" rtl="0">
              <a:spcBef>
                <a:spcPts val="0"/>
              </a:spcBef>
              <a:spcAft>
                <a:spcPts val="0"/>
              </a:spcAft>
              <a:buFont typeface="Wingdings" panose="05000000000000000000" pitchFamily="2" charset="2"/>
              <a:buChar char="q"/>
            </a:pPr>
            <a:r>
              <a:rPr lang="en-GB" sz="1400" dirty="0"/>
              <a:t>Filter functions such as “apply_edge_detection” and “apply_edge_enhance” use predefined filters from the image filter module. Some of the functions like “apply_gaussian_blur_button” use fixed parameters such as “blur_radius”.</a:t>
            </a:r>
          </a:p>
          <a:p>
            <a:pPr marL="285750" lvl="0" indent="-285750" algn="l" rtl="0">
              <a:spcBef>
                <a:spcPts val="0"/>
              </a:spcBef>
              <a:spcAft>
                <a:spcPts val="0"/>
              </a:spcAft>
              <a:buFont typeface="Wingdings" panose="05000000000000000000" pitchFamily="2" charset="2"/>
              <a:buChar char="q"/>
            </a:pPr>
            <a:r>
              <a:rPr lang="en-GB" sz="1400" dirty="0"/>
              <a:t>The “reset_image” function resets the sliders to their default values zero and the grayscale to one so its set as colour as default and removes the filters added by the buttons.</a:t>
            </a:r>
          </a:p>
          <a:p>
            <a:pPr marL="285750" lvl="0" indent="-285750" algn="l" rtl="0">
              <a:spcBef>
                <a:spcPts val="0"/>
              </a:spcBef>
              <a:spcAft>
                <a:spcPts val="0"/>
              </a:spcAft>
              <a:buFont typeface="Wingdings" panose="05000000000000000000" pitchFamily="2" charset="2"/>
              <a:buChar char="q"/>
            </a:pPr>
            <a:r>
              <a:rPr lang="en-GB" sz="1400" dirty="0"/>
              <a:t>The “slider_frame” function that has “scale_from” and “scale_to” are the minimum and maximum values for the slider. This is useful when comparing the processed images to their original form.</a:t>
            </a:r>
          </a:p>
          <a:p>
            <a:pPr marL="285750" lvl="0" indent="-285750" algn="l" rtl="0">
              <a:spcBef>
                <a:spcPts val="0"/>
              </a:spcBef>
              <a:spcAft>
                <a:spcPts val="0"/>
              </a:spcAft>
              <a:buFont typeface="Wingdings" panose="05000000000000000000" pitchFamily="2" charset="2"/>
              <a:buChar char="q"/>
            </a:pPr>
            <a:r>
              <a:rPr lang="en-GB" sz="1400" dirty="0"/>
              <a:t>The slider frames such as “sharpness_scale”, “bluriness_scale” and “grayscale_scale” are parameters like length, range and orientation are set using the “slider_frame” function. These allow interactive and adjustable parameters that move the sliders along to their corresponding values. </a:t>
            </a:r>
          </a:p>
          <a:p>
            <a:pPr marL="285750" lvl="0" indent="-285750" algn="l" rtl="0">
              <a:spcBef>
                <a:spcPts val="0"/>
              </a:spcBef>
              <a:spcAft>
                <a:spcPts val="0"/>
              </a:spcAft>
              <a:buFont typeface="Wingdings" panose="05000000000000000000" pitchFamily="2" charset="2"/>
              <a:buChar char="q"/>
            </a:pPr>
            <a:endParaRPr lang="en-GB" sz="1400" dirty="0"/>
          </a:p>
        </p:txBody>
      </p:sp>
      <p:sp>
        <p:nvSpPr>
          <p:cNvPr id="4" name="TextBox 3">
            <a:extLst>
              <a:ext uri="{FF2B5EF4-FFF2-40B4-BE49-F238E27FC236}">
                <a16:creationId xmlns:a16="http://schemas.microsoft.com/office/drawing/2014/main" id="{8598C70F-E2AF-F6DA-F915-0F1D95C69900}"/>
              </a:ext>
            </a:extLst>
          </p:cNvPr>
          <p:cNvSpPr txBox="1"/>
          <p:nvPr/>
        </p:nvSpPr>
        <p:spPr>
          <a:xfrm>
            <a:off x="111058" y="919532"/>
            <a:ext cx="2044149" cy="369332"/>
          </a:xfrm>
          <a:prstGeom prst="rect">
            <a:avLst/>
          </a:prstGeom>
          <a:noFill/>
        </p:spPr>
        <p:txBody>
          <a:bodyPr wrap="none" rtlCol="0">
            <a:spAutoFit/>
          </a:bodyPr>
          <a:lstStyle/>
          <a:p>
            <a:r>
              <a:rPr lang="en-GB" sz="1800" dirty="0">
                <a:latin typeface="Vidaloka" panose="020B0604020202020204" charset="0"/>
              </a:rPr>
              <a:t>Image convolution</a:t>
            </a: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3E0ED"/>
      </a:lt1>
      <a:dk2>
        <a:srgbClr val="000000"/>
      </a:dk2>
      <a:lt2>
        <a:srgbClr val="F3E0ED"/>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TotalTime>
  <Words>2005</Words>
  <Application>Microsoft Office PowerPoint</Application>
  <PresentationFormat>On-screen Show (16:9)</PresentationFormat>
  <Paragraphs>85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Tahoma</vt:lpstr>
      <vt:lpstr>Crimson Text</vt:lpstr>
      <vt:lpstr>Arial</vt:lpstr>
      <vt:lpstr>Vidaloka</vt:lpstr>
      <vt:lpstr>Calibri</vt:lpstr>
      <vt:lpstr>Wingdings</vt:lpstr>
      <vt:lpstr>Montserrat</vt:lpstr>
      <vt:lpstr>Minimalist Business Slides XL by Slidesgo</vt:lpstr>
      <vt:lpstr>Image and Video Processing Assessment</vt:lpstr>
      <vt:lpstr>Level 4</vt:lpstr>
      <vt:lpstr>PowerPoint Presentation</vt:lpstr>
      <vt:lpstr>PowerPoint Presentation</vt:lpstr>
      <vt:lpstr>Python Code Showcase – Image Code</vt:lpstr>
      <vt:lpstr>Image Code Explained</vt:lpstr>
      <vt:lpstr>PowerPoint Presentation</vt:lpstr>
      <vt:lpstr>Demonstration and Results</vt:lpstr>
      <vt:lpstr>Parameter Exploration </vt:lpstr>
      <vt:lpstr>Parameter Exploration </vt:lpstr>
      <vt:lpstr>Problems and Limitations</vt:lpstr>
      <vt:lpstr>Conclusion</vt:lpstr>
      <vt:lpstr>Questions &amp;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and Video</dc:title>
  <cp:lastModifiedBy>Ellie Pitt</cp:lastModifiedBy>
  <cp:revision>63</cp:revision>
  <dcterms:modified xsi:type="dcterms:W3CDTF">2024-01-08T00:47:16Z</dcterms:modified>
</cp:coreProperties>
</file>