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2" r:id="rId4"/>
    <p:sldId id="263" r:id="rId5"/>
    <p:sldId id="261" r:id="rId6"/>
    <p:sldId id="264" r:id="rId7"/>
    <p:sldId id="266" r:id="rId8"/>
    <p:sldId id="267" r:id="rId9"/>
    <p:sldId id="265" r:id="rId10"/>
    <p:sldId id="275" r:id="rId11"/>
    <p:sldId id="270" r:id="rId12"/>
    <p:sldId id="269" r:id="rId13"/>
    <p:sldId id="271"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7963624-308C-41C0-B748-EA219C56AE8F}">
          <p14:sldIdLst>
            <p14:sldId id="257"/>
            <p14:sldId id="258"/>
            <p14:sldId id="262"/>
            <p14:sldId id="263"/>
            <p14:sldId id="261"/>
            <p14:sldId id="264"/>
            <p14:sldId id="266"/>
            <p14:sldId id="267"/>
            <p14:sldId id="265"/>
            <p14:sldId id="275"/>
            <p14:sldId id="270"/>
            <p14:sldId id="269"/>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8" autoAdjust="0"/>
    <p:restoredTop sz="84615" autoAdjust="0"/>
  </p:normalViewPr>
  <p:slideViewPr>
    <p:cSldViewPr snapToGrid="0">
      <p:cViewPr>
        <p:scale>
          <a:sx n="75" d="100"/>
          <a:sy n="75" d="100"/>
        </p:scale>
        <p:origin x="-129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C5D6F-38D9-4136-B4EF-56A6B37BD778}" type="datetimeFigureOut">
              <a:rPr lang="fr-FR" smtClean="0"/>
              <a:t>19/11/2023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D9274-29C0-4640-B2BF-37A41AED0591}" type="slidenum">
              <a:rPr lang="fr-FR" smtClean="0"/>
              <a:t>‹N°›</a:t>
            </a:fld>
            <a:endParaRPr lang="fr-FR"/>
          </a:p>
        </p:txBody>
      </p:sp>
    </p:spTree>
    <p:extLst>
      <p:ext uri="{BB962C8B-B14F-4D97-AF65-F5344CB8AC3E}">
        <p14:creationId xmlns:p14="http://schemas.microsoft.com/office/powerpoint/2010/main" val="124143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6D9274-29C0-4640-B2BF-37A41AED0591}" type="slidenum">
              <a:rPr lang="fr-FR" smtClean="0"/>
              <a:t>5</a:t>
            </a:fld>
            <a:endParaRPr lang="fr-FR"/>
          </a:p>
        </p:txBody>
      </p:sp>
    </p:spTree>
    <p:extLst>
      <p:ext uri="{BB962C8B-B14F-4D97-AF65-F5344CB8AC3E}">
        <p14:creationId xmlns:p14="http://schemas.microsoft.com/office/powerpoint/2010/main" val="155224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6D9274-29C0-4640-B2BF-37A41AED0591}" type="slidenum">
              <a:rPr lang="fr-FR" smtClean="0"/>
              <a:t>10</a:t>
            </a:fld>
            <a:endParaRPr lang="fr-FR"/>
          </a:p>
        </p:txBody>
      </p:sp>
    </p:spTree>
    <p:extLst>
      <p:ext uri="{BB962C8B-B14F-4D97-AF65-F5344CB8AC3E}">
        <p14:creationId xmlns:p14="http://schemas.microsoft.com/office/powerpoint/2010/main" val="108288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6D9274-29C0-4640-B2BF-37A41AED0591}" type="slidenum">
              <a:rPr lang="fr-FR" smtClean="0"/>
              <a:t>11</a:t>
            </a:fld>
            <a:endParaRPr lang="fr-FR"/>
          </a:p>
        </p:txBody>
      </p:sp>
    </p:spTree>
    <p:extLst>
      <p:ext uri="{BB962C8B-B14F-4D97-AF65-F5344CB8AC3E}">
        <p14:creationId xmlns:p14="http://schemas.microsoft.com/office/powerpoint/2010/main" val="12094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6D9274-29C0-4640-B2BF-37A41AED0591}" type="slidenum">
              <a:rPr lang="fr-FR" smtClean="0"/>
              <a:t>13</a:t>
            </a:fld>
            <a:endParaRPr lang="fr-FR"/>
          </a:p>
        </p:txBody>
      </p:sp>
    </p:spTree>
    <p:extLst>
      <p:ext uri="{BB962C8B-B14F-4D97-AF65-F5344CB8AC3E}">
        <p14:creationId xmlns:p14="http://schemas.microsoft.com/office/powerpoint/2010/main" val="131522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6D9274-29C0-4640-B2BF-37A41AED0591}" type="slidenum">
              <a:rPr lang="fr-FR" smtClean="0"/>
              <a:t>14</a:t>
            </a:fld>
            <a:endParaRPr lang="fr-FR"/>
          </a:p>
        </p:txBody>
      </p:sp>
    </p:spTree>
    <p:extLst>
      <p:ext uri="{BB962C8B-B14F-4D97-AF65-F5344CB8AC3E}">
        <p14:creationId xmlns:p14="http://schemas.microsoft.com/office/powerpoint/2010/main" val="411489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508A2-0830-0A56-4752-DBD733C0FD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D96CFB6-943A-79F5-6BCC-67462C322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6E07F1B-9984-98C4-F707-1BA82C6D4AF2}"/>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F080C71C-5376-A116-C4D9-C7D7AA8168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290178-5C66-3384-C2E4-7D6298F40AA0}"/>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171359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74FBB-24DB-CFEA-9F82-F60D5D38B4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DD37A8B-684F-19C1-3EC8-6E03F67F8C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E79648-511A-4D36-B52D-1A1463E3303D}"/>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A0830CA5-357E-2E0D-C40F-D79A8C7FBF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3F033E-6B87-91AD-BE11-422E0307BFFD}"/>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27086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AA3AD9D-E9E6-F261-AF92-9011E4F660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91A73EC-894A-1B03-721C-B28FAC7FC84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BABA65-33FE-A996-8752-353A48F61F72}"/>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6B376A61-D670-D022-CF9D-EC1EC527F8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965A42-34CD-902D-4C68-073E80C06496}"/>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165611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pic>
        <p:nvPicPr>
          <p:cNvPr id="2" name="Image 1" descr="couv 16-9 25-0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1798299" cy="6858000"/>
          </a:xfrm>
          <a:prstGeom prst="rect">
            <a:avLst/>
          </a:prstGeom>
        </p:spPr>
      </p:pic>
    </p:spTree>
    <p:extLst>
      <p:ext uri="{BB962C8B-B14F-4D97-AF65-F5344CB8AC3E}">
        <p14:creationId xmlns:p14="http://schemas.microsoft.com/office/powerpoint/2010/main" val="137524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A7E41-4231-7D34-B5F9-9ADA9FA0A59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1BBD49-D199-BEE5-4F26-C4DFADD1883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B16B0C-A16F-9B93-E8F4-F01ECA34A0B6}"/>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1E229C13-ACBD-7115-1156-F2933ADA97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A38D7C-302C-33B6-6016-5E7765259DC9}"/>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23856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7C471-4234-A538-9A82-1092432E4C5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9136BEB-8133-24A0-9971-36018C99D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60350F-BDDB-70BD-8A7F-96507E57AC85}"/>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A7ED701-06C9-F535-461D-35B62D7AF2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644024-BD75-8B0B-C689-2E971A715CF3}"/>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80164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1C6F6-5935-0605-F504-E278F3602C8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9EE65BD-3EEF-B47F-3C9B-7F6CFF441B2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67CFDF8-88AC-8B4E-F439-1A76363E40E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C12BD1-3D32-C99C-F127-B44D8F9F30C8}"/>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68FDE74F-C53C-74F9-97E1-2D2938E97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5EE871-88EB-5B5E-C7EE-7A4339BAECB4}"/>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353132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BBB9E-D9ED-A842-AF0D-429B0CCAADC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39377D5-1802-868A-DDE0-E1FF7D6A3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B26E6F-522E-4817-D6BB-CA00DC99921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3E7944D-010B-EFF4-4762-D7F481B6B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626A0EA-F517-9E29-4F7A-D65A3096089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04647DD-6749-8C5D-45E8-2722541BEBF6}"/>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8" name="Espace réservé du pied de page 7">
            <a:extLst>
              <a:ext uri="{FF2B5EF4-FFF2-40B4-BE49-F238E27FC236}">
                <a16:creationId xmlns:a16="http://schemas.microsoft.com/office/drawing/2014/main" id="{66BA93E3-9B71-E838-9358-8381D02B98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583ACF5-1FBF-1013-FABE-41CFB7D3C6B2}"/>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36534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DEBA2D-6815-FB50-0795-FA7E5D15AF1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E7A947-9394-7C6D-5537-9EA8BAC9CD10}"/>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4" name="Espace réservé du pied de page 3">
            <a:extLst>
              <a:ext uri="{FF2B5EF4-FFF2-40B4-BE49-F238E27FC236}">
                <a16:creationId xmlns:a16="http://schemas.microsoft.com/office/drawing/2014/main" id="{3F09438F-4B6F-9226-149C-E1FA6384C09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D908FCA-268D-DC09-A15B-B3D4A4C2A22B}"/>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289516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646C09-DD13-DB53-87A3-94AE241ED195}"/>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3" name="Espace réservé du pied de page 2">
            <a:extLst>
              <a:ext uri="{FF2B5EF4-FFF2-40B4-BE49-F238E27FC236}">
                <a16:creationId xmlns:a16="http://schemas.microsoft.com/office/drawing/2014/main" id="{09B38334-3AFD-740E-9039-2FB0F608958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051A2E7-C1B6-BEE4-0372-C72909F7D773}"/>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196554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748D8-9B19-CEA3-992A-74D1502E8A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9F1197F-7353-7FA8-7471-DA0046427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119DB1C-D96A-9A79-465E-6C913CD2B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5853187-135C-275F-D0D4-320FCFE20108}"/>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1ACE07C0-E5AB-3ADA-8C5D-F5C3984C58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3F6F5F6-7E0E-B109-C4A4-CF527CF145C2}"/>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341636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F13D9-23AC-41C9-C9AA-7F0A33C0DC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08DD6D4-FAEB-2E3F-E9AB-BC8D542E4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44DC0D4-F80A-2505-7447-6E346BAF4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8FF0CDE-CE17-7458-8F89-FDDA40B5CF75}"/>
              </a:ext>
            </a:extLst>
          </p:cNvPr>
          <p:cNvSpPr>
            <a:spLocks noGrp="1"/>
          </p:cNvSpPr>
          <p:nvPr>
            <p:ph type="dt" sz="half" idx="10"/>
          </p:nvPr>
        </p:nvSpPr>
        <p:spPr/>
        <p:txBody>
          <a:bodyPr/>
          <a:lstStyle/>
          <a:p>
            <a:fld id="{282C183D-FA5C-4C86-BFFB-6AE22EFCBB70}"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4CEFAF1A-61F8-5D70-C76B-CF05BFD27F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5D1317-CF45-B1B4-7DC3-2BA324E7EBDC}"/>
              </a:ext>
            </a:extLst>
          </p:cNvPr>
          <p:cNvSpPr>
            <a:spLocks noGrp="1"/>
          </p:cNvSpPr>
          <p:nvPr>
            <p:ph type="sldNum" sz="quarter" idx="12"/>
          </p:nvPr>
        </p:nvSpPr>
        <p:spPr/>
        <p:txBody>
          <a:bodyPr/>
          <a:lstStyle/>
          <a:p>
            <a:fld id="{32D1F660-7EB7-4B2E-A475-27E58F4763B3}" type="slidenum">
              <a:rPr lang="fr-FR" smtClean="0"/>
              <a:t>‹N°›</a:t>
            </a:fld>
            <a:endParaRPr lang="fr-FR"/>
          </a:p>
        </p:txBody>
      </p:sp>
    </p:spTree>
    <p:extLst>
      <p:ext uri="{BB962C8B-B14F-4D97-AF65-F5344CB8AC3E}">
        <p14:creationId xmlns:p14="http://schemas.microsoft.com/office/powerpoint/2010/main" val="235646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C0DD9E-1E3B-8F2A-9D0C-716978403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B9B906-E135-BED5-BD44-0C3BE994D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C7FBD3-B7A7-702F-03BA-14AF6541E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C183D-FA5C-4C86-BFFB-6AE22EFCBB70}"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4BA39118-84AF-30C6-CC51-10460A0A5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AEB0815-6B2E-879B-9A67-24ECFE0D7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1F660-7EB7-4B2E-A475-27E58F4763B3}" type="slidenum">
              <a:rPr lang="fr-FR" smtClean="0"/>
              <a:t>‹N°›</a:t>
            </a:fld>
            <a:endParaRPr lang="fr-FR"/>
          </a:p>
        </p:txBody>
      </p:sp>
    </p:spTree>
    <p:extLst>
      <p:ext uri="{BB962C8B-B14F-4D97-AF65-F5344CB8AC3E}">
        <p14:creationId xmlns:p14="http://schemas.microsoft.com/office/powerpoint/2010/main" val="6199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1462" y="3063875"/>
            <a:ext cx="9290538" cy="2214563"/>
          </a:xfrm>
          <a:prstGeom prst="rect">
            <a:avLst/>
          </a:prstGeom>
          <a:solidFill>
            <a:srgbClr val="A6004C"/>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re 1"/>
          <p:cNvSpPr txBox="1">
            <a:spLocks/>
          </p:cNvSpPr>
          <p:nvPr/>
        </p:nvSpPr>
        <p:spPr>
          <a:xfrm>
            <a:off x="2901462" y="2996429"/>
            <a:ext cx="9290537" cy="110349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fr-FR" sz="3400" b="1" i="0" u="none" strike="noStrike" kern="1200" cap="none" spc="0" normalizeH="0" baseline="0" noProof="0" dirty="0">
                <a:ln>
                  <a:noFill/>
                </a:ln>
                <a:solidFill>
                  <a:prstClr val="white"/>
                </a:solidFill>
                <a:effectLst/>
                <a:uLnTx/>
                <a:uFillTx/>
                <a:latin typeface="Myriad Pro"/>
                <a:ea typeface="+mj-ea"/>
                <a:cs typeface="Myriad Pro"/>
              </a:rPr>
              <a:t>Traitement Numérique du Signal</a:t>
            </a:r>
          </a:p>
        </p:txBody>
      </p:sp>
      <p:sp>
        <p:nvSpPr>
          <p:cNvPr id="6" name="Titre 1"/>
          <p:cNvSpPr txBox="1">
            <a:spLocks/>
          </p:cNvSpPr>
          <p:nvPr/>
        </p:nvSpPr>
        <p:spPr>
          <a:xfrm>
            <a:off x="2901461" y="3772028"/>
            <a:ext cx="9290539" cy="150641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6695" indent="222885">
              <a:lnSpc>
                <a:spcPct val="107000"/>
              </a:lnSpc>
              <a:spcAft>
                <a:spcPts val="800"/>
              </a:spcAft>
            </a:pPr>
            <a:r>
              <a:rPr lang="en-GB"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TP1 : Communication en bande de base BPSK</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descr="Logo ENSEA 2021 quadri.ps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0267" y="635245"/>
            <a:ext cx="1609725"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Zone de texte 4">
            <a:extLst>
              <a:ext uri="{FF2B5EF4-FFF2-40B4-BE49-F238E27FC236}">
                <a16:creationId xmlns:a16="http://schemas.microsoft.com/office/drawing/2014/main" id="{4DFA51C2-7504-8814-31CE-F0707EF2F769}"/>
              </a:ext>
            </a:extLst>
          </p:cNvPr>
          <p:cNvSpPr txBox="1">
            <a:spLocks noChangeArrowheads="1"/>
          </p:cNvSpPr>
          <p:nvPr/>
        </p:nvSpPr>
        <p:spPr bwMode="auto">
          <a:xfrm>
            <a:off x="9095874" y="5823284"/>
            <a:ext cx="2786847" cy="774507"/>
          </a:xfrm>
          <a:prstGeom prst="rect">
            <a:avLst/>
          </a:prstGeom>
          <a:noFill/>
          <a:ln>
            <a:noFill/>
          </a:ln>
        </p:spPr>
        <p:txBody>
          <a:bodyPr rot="0" vert="horz" wrap="square" lIns="91440" tIns="45720" rIns="91440" bIns="45720" anchor="t" anchorCtr="0" upright="1">
            <a:spAutoFit/>
          </a:bodyPr>
          <a:lstStyle/>
          <a:p>
            <a:pPr marL="226695" algn="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Camille Lanfredi</a:t>
            </a:r>
          </a:p>
          <a:p>
            <a:pPr marL="226695" algn="r">
              <a:lnSpc>
                <a:spcPct val="107000"/>
              </a:lnSpc>
              <a:spcAft>
                <a:spcPts val="800"/>
              </a:spcAft>
            </a:pPr>
            <a:r>
              <a:rPr lang="fr-FR" dirty="0">
                <a:effectLst/>
                <a:latin typeface="Calibri" panose="020F0502020204030204" pitchFamily="34" charset="0"/>
                <a:ea typeface="Calibri" panose="020F0502020204030204" pitchFamily="34" charset="0"/>
                <a:cs typeface="Times New Roman" panose="02020603050405020304" pitchFamily="18" charset="0"/>
              </a:rPr>
              <a:t>Rémi Weidle</a:t>
            </a:r>
          </a:p>
        </p:txBody>
      </p:sp>
      <p:cxnSp>
        <p:nvCxnSpPr>
          <p:cNvPr id="3" name="Connecteur droit avec flèche 2">
            <a:extLst>
              <a:ext uri="{FF2B5EF4-FFF2-40B4-BE49-F238E27FC236}">
                <a16:creationId xmlns:a16="http://schemas.microsoft.com/office/drawing/2014/main" id="{CF947760-3927-8DE2-6827-8B234CA090CF}"/>
              </a:ext>
            </a:extLst>
          </p:cNvPr>
          <p:cNvCxnSpPr>
            <a:cxnSpLocks noChangeShapeType="1"/>
          </p:cNvCxnSpPr>
          <p:nvPr/>
        </p:nvCxnSpPr>
        <p:spPr bwMode="auto">
          <a:xfrm>
            <a:off x="13464540" y="13101955"/>
            <a:ext cx="0" cy="567690"/>
          </a:xfrm>
          <a:prstGeom prst="straightConnector1">
            <a:avLst/>
          </a:prstGeom>
          <a:noFill/>
          <a:ln w="19050">
            <a:solidFill>
              <a:srgbClr val="CC0066"/>
            </a:solidFill>
            <a:round/>
            <a:headEnd/>
            <a:tailEnd/>
          </a:ln>
        </p:spPr>
      </p:cxnSp>
      <p:cxnSp>
        <p:nvCxnSpPr>
          <p:cNvPr id="9" name="Connecteur droit 8">
            <a:extLst>
              <a:ext uri="{FF2B5EF4-FFF2-40B4-BE49-F238E27FC236}">
                <a16:creationId xmlns:a16="http://schemas.microsoft.com/office/drawing/2014/main" id="{5A1D3283-853F-F3C2-8629-DCD7599BBA93}"/>
              </a:ext>
            </a:extLst>
          </p:cNvPr>
          <p:cNvCxnSpPr/>
          <p:nvPr/>
        </p:nvCxnSpPr>
        <p:spPr>
          <a:xfrm>
            <a:off x="11882721" y="5823284"/>
            <a:ext cx="0" cy="774507"/>
          </a:xfrm>
          <a:prstGeom prst="line">
            <a:avLst/>
          </a:prstGeom>
          <a:ln w="38100">
            <a:solidFill>
              <a:srgbClr val="CC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15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9FDB1D-9863-48C2-3096-91B168BE6DE8}"/>
              </a:ext>
            </a:extLst>
          </p:cNvPr>
          <p:cNvSpPr/>
          <p:nvPr/>
        </p:nvSpPr>
        <p:spPr>
          <a:xfrm>
            <a:off x="1438656" y="0"/>
            <a:ext cx="1682496"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FC410F0-79BD-F7A8-CDFE-2A9DBA8E0DCC}"/>
              </a:ext>
            </a:extLst>
          </p:cNvPr>
          <p:cNvPicPr>
            <a:picLocks noChangeAspect="1"/>
          </p:cNvPicPr>
          <p:nvPr/>
        </p:nvPicPr>
        <p:blipFill>
          <a:blip r:embed="rId3"/>
          <a:stretch>
            <a:fillRect/>
          </a:stretch>
        </p:blipFill>
        <p:spPr>
          <a:xfrm>
            <a:off x="3121152" y="5279136"/>
            <a:ext cx="9070848" cy="1578864"/>
          </a:xfrm>
          <a:prstGeom prst="rect">
            <a:avLst/>
          </a:prstGeom>
        </p:spPr>
      </p:pic>
      <p:sp>
        <p:nvSpPr>
          <p:cNvPr id="2" name="ZoneTexte 1">
            <a:extLst>
              <a:ext uri="{FF2B5EF4-FFF2-40B4-BE49-F238E27FC236}">
                <a16:creationId xmlns:a16="http://schemas.microsoft.com/office/drawing/2014/main" id="{7382FD74-46D7-9E9A-1EFC-3AF27661552E}"/>
              </a:ext>
            </a:extLst>
          </p:cNvPr>
          <p:cNvSpPr txBox="1"/>
          <p:nvPr/>
        </p:nvSpPr>
        <p:spPr>
          <a:xfrm>
            <a:off x="1828800" y="0"/>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Chaîne de communication BPSK</a:t>
            </a:r>
            <a:endParaRPr lang="fr-FR" sz="2000" b="1" u="sng" dirty="0"/>
          </a:p>
        </p:txBody>
      </p:sp>
      <p:pic>
        <p:nvPicPr>
          <p:cNvPr id="4" name="Image 3">
            <a:extLst>
              <a:ext uri="{FF2B5EF4-FFF2-40B4-BE49-F238E27FC236}">
                <a16:creationId xmlns:a16="http://schemas.microsoft.com/office/drawing/2014/main" id="{04691C75-7FE4-AC84-9A8D-0AD5C3A5007E}"/>
              </a:ext>
            </a:extLst>
          </p:cNvPr>
          <p:cNvPicPr>
            <a:picLocks noChangeAspect="1"/>
          </p:cNvPicPr>
          <p:nvPr/>
        </p:nvPicPr>
        <p:blipFill>
          <a:blip r:embed="rId4"/>
          <a:stretch>
            <a:fillRect/>
          </a:stretch>
        </p:blipFill>
        <p:spPr>
          <a:xfrm>
            <a:off x="11370447" y="1"/>
            <a:ext cx="821553" cy="890016"/>
          </a:xfrm>
          <a:prstGeom prst="rect">
            <a:avLst/>
          </a:prstGeom>
        </p:spPr>
      </p:pic>
      <p:pic>
        <p:nvPicPr>
          <p:cNvPr id="7" name="Image 6">
            <a:extLst>
              <a:ext uri="{FF2B5EF4-FFF2-40B4-BE49-F238E27FC236}">
                <a16:creationId xmlns:a16="http://schemas.microsoft.com/office/drawing/2014/main" id="{7427DC41-1DD5-E4AB-B311-0965CD0C3A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9344" y="1079224"/>
            <a:ext cx="5333333" cy="4000000"/>
          </a:xfrm>
          <a:prstGeom prst="rect">
            <a:avLst/>
          </a:prstGeom>
        </p:spPr>
      </p:pic>
      <p:pic>
        <p:nvPicPr>
          <p:cNvPr id="8" name="Image 7">
            <a:extLst>
              <a:ext uri="{FF2B5EF4-FFF2-40B4-BE49-F238E27FC236}">
                <a16:creationId xmlns:a16="http://schemas.microsoft.com/office/drawing/2014/main" id="{EC653540-C386-FA4C-8D27-4D981AB11D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293" y="1079224"/>
            <a:ext cx="5333333" cy="4000000"/>
          </a:xfrm>
          <a:prstGeom prst="rect">
            <a:avLst/>
          </a:prstGeom>
        </p:spPr>
      </p:pic>
      <p:sp>
        <p:nvSpPr>
          <p:cNvPr id="9" name="ZoneTexte 8">
            <a:extLst>
              <a:ext uri="{FF2B5EF4-FFF2-40B4-BE49-F238E27FC236}">
                <a16:creationId xmlns:a16="http://schemas.microsoft.com/office/drawing/2014/main" id="{795FABAA-7C47-9AE1-559C-A529EFBAE64B}"/>
              </a:ext>
            </a:extLst>
          </p:cNvPr>
          <p:cNvSpPr txBox="1"/>
          <p:nvPr/>
        </p:nvSpPr>
        <p:spPr>
          <a:xfrm>
            <a:off x="1828800" y="5455610"/>
            <a:ext cx="9688235" cy="923330"/>
          </a:xfrm>
          <a:prstGeom prst="rect">
            <a:avLst/>
          </a:prstGeom>
          <a:noFill/>
        </p:spPr>
        <p:txBody>
          <a:bodyPr wrap="square">
            <a:spAutoFit/>
          </a:bodyPr>
          <a:lstStyle/>
          <a:p>
            <a:r>
              <a:rPr lang="fr-FR" b="1" u="sng" dirty="0"/>
              <a:t>Quel est le SNR (en dB) qui permet de garantir une probabilité d’erreur binaire d’environ 10−3 ?</a:t>
            </a:r>
          </a:p>
          <a:p>
            <a:r>
              <a:rPr lang="fr-FR" dirty="0"/>
              <a:t>Afin de garantir une probabilité d’erreur binaire autour de 10^-3 , il nous faut une variance de 0.16, donc SNR (</a:t>
            </a:r>
            <a:r>
              <a:rPr lang="fr-FR" dirty="0" err="1"/>
              <a:t>Eb</a:t>
            </a:r>
            <a:r>
              <a:rPr lang="fr-FR" dirty="0"/>
              <a:t>/N0) = 6.5 dB</a:t>
            </a:r>
          </a:p>
        </p:txBody>
      </p:sp>
      <p:sp>
        <p:nvSpPr>
          <p:cNvPr id="10" name="ZoneTexte 9">
            <a:extLst>
              <a:ext uri="{FF2B5EF4-FFF2-40B4-BE49-F238E27FC236}">
                <a16:creationId xmlns:a16="http://schemas.microsoft.com/office/drawing/2014/main" id="{53CD16B2-6526-B2A0-2E1D-A3B212B1F983}"/>
              </a:ext>
            </a:extLst>
          </p:cNvPr>
          <p:cNvSpPr txBox="1"/>
          <p:nvPr/>
        </p:nvSpPr>
        <p:spPr>
          <a:xfrm>
            <a:off x="1828800" y="600022"/>
            <a:ext cx="5657850" cy="338554"/>
          </a:xfrm>
          <a:prstGeom prst="rect">
            <a:avLst/>
          </a:prstGeom>
          <a:noFill/>
        </p:spPr>
        <p:txBody>
          <a:bodyPr wrap="square">
            <a:spAutoFit/>
          </a:bodyPr>
          <a:lstStyle/>
          <a:p>
            <a:r>
              <a:rPr lang="fr-FR" sz="1600" u="sng" dirty="0"/>
              <a:t>Comparaison des courbes d’erreur : pratique et théorique</a:t>
            </a:r>
          </a:p>
        </p:txBody>
      </p:sp>
    </p:spTree>
    <p:extLst>
      <p:ext uri="{BB962C8B-B14F-4D97-AF65-F5344CB8AC3E}">
        <p14:creationId xmlns:p14="http://schemas.microsoft.com/office/powerpoint/2010/main" val="13354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9FDB1D-9863-48C2-3096-91B168BE6DE8}"/>
              </a:ext>
            </a:extLst>
          </p:cNvPr>
          <p:cNvSpPr/>
          <p:nvPr/>
        </p:nvSpPr>
        <p:spPr>
          <a:xfrm>
            <a:off x="1438656" y="0"/>
            <a:ext cx="1682496"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FC410F0-79BD-F7A8-CDFE-2A9DBA8E0DCC}"/>
              </a:ext>
            </a:extLst>
          </p:cNvPr>
          <p:cNvPicPr>
            <a:picLocks noChangeAspect="1"/>
          </p:cNvPicPr>
          <p:nvPr/>
        </p:nvPicPr>
        <p:blipFill>
          <a:blip r:embed="rId3"/>
          <a:stretch>
            <a:fillRect/>
          </a:stretch>
        </p:blipFill>
        <p:spPr>
          <a:xfrm>
            <a:off x="3121152" y="5279136"/>
            <a:ext cx="9070848" cy="1578864"/>
          </a:xfrm>
          <a:prstGeom prst="rect">
            <a:avLst/>
          </a:prstGeom>
        </p:spPr>
      </p:pic>
      <p:pic>
        <p:nvPicPr>
          <p:cNvPr id="4" name="Image 3">
            <a:extLst>
              <a:ext uri="{FF2B5EF4-FFF2-40B4-BE49-F238E27FC236}">
                <a16:creationId xmlns:a16="http://schemas.microsoft.com/office/drawing/2014/main" id="{04691C75-7FE4-AC84-9A8D-0AD5C3A5007E}"/>
              </a:ext>
            </a:extLst>
          </p:cNvPr>
          <p:cNvPicPr>
            <a:picLocks noChangeAspect="1"/>
          </p:cNvPicPr>
          <p:nvPr/>
        </p:nvPicPr>
        <p:blipFill>
          <a:blip r:embed="rId4"/>
          <a:stretch>
            <a:fillRect/>
          </a:stretch>
        </p:blipFill>
        <p:spPr>
          <a:xfrm>
            <a:off x="11370447" y="1"/>
            <a:ext cx="821553" cy="890016"/>
          </a:xfrm>
          <a:prstGeom prst="rect">
            <a:avLst/>
          </a:prstGeom>
        </p:spPr>
      </p:pic>
      <p:sp>
        <p:nvSpPr>
          <p:cNvPr id="6" name="ZoneTexte 5">
            <a:extLst>
              <a:ext uri="{FF2B5EF4-FFF2-40B4-BE49-F238E27FC236}">
                <a16:creationId xmlns:a16="http://schemas.microsoft.com/office/drawing/2014/main" id="{F6FB751B-5C2A-248D-12C5-2D14CE461178}"/>
              </a:ext>
            </a:extLst>
          </p:cNvPr>
          <p:cNvSpPr txBox="1"/>
          <p:nvPr/>
        </p:nvSpPr>
        <p:spPr>
          <a:xfrm>
            <a:off x="1657138" y="523296"/>
            <a:ext cx="5718048" cy="338554"/>
          </a:xfrm>
          <a:prstGeom prst="rect">
            <a:avLst/>
          </a:prstGeom>
          <a:noFill/>
        </p:spPr>
        <p:txBody>
          <a:bodyPr wrap="square">
            <a:spAutoFit/>
          </a:bodyPr>
          <a:lstStyle/>
          <a:p>
            <a:r>
              <a:rPr lang="fr-FR" sz="1600" u="sng" dirty="0"/>
              <a:t>Expression de la réponse impulsionnelle du filtre global du canal :</a:t>
            </a:r>
          </a:p>
        </p:txBody>
      </p:sp>
      <p:pic>
        <p:nvPicPr>
          <p:cNvPr id="9" name="Image 8">
            <a:extLst>
              <a:ext uri="{FF2B5EF4-FFF2-40B4-BE49-F238E27FC236}">
                <a16:creationId xmlns:a16="http://schemas.microsoft.com/office/drawing/2014/main" id="{49B7207A-2F23-37A7-8E81-A8F9BEDEBC74}"/>
              </a:ext>
            </a:extLst>
          </p:cNvPr>
          <p:cNvPicPr>
            <a:picLocks noChangeAspect="1"/>
          </p:cNvPicPr>
          <p:nvPr/>
        </p:nvPicPr>
        <p:blipFill rotWithShape="1">
          <a:blip r:embed="rId5">
            <a:extLst>
              <a:ext uri="{28A0092B-C50C-407E-A947-70E740481C1C}">
                <a14:useLocalDpi xmlns:a14="http://schemas.microsoft.com/office/drawing/2010/main" val="0"/>
              </a:ext>
            </a:extLst>
          </a:blip>
          <a:srcRect l="6877" r="7989"/>
          <a:stretch/>
        </p:blipFill>
        <p:spPr>
          <a:xfrm>
            <a:off x="1498538" y="2605686"/>
            <a:ext cx="5878286" cy="4291210"/>
          </a:xfrm>
          <a:prstGeom prst="rect">
            <a:avLst/>
          </a:prstGeom>
        </p:spPr>
      </p:pic>
      <p:sp>
        <p:nvSpPr>
          <p:cNvPr id="10" name="ZoneTexte 9">
            <a:extLst>
              <a:ext uri="{FF2B5EF4-FFF2-40B4-BE49-F238E27FC236}">
                <a16:creationId xmlns:a16="http://schemas.microsoft.com/office/drawing/2014/main" id="{901EE242-A628-9ADA-9238-2EA1435D11B0}"/>
              </a:ext>
            </a:extLst>
          </p:cNvPr>
          <p:cNvSpPr txBox="1"/>
          <p:nvPr/>
        </p:nvSpPr>
        <p:spPr>
          <a:xfrm>
            <a:off x="1671714" y="161856"/>
            <a:ext cx="9290304" cy="707886"/>
          </a:xfrm>
          <a:prstGeom prst="rect">
            <a:avLst/>
          </a:prstGeom>
          <a:noFill/>
        </p:spPr>
        <p:txBody>
          <a:bodyPr wrap="square" rtlCol="0">
            <a:spAutoFit/>
          </a:bodyPr>
          <a:lstStyle/>
          <a:p>
            <a:r>
              <a:rPr lang="fr-FR" sz="2000" b="1" u="sng" dirty="0"/>
              <a:t>2. Interférence entre symboles (IES) et égalisation :</a:t>
            </a:r>
            <a:r>
              <a:rPr lang="fr-FR" sz="2000" dirty="0"/>
              <a:t> Canal non-idéal</a:t>
            </a:r>
          </a:p>
          <a:p>
            <a:endParaRPr lang="fr-FR" sz="2000" b="1" u="sng" dirty="0"/>
          </a:p>
        </p:txBody>
      </p:sp>
      <p:sp>
        <p:nvSpPr>
          <p:cNvPr id="7" name="ZoneTexte 6">
            <a:extLst>
              <a:ext uri="{FF2B5EF4-FFF2-40B4-BE49-F238E27FC236}">
                <a16:creationId xmlns:a16="http://schemas.microsoft.com/office/drawing/2014/main" id="{956FA846-CD06-B388-0AC7-5343A4ABF856}"/>
              </a:ext>
            </a:extLst>
          </p:cNvPr>
          <p:cNvSpPr txBox="1"/>
          <p:nvPr/>
        </p:nvSpPr>
        <p:spPr>
          <a:xfrm>
            <a:off x="1657138" y="2391993"/>
            <a:ext cx="5718048" cy="338554"/>
          </a:xfrm>
          <a:prstGeom prst="rect">
            <a:avLst/>
          </a:prstGeom>
          <a:noFill/>
        </p:spPr>
        <p:txBody>
          <a:bodyPr wrap="square">
            <a:spAutoFit/>
          </a:bodyPr>
          <a:lstStyle/>
          <a:p>
            <a:r>
              <a:rPr lang="fr-FR" sz="1600" u="sng" dirty="0"/>
              <a:t>Visualisation du signal utile </a:t>
            </a:r>
            <a:r>
              <a:rPr lang="fr-FR" sz="1600" u="sng" dirty="0" err="1"/>
              <a:t>x</a:t>
            </a:r>
            <a:r>
              <a:rPr lang="fr-FR" sz="1400" u="sng" dirty="0" err="1"/>
              <a:t>n</a:t>
            </a:r>
            <a:r>
              <a:rPr lang="fr-FR" sz="1400" u="sng" dirty="0"/>
              <a:t> :</a:t>
            </a:r>
            <a:endParaRPr lang="fr-FR" sz="1600" u="sng" dirty="0"/>
          </a:p>
        </p:txBody>
      </p:sp>
      <p:sp>
        <p:nvSpPr>
          <p:cNvPr id="16" name="ZoneTexte 15">
            <a:extLst>
              <a:ext uri="{FF2B5EF4-FFF2-40B4-BE49-F238E27FC236}">
                <a16:creationId xmlns:a16="http://schemas.microsoft.com/office/drawing/2014/main" id="{95A244FA-6C7E-C0FD-3920-96EC1650D2D7}"/>
              </a:ext>
            </a:extLst>
          </p:cNvPr>
          <p:cNvSpPr txBox="1"/>
          <p:nvPr/>
        </p:nvSpPr>
        <p:spPr>
          <a:xfrm>
            <a:off x="7529224" y="3038706"/>
            <a:ext cx="4510376" cy="3323987"/>
          </a:xfrm>
          <a:prstGeom prst="rect">
            <a:avLst/>
          </a:prstGeom>
          <a:noFill/>
        </p:spPr>
        <p:txBody>
          <a:bodyPr wrap="square">
            <a:spAutoFit/>
          </a:bodyPr>
          <a:lstStyle/>
          <a:p>
            <a:endParaRPr lang="fr-FR" sz="1400" dirty="0"/>
          </a:p>
          <a:p>
            <a:pPr algn="just"/>
            <a:r>
              <a:rPr lang="fr-FR" sz="1400" dirty="0"/>
              <a:t>Le signal </a:t>
            </a:r>
            <a:r>
              <a:rPr lang="fr-FR" sz="1400" dirty="0" err="1"/>
              <a:t>xn</a:t>
            </a:r>
            <a:r>
              <a:rPr lang="fr-FR" sz="1400" dirty="0"/>
              <a:t> représente le signal utile dans la bande de base BPSK. Ce signal est obtenu après avoir modulé le signal BPSK avec une séquence de bits et l'avoir fait passer dans un canal non idéal. Le canal non idéal est caractérisé par un filtre dont la réponse impulsionnelle est donnée par G(z).</a:t>
            </a:r>
          </a:p>
          <a:p>
            <a:pPr algn="just"/>
            <a:endParaRPr lang="fr-FR" sz="1400" dirty="0"/>
          </a:p>
          <a:p>
            <a:pPr algn="just"/>
            <a:r>
              <a:rPr lang="fr-FR" sz="1400" dirty="0"/>
              <a:t>Il est donc le résultat de la convolution du signal modulé BPSK avec la réponse impulsionnelle du filtre du canal. </a:t>
            </a:r>
          </a:p>
          <a:p>
            <a:pPr algn="just"/>
            <a:endParaRPr lang="fr-FR" sz="1400" dirty="0"/>
          </a:p>
          <a:p>
            <a:pPr algn="just"/>
            <a:r>
              <a:rPr lang="fr-FR" sz="1400" dirty="0"/>
              <a:t>Des distorsions apparaissent en raison des caractéristiques non idéales du canal, ce qui influence la performance globale du système de communication. La visualisation de </a:t>
            </a:r>
            <a:r>
              <a:rPr lang="fr-FR" sz="1400" dirty="0" err="1"/>
              <a:t>xn</a:t>
            </a:r>
            <a:r>
              <a:rPr lang="fr-FR" sz="1400" dirty="0"/>
              <a:t> permet donc d’évaluer la qualité de la transmission et adapter les techniques d'égalisation en conséquence.</a:t>
            </a:r>
          </a:p>
        </p:txBody>
      </p:sp>
      <p:sp>
        <p:nvSpPr>
          <p:cNvPr id="2" name="ZoneTexte 1">
            <a:extLst>
              <a:ext uri="{FF2B5EF4-FFF2-40B4-BE49-F238E27FC236}">
                <a16:creationId xmlns:a16="http://schemas.microsoft.com/office/drawing/2014/main" id="{34BA4191-5E7C-BEB9-70FB-1139FFC5B2B6}"/>
              </a:ext>
            </a:extLst>
          </p:cNvPr>
          <p:cNvSpPr txBox="1"/>
          <p:nvPr/>
        </p:nvSpPr>
        <p:spPr>
          <a:xfrm>
            <a:off x="8247761" y="1589292"/>
            <a:ext cx="2492902" cy="954107"/>
          </a:xfrm>
          <a:prstGeom prst="rect">
            <a:avLst/>
          </a:prstGeom>
          <a:noFill/>
        </p:spPr>
        <p:txBody>
          <a:bodyPr wrap="square">
            <a:spAutoFit/>
          </a:bodyPr>
          <a:lstStyle/>
          <a:p>
            <a:pPr algn="just"/>
            <a:r>
              <a:rPr lang="fr-FR" sz="1400" dirty="0"/>
              <a:t>x</a:t>
            </a:r>
            <a:r>
              <a:rPr lang="fr-FR" sz="1000" dirty="0"/>
              <a:t>0</a:t>
            </a:r>
            <a:r>
              <a:rPr lang="fr-FR" sz="1400" dirty="0"/>
              <a:t> = 0.5a</a:t>
            </a:r>
            <a:r>
              <a:rPr lang="fr-FR" sz="1000" dirty="0"/>
              <a:t>0</a:t>
            </a:r>
            <a:r>
              <a:rPr lang="fr-FR" sz="1400" dirty="0"/>
              <a:t> + 0.2a</a:t>
            </a:r>
            <a:r>
              <a:rPr lang="fr-FR" sz="1000" dirty="0"/>
              <a:t>-1</a:t>
            </a:r>
            <a:r>
              <a:rPr lang="fr-FR" sz="1400" dirty="0"/>
              <a:t>=0.5a</a:t>
            </a:r>
            <a:r>
              <a:rPr lang="fr-FR" sz="1000" dirty="0"/>
              <a:t>0</a:t>
            </a:r>
          </a:p>
          <a:p>
            <a:pPr algn="just"/>
            <a:r>
              <a:rPr lang="fr-FR" sz="1400" dirty="0"/>
              <a:t>x</a:t>
            </a:r>
            <a:r>
              <a:rPr lang="fr-FR" sz="1000" dirty="0"/>
              <a:t>1</a:t>
            </a:r>
            <a:r>
              <a:rPr lang="fr-FR" sz="1400" dirty="0"/>
              <a:t>= 0.5a</a:t>
            </a:r>
            <a:r>
              <a:rPr lang="fr-FR" sz="1000" dirty="0"/>
              <a:t>1</a:t>
            </a:r>
            <a:r>
              <a:rPr lang="fr-FR" sz="1400" dirty="0"/>
              <a:t> + 0.2a</a:t>
            </a:r>
            <a:r>
              <a:rPr lang="fr-FR" sz="1000" dirty="0"/>
              <a:t>0</a:t>
            </a:r>
          </a:p>
          <a:p>
            <a:pPr algn="just"/>
            <a:r>
              <a:rPr lang="fr-FR" sz="1400" dirty="0"/>
              <a:t>x</a:t>
            </a:r>
            <a:r>
              <a:rPr lang="fr-FR" sz="1000" dirty="0"/>
              <a:t>2</a:t>
            </a:r>
            <a:r>
              <a:rPr lang="fr-FR" sz="1400" dirty="0"/>
              <a:t>= 0.5a</a:t>
            </a:r>
            <a:r>
              <a:rPr lang="fr-FR" sz="1000" dirty="0"/>
              <a:t>2</a:t>
            </a:r>
            <a:r>
              <a:rPr lang="fr-FR" sz="1400" dirty="0"/>
              <a:t> + 0.2a</a:t>
            </a:r>
            <a:r>
              <a:rPr lang="fr-FR" sz="1000" dirty="0"/>
              <a:t>1</a:t>
            </a:r>
          </a:p>
          <a:p>
            <a:pPr algn="just"/>
            <a:r>
              <a:rPr lang="fr-FR" sz="1400" dirty="0"/>
              <a:t>x</a:t>
            </a:r>
            <a:r>
              <a:rPr lang="fr-FR" sz="1000" dirty="0"/>
              <a:t>3</a:t>
            </a:r>
            <a:r>
              <a:rPr lang="fr-FR" sz="1400" dirty="0"/>
              <a:t>= 0.5a</a:t>
            </a:r>
            <a:r>
              <a:rPr lang="fr-FR" sz="1000" dirty="0"/>
              <a:t>3</a:t>
            </a:r>
            <a:r>
              <a:rPr lang="fr-FR" sz="1400" dirty="0"/>
              <a:t> + 0.2a</a:t>
            </a:r>
            <a:r>
              <a:rPr lang="fr-FR" sz="1000" dirty="0"/>
              <a:t>2</a:t>
            </a:r>
          </a:p>
        </p:txBody>
      </p:sp>
      <p:pic>
        <p:nvPicPr>
          <p:cNvPr id="12" name="Image 11">
            <a:extLst>
              <a:ext uri="{FF2B5EF4-FFF2-40B4-BE49-F238E27FC236}">
                <a16:creationId xmlns:a16="http://schemas.microsoft.com/office/drawing/2014/main" id="{A89A0D00-9F5A-5BC9-CC48-92C885087D77}"/>
              </a:ext>
            </a:extLst>
          </p:cNvPr>
          <p:cNvPicPr>
            <a:picLocks noChangeAspect="1"/>
          </p:cNvPicPr>
          <p:nvPr/>
        </p:nvPicPr>
        <p:blipFill>
          <a:blip r:embed="rId6"/>
          <a:stretch>
            <a:fillRect/>
          </a:stretch>
        </p:blipFill>
        <p:spPr>
          <a:xfrm>
            <a:off x="7375186" y="1003402"/>
            <a:ext cx="1788501" cy="193847"/>
          </a:xfrm>
          <a:prstGeom prst="rect">
            <a:avLst/>
          </a:prstGeom>
        </p:spPr>
      </p:pic>
      <p:sp>
        <p:nvSpPr>
          <p:cNvPr id="15" name="ZoneTexte 14">
            <a:extLst>
              <a:ext uri="{FF2B5EF4-FFF2-40B4-BE49-F238E27FC236}">
                <a16:creationId xmlns:a16="http://schemas.microsoft.com/office/drawing/2014/main" id="{EE8B179D-6AE8-6017-5B66-EB195276817A}"/>
              </a:ext>
            </a:extLst>
          </p:cNvPr>
          <p:cNvSpPr txBox="1"/>
          <p:nvPr/>
        </p:nvSpPr>
        <p:spPr>
          <a:xfrm>
            <a:off x="1657138" y="946438"/>
            <a:ext cx="5718048" cy="307777"/>
          </a:xfrm>
          <a:prstGeom prst="rect">
            <a:avLst/>
          </a:prstGeom>
          <a:noFill/>
        </p:spPr>
        <p:txBody>
          <a:bodyPr wrap="square" rtlCol="0">
            <a:spAutoFit/>
          </a:bodyPr>
          <a:lstStyle/>
          <a:p>
            <a:r>
              <a:rPr lang="fr-FR" sz="1400" dirty="0"/>
              <a:t>Réponse impulsionnelle de G(Z) : nous utilisons la transformée en Z inverse :</a:t>
            </a:r>
          </a:p>
        </p:txBody>
      </p:sp>
      <p:sp>
        <p:nvSpPr>
          <p:cNvPr id="18" name="ZoneTexte 17">
            <a:extLst>
              <a:ext uri="{FF2B5EF4-FFF2-40B4-BE49-F238E27FC236}">
                <a16:creationId xmlns:a16="http://schemas.microsoft.com/office/drawing/2014/main" id="{472329A1-BB8F-429A-7D7D-7BB45C302952}"/>
              </a:ext>
            </a:extLst>
          </p:cNvPr>
          <p:cNvSpPr txBox="1"/>
          <p:nvPr/>
        </p:nvSpPr>
        <p:spPr>
          <a:xfrm>
            <a:off x="1657138" y="1239149"/>
            <a:ext cx="4761568" cy="307777"/>
          </a:xfrm>
          <a:prstGeom prst="rect">
            <a:avLst/>
          </a:prstGeom>
          <a:noFill/>
        </p:spPr>
        <p:txBody>
          <a:bodyPr wrap="square">
            <a:spAutoFit/>
          </a:bodyPr>
          <a:lstStyle/>
          <a:p>
            <a:r>
              <a:rPr lang="pt-BR" sz="1400" dirty="0"/>
              <a:t>Nous obtenons : gn [n] = 0.5*δ[n] + 0.2*δ[n-1] </a:t>
            </a:r>
            <a:endParaRPr lang="fr-FR" sz="1400" dirty="0"/>
          </a:p>
        </p:txBody>
      </p:sp>
      <p:pic>
        <p:nvPicPr>
          <p:cNvPr id="20" name="Image 19">
            <a:extLst>
              <a:ext uri="{FF2B5EF4-FFF2-40B4-BE49-F238E27FC236}">
                <a16:creationId xmlns:a16="http://schemas.microsoft.com/office/drawing/2014/main" id="{3F6F871E-6DB5-67E2-A26E-E6AA8E8EAE19}"/>
              </a:ext>
            </a:extLst>
          </p:cNvPr>
          <p:cNvPicPr>
            <a:picLocks noChangeAspect="1"/>
          </p:cNvPicPr>
          <p:nvPr/>
        </p:nvPicPr>
        <p:blipFill>
          <a:blip r:embed="rId7"/>
          <a:stretch>
            <a:fillRect/>
          </a:stretch>
        </p:blipFill>
        <p:spPr>
          <a:xfrm>
            <a:off x="3688924" y="1529545"/>
            <a:ext cx="1682497" cy="322180"/>
          </a:xfrm>
          <a:prstGeom prst="rect">
            <a:avLst/>
          </a:prstGeom>
        </p:spPr>
      </p:pic>
      <p:sp>
        <p:nvSpPr>
          <p:cNvPr id="21" name="ZoneTexte 20">
            <a:extLst>
              <a:ext uri="{FF2B5EF4-FFF2-40B4-BE49-F238E27FC236}">
                <a16:creationId xmlns:a16="http://schemas.microsoft.com/office/drawing/2014/main" id="{92388E80-3FD0-1F64-2211-52A4547859CD}"/>
              </a:ext>
            </a:extLst>
          </p:cNvPr>
          <p:cNvSpPr txBox="1"/>
          <p:nvPr/>
        </p:nvSpPr>
        <p:spPr>
          <a:xfrm>
            <a:off x="1657138" y="1512515"/>
            <a:ext cx="2667000" cy="307777"/>
          </a:xfrm>
          <a:prstGeom prst="rect">
            <a:avLst/>
          </a:prstGeom>
          <a:noFill/>
        </p:spPr>
        <p:txBody>
          <a:bodyPr wrap="square" rtlCol="0">
            <a:spAutoFit/>
          </a:bodyPr>
          <a:lstStyle/>
          <a:p>
            <a:r>
              <a:rPr lang="fr-FR" sz="1400" dirty="0"/>
              <a:t>La relation est la suivante :</a:t>
            </a:r>
          </a:p>
        </p:txBody>
      </p:sp>
      <p:sp>
        <p:nvSpPr>
          <p:cNvPr id="22" name="ZoneTexte 21">
            <a:extLst>
              <a:ext uri="{FF2B5EF4-FFF2-40B4-BE49-F238E27FC236}">
                <a16:creationId xmlns:a16="http://schemas.microsoft.com/office/drawing/2014/main" id="{2B6E1D40-AC79-F426-EB92-E69F66721D8F}"/>
              </a:ext>
            </a:extLst>
          </p:cNvPr>
          <p:cNvSpPr txBox="1"/>
          <p:nvPr/>
        </p:nvSpPr>
        <p:spPr>
          <a:xfrm>
            <a:off x="1657051" y="1896686"/>
            <a:ext cx="6612385" cy="307777"/>
          </a:xfrm>
          <a:prstGeom prst="rect">
            <a:avLst/>
          </a:prstGeom>
          <a:noFill/>
        </p:spPr>
        <p:txBody>
          <a:bodyPr wrap="square" rtlCol="0">
            <a:spAutoFit/>
          </a:bodyPr>
          <a:lstStyle/>
          <a:p>
            <a:r>
              <a:rPr lang="fr-FR" sz="1400" dirty="0"/>
              <a:t>En supposant que a</a:t>
            </a:r>
            <a:r>
              <a:rPr lang="fr-FR" sz="1000" dirty="0"/>
              <a:t>n</a:t>
            </a:r>
            <a:r>
              <a:rPr lang="fr-FR" sz="1400" dirty="0"/>
              <a:t> = 0 pour tout n&lt;0 : pour les 4 premières valeurs, nous obtenons :</a:t>
            </a:r>
          </a:p>
        </p:txBody>
      </p:sp>
      <p:sp>
        <p:nvSpPr>
          <p:cNvPr id="23" name="Accolade ouvrante 22">
            <a:extLst>
              <a:ext uri="{FF2B5EF4-FFF2-40B4-BE49-F238E27FC236}">
                <a16:creationId xmlns:a16="http://schemas.microsoft.com/office/drawing/2014/main" id="{5C2939B7-9A5B-D35D-06C0-655D02011BAD}"/>
              </a:ext>
            </a:extLst>
          </p:cNvPr>
          <p:cNvSpPr/>
          <p:nvPr/>
        </p:nvSpPr>
        <p:spPr>
          <a:xfrm>
            <a:off x="8009000" y="1663056"/>
            <a:ext cx="251442" cy="800101"/>
          </a:xfrm>
          <a:prstGeom prst="leftBrace">
            <a:avLst>
              <a:gd name="adj1" fmla="val 47731"/>
              <a:gd name="adj2" fmla="val 4904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231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707886"/>
          </a:xfrm>
          <a:prstGeom prst="rect">
            <a:avLst/>
          </a:prstGeom>
          <a:noFill/>
        </p:spPr>
        <p:txBody>
          <a:bodyPr wrap="square" rtlCol="0">
            <a:spAutoFit/>
          </a:bodyPr>
          <a:lstStyle/>
          <a:p>
            <a:r>
              <a:rPr lang="fr-FR" sz="2000" b="1" u="sng" dirty="0"/>
              <a:t>2. Interférence entre symboles (IES) et égalisation :</a:t>
            </a:r>
            <a:r>
              <a:rPr lang="fr-FR" sz="2000" dirty="0"/>
              <a:t> Canal non-idéal</a:t>
            </a:r>
          </a:p>
          <a:p>
            <a:endParaRPr lang="fr-FR" sz="2000" b="1" u="sng" dirty="0"/>
          </a:p>
        </p:txBody>
      </p:sp>
      <p:sp>
        <p:nvSpPr>
          <p:cNvPr id="3" name="ZoneTexte 2">
            <a:extLst>
              <a:ext uri="{FF2B5EF4-FFF2-40B4-BE49-F238E27FC236}">
                <a16:creationId xmlns:a16="http://schemas.microsoft.com/office/drawing/2014/main" id="{D6EF37B5-24C5-5E2B-F5B5-263FC989E698}"/>
              </a:ext>
            </a:extLst>
          </p:cNvPr>
          <p:cNvSpPr txBox="1"/>
          <p:nvPr/>
        </p:nvSpPr>
        <p:spPr>
          <a:xfrm>
            <a:off x="3048000" y="711446"/>
            <a:ext cx="5718048" cy="338554"/>
          </a:xfrm>
          <a:prstGeom prst="rect">
            <a:avLst/>
          </a:prstGeom>
          <a:noFill/>
        </p:spPr>
        <p:txBody>
          <a:bodyPr wrap="square">
            <a:spAutoFit/>
          </a:bodyPr>
          <a:lstStyle/>
          <a:p>
            <a:r>
              <a:rPr lang="fr-FR" sz="1600" u="sng" dirty="0"/>
              <a:t>Visualisation de la constellation qui subit BPSK qui subit des IES :</a:t>
            </a:r>
          </a:p>
        </p:txBody>
      </p:sp>
      <p:pic>
        <p:nvPicPr>
          <p:cNvPr id="5" name="Image 4">
            <a:extLst>
              <a:ext uri="{FF2B5EF4-FFF2-40B4-BE49-F238E27FC236}">
                <a16:creationId xmlns:a16="http://schemas.microsoft.com/office/drawing/2014/main" id="{1325219B-257B-39E2-54FC-2397D5A7C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172968"/>
            <a:ext cx="5333333" cy="4000000"/>
          </a:xfrm>
          <a:prstGeom prst="rect">
            <a:avLst/>
          </a:prstGeom>
        </p:spPr>
      </p:pic>
      <p:sp>
        <p:nvSpPr>
          <p:cNvPr id="7" name="ZoneTexte 6">
            <a:extLst>
              <a:ext uri="{FF2B5EF4-FFF2-40B4-BE49-F238E27FC236}">
                <a16:creationId xmlns:a16="http://schemas.microsoft.com/office/drawing/2014/main" id="{F7E752BE-308F-1A0D-646E-BD5C21400329}"/>
              </a:ext>
            </a:extLst>
          </p:cNvPr>
          <p:cNvSpPr txBox="1"/>
          <p:nvPr/>
        </p:nvSpPr>
        <p:spPr>
          <a:xfrm>
            <a:off x="8083296" y="1330696"/>
            <a:ext cx="3830335" cy="3416320"/>
          </a:xfrm>
          <a:prstGeom prst="rect">
            <a:avLst/>
          </a:prstGeom>
          <a:noFill/>
        </p:spPr>
        <p:txBody>
          <a:bodyPr wrap="square">
            <a:spAutoFit/>
          </a:bodyPr>
          <a:lstStyle/>
          <a:p>
            <a:pPr algn="just"/>
            <a:r>
              <a:rPr lang="fr-FR" sz="1200" dirty="0"/>
              <a:t>Voici la représentation graphique des symboles de la modulation BPSK dans le plan complexe. Chaque point représente un symbole BPSK, qui est soit +1, soit -1. Dans un canal AWGN, la constellation BPSK est parfaitement alignée sur l'axe des réels avec des symboles situés à +1 et -1.</a:t>
            </a:r>
          </a:p>
          <a:p>
            <a:pPr algn="just"/>
            <a:endParaRPr lang="fr-FR" sz="1200" dirty="0"/>
          </a:p>
          <a:p>
            <a:pPr algn="just"/>
            <a:r>
              <a:rPr lang="fr-FR" sz="1200" dirty="0"/>
              <a:t>Cependant, lorsque des IES sont introduites dans le canal, cela engendre un écart entre symboles par rapport à leurs positions idéales dans la constellation. </a:t>
            </a:r>
          </a:p>
          <a:p>
            <a:pPr algn="just"/>
            <a:endParaRPr lang="fr-FR" sz="1200" dirty="0"/>
          </a:p>
          <a:p>
            <a:pPr algn="just"/>
            <a:r>
              <a:rPr lang="fr-FR" sz="1200" dirty="0"/>
              <a:t>L'observation de la constellation BPSK avec IES peut fournir des informations sur la qualité du canal et la performance du système de communication. Des distorsions ou un chevauchement des symboles dans la constellation peuvent indiquer des problèmes de canal et peuvent nécessiter des techniques d'égalisation pour corriger ces effets.</a:t>
            </a:r>
          </a:p>
        </p:txBody>
      </p:sp>
      <p:pic>
        <p:nvPicPr>
          <p:cNvPr id="4" name="Image 3">
            <a:extLst>
              <a:ext uri="{FF2B5EF4-FFF2-40B4-BE49-F238E27FC236}">
                <a16:creationId xmlns:a16="http://schemas.microsoft.com/office/drawing/2014/main" id="{62A89CC0-B341-44E5-A578-3F1B67BAFDF9}"/>
              </a:ext>
            </a:extLst>
          </p:cNvPr>
          <p:cNvPicPr>
            <a:picLocks noChangeAspect="1"/>
          </p:cNvPicPr>
          <p:nvPr/>
        </p:nvPicPr>
        <p:blipFill>
          <a:blip r:embed="rId3"/>
          <a:stretch>
            <a:fillRect/>
          </a:stretch>
        </p:blipFill>
        <p:spPr>
          <a:xfrm>
            <a:off x="11370447" y="1"/>
            <a:ext cx="821553" cy="890016"/>
          </a:xfrm>
          <a:prstGeom prst="rect">
            <a:avLst/>
          </a:prstGeom>
        </p:spPr>
      </p:pic>
    </p:spTree>
    <p:extLst>
      <p:ext uri="{BB962C8B-B14F-4D97-AF65-F5344CB8AC3E}">
        <p14:creationId xmlns:p14="http://schemas.microsoft.com/office/powerpoint/2010/main" val="240961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A1ADCF9E-96B5-B574-8D16-A16D3000039A}"/>
              </a:ext>
            </a:extLst>
          </p:cNvPr>
          <p:cNvPicPr>
            <a:picLocks noChangeAspect="1"/>
          </p:cNvPicPr>
          <p:nvPr/>
        </p:nvPicPr>
        <p:blipFill>
          <a:blip r:embed="rId3"/>
          <a:stretch>
            <a:fillRect/>
          </a:stretch>
        </p:blipFill>
        <p:spPr>
          <a:xfrm>
            <a:off x="11370447" y="1"/>
            <a:ext cx="821553" cy="890016"/>
          </a:xfrm>
          <a:prstGeom prst="rect">
            <a:avLst/>
          </a:prstGeom>
        </p:spPr>
      </p:pic>
      <p:pic>
        <p:nvPicPr>
          <p:cNvPr id="9" name="Image 8">
            <a:extLst>
              <a:ext uri="{FF2B5EF4-FFF2-40B4-BE49-F238E27FC236}">
                <a16:creationId xmlns:a16="http://schemas.microsoft.com/office/drawing/2014/main" id="{6E2FDE43-6E0C-B563-A4FA-5216EFDBA239}"/>
              </a:ext>
            </a:extLst>
          </p:cNvPr>
          <p:cNvPicPr>
            <a:picLocks noChangeAspect="1"/>
          </p:cNvPicPr>
          <p:nvPr/>
        </p:nvPicPr>
        <p:blipFill rotWithShape="1">
          <a:blip r:embed="rId4">
            <a:extLst>
              <a:ext uri="{28A0092B-C50C-407E-A947-70E740481C1C}">
                <a14:useLocalDpi xmlns:a14="http://schemas.microsoft.com/office/drawing/2010/main" val="0"/>
              </a:ext>
            </a:extLst>
          </a:blip>
          <a:srcRect l="3429" r="8208"/>
          <a:stretch/>
        </p:blipFill>
        <p:spPr>
          <a:xfrm>
            <a:off x="3048000" y="1101439"/>
            <a:ext cx="4712716" cy="4038095"/>
          </a:xfrm>
          <a:prstGeom prst="rect">
            <a:avLst/>
          </a:prstGeom>
        </p:spPr>
      </p:pic>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707886"/>
          </a:xfrm>
          <a:prstGeom prst="rect">
            <a:avLst/>
          </a:prstGeom>
          <a:noFill/>
        </p:spPr>
        <p:txBody>
          <a:bodyPr wrap="square" rtlCol="0">
            <a:spAutoFit/>
          </a:bodyPr>
          <a:lstStyle/>
          <a:p>
            <a:r>
              <a:rPr lang="fr-FR" sz="2000" b="1" u="sng" dirty="0"/>
              <a:t>2. Interférence entre symboles (IES) et égalisation :</a:t>
            </a:r>
            <a:r>
              <a:rPr lang="fr-FR" sz="2000" dirty="0"/>
              <a:t> </a:t>
            </a:r>
            <a:r>
              <a:rPr lang="fr-FR" dirty="0"/>
              <a:t>Taux d’erreur binaire du canal non-idéal</a:t>
            </a:r>
          </a:p>
          <a:p>
            <a:endParaRPr lang="fr-FR" sz="2000" b="1" u="sng" dirty="0"/>
          </a:p>
        </p:txBody>
      </p:sp>
      <p:sp>
        <p:nvSpPr>
          <p:cNvPr id="3" name="ZoneTexte 2">
            <a:extLst>
              <a:ext uri="{FF2B5EF4-FFF2-40B4-BE49-F238E27FC236}">
                <a16:creationId xmlns:a16="http://schemas.microsoft.com/office/drawing/2014/main" id="{D6EF37B5-24C5-5E2B-F5B5-263FC989E698}"/>
              </a:ext>
            </a:extLst>
          </p:cNvPr>
          <p:cNvSpPr txBox="1"/>
          <p:nvPr/>
        </p:nvSpPr>
        <p:spPr>
          <a:xfrm>
            <a:off x="3048000" y="762885"/>
            <a:ext cx="5718048" cy="338554"/>
          </a:xfrm>
          <a:prstGeom prst="rect">
            <a:avLst/>
          </a:prstGeom>
          <a:noFill/>
        </p:spPr>
        <p:txBody>
          <a:bodyPr wrap="square">
            <a:spAutoFit/>
          </a:bodyPr>
          <a:lstStyle/>
          <a:p>
            <a:r>
              <a:rPr lang="fr-FR" sz="1600" u="sng" dirty="0"/>
              <a:t>Visualisation du taux d’erreur binaire du canal non-idéal :</a:t>
            </a:r>
          </a:p>
        </p:txBody>
      </p:sp>
      <p:sp>
        <p:nvSpPr>
          <p:cNvPr id="7" name="ZoneTexte 6">
            <a:extLst>
              <a:ext uri="{FF2B5EF4-FFF2-40B4-BE49-F238E27FC236}">
                <a16:creationId xmlns:a16="http://schemas.microsoft.com/office/drawing/2014/main" id="{F7E752BE-308F-1A0D-646E-BD5C21400329}"/>
              </a:ext>
            </a:extLst>
          </p:cNvPr>
          <p:cNvSpPr txBox="1"/>
          <p:nvPr/>
        </p:nvSpPr>
        <p:spPr>
          <a:xfrm>
            <a:off x="7943596" y="1470771"/>
            <a:ext cx="4121404" cy="3046988"/>
          </a:xfrm>
          <a:prstGeom prst="rect">
            <a:avLst/>
          </a:prstGeom>
          <a:noFill/>
        </p:spPr>
        <p:txBody>
          <a:bodyPr wrap="square">
            <a:spAutoFit/>
          </a:bodyPr>
          <a:lstStyle/>
          <a:p>
            <a:pPr algn="just"/>
            <a:r>
              <a:rPr lang="fr-FR" sz="1200" b="0" i="0" dirty="0">
                <a:effectLst/>
                <a:latin typeface="Söhne"/>
              </a:rPr>
              <a:t>Le graphique du taux d'erreur binaire du canal non-idéal en fonction de </a:t>
            </a:r>
            <a:r>
              <a:rPr lang="fr-FR" sz="1200" b="0" i="0" dirty="0" err="1">
                <a:effectLst/>
                <a:latin typeface="Söhne"/>
              </a:rPr>
              <a:t>Eb</a:t>
            </a:r>
            <a:r>
              <a:rPr lang="fr-FR" sz="1200" b="0" i="0" dirty="0">
                <a:effectLst/>
                <a:latin typeface="Söhne"/>
              </a:rPr>
              <a:t>/N0 montre l'impact des IES sur la performance de la communication. </a:t>
            </a:r>
          </a:p>
          <a:p>
            <a:pPr algn="just"/>
            <a:endParaRPr lang="fr-FR" sz="1200" dirty="0">
              <a:latin typeface="Söhne"/>
            </a:endParaRPr>
          </a:p>
          <a:p>
            <a:pPr algn="just"/>
            <a:r>
              <a:rPr lang="fr-FR" sz="1200" b="0" i="0" dirty="0">
                <a:effectLst/>
                <a:latin typeface="Söhne"/>
              </a:rPr>
              <a:t>À des valeurs faibles de </a:t>
            </a:r>
            <a:r>
              <a:rPr lang="fr-FR" sz="1200" b="0" i="0" dirty="0" err="1">
                <a:effectLst/>
                <a:latin typeface="Söhne"/>
              </a:rPr>
              <a:t>Eb</a:t>
            </a:r>
            <a:r>
              <a:rPr lang="fr-FR" sz="1200" b="0" i="0" dirty="0">
                <a:effectLst/>
                <a:latin typeface="Söhne"/>
              </a:rPr>
              <a:t>/N0, le taux d'erreur binaire est élevé, indiquant que la transmission est plus sujette aux erreurs. Cela est dû à la présence d'interférences entre les symboles causées par le canal non-idéal. À mesure que la puissance du signal </a:t>
            </a:r>
            <a:r>
              <a:rPr lang="fr-FR" sz="1200" b="0" i="0" dirty="0" err="1">
                <a:effectLst/>
                <a:latin typeface="Söhne"/>
              </a:rPr>
              <a:t>Eb</a:t>
            </a:r>
            <a:r>
              <a:rPr lang="fr-FR" sz="1200" b="0" i="0" dirty="0">
                <a:effectLst/>
                <a:latin typeface="Söhne"/>
              </a:rPr>
              <a:t>/N0 augmente, le taux d'erreur diminue, mais il peut ne pas atteindre zéro en raison des IES persistantes.</a:t>
            </a:r>
          </a:p>
          <a:p>
            <a:pPr algn="just"/>
            <a:endParaRPr lang="fr-FR" sz="1200" dirty="0"/>
          </a:p>
          <a:p>
            <a:pPr algn="just"/>
            <a:r>
              <a:rPr lang="fr-FR" sz="1200" dirty="0"/>
              <a:t>Ce graphique montre l'importance de prendre en compte les conditions du canal. Des techniques d'égalisation peuvent être nécessaires pour atténuer les effets du canal non idéal et maintenir des performances fiables de décodage des symboles.</a:t>
            </a:r>
          </a:p>
        </p:txBody>
      </p:sp>
    </p:spTree>
    <p:extLst>
      <p:ext uri="{BB962C8B-B14F-4D97-AF65-F5344CB8AC3E}">
        <p14:creationId xmlns:p14="http://schemas.microsoft.com/office/powerpoint/2010/main" val="71157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375418E-2A7D-D01B-B8DE-9B3E68756B76}"/>
              </a:ext>
            </a:extLst>
          </p:cNvPr>
          <p:cNvPicPr>
            <a:picLocks noChangeAspect="1"/>
          </p:cNvPicPr>
          <p:nvPr/>
        </p:nvPicPr>
        <p:blipFill>
          <a:blip r:embed="rId3"/>
          <a:stretch>
            <a:fillRect/>
          </a:stretch>
        </p:blipFill>
        <p:spPr>
          <a:xfrm>
            <a:off x="11370447" y="1"/>
            <a:ext cx="821553" cy="890016"/>
          </a:xfrm>
          <a:prstGeom prst="rect">
            <a:avLst/>
          </a:prstGeom>
        </p:spPr>
      </p:pic>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707886"/>
          </a:xfrm>
          <a:prstGeom prst="rect">
            <a:avLst/>
          </a:prstGeom>
          <a:noFill/>
        </p:spPr>
        <p:txBody>
          <a:bodyPr wrap="square" rtlCol="0">
            <a:spAutoFit/>
          </a:bodyPr>
          <a:lstStyle/>
          <a:p>
            <a:r>
              <a:rPr lang="fr-FR" sz="2000" b="1" u="sng" dirty="0"/>
              <a:t>2. Interférence entre symboles (IES) et égalisation :</a:t>
            </a:r>
            <a:r>
              <a:rPr lang="fr-FR" sz="2000" dirty="0"/>
              <a:t> </a:t>
            </a:r>
            <a:r>
              <a:rPr lang="fr-FR" dirty="0"/>
              <a:t>Taux d’erreur binaire du canal non-idéal</a:t>
            </a:r>
          </a:p>
          <a:p>
            <a:endParaRPr lang="fr-FR" sz="2000" b="1" u="sng" dirty="0"/>
          </a:p>
        </p:txBody>
      </p:sp>
      <p:sp>
        <p:nvSpPr>
          <p:cNvPr id="3" name="ZoneTexte 2">
            <a:extLst>
              <a:ext uri="{FF2B5EF4-FFF2-40B4-BE49-F238E27FC236}">
                <a16:creationId xmlns:a16="http://schemas.microsoft.com/office/drawing/2014/main" id="{D6EF37B5-24C5-5E2B-F5B5-263FC989E698}"/>
              </a:ext>
            </a:extLst>
          </p:cNvPr>
          <p:cNvSpPr txBox="1"/>
          <p:nvPr/>
        </p:nvSpPr>
        <p:spPr>
          <a:xfrm>
            <a:off x="3048000" y="762885"/>
            <a:ext cx="5718048" cy="338554"/>
          </a:xfrm>
          <a:prstGeom prst="rect">
            <a:avLst/>
          </a:prstGeom>
          <a:noFill/>
        </p:spPr>
        <p:txBody>
          <a:bodyPr wrap="square">
            <a:spAutoFit/>
          </a:bodyPr>
          <a:lstStyle/>
          <a:p>
            <a:r>
              <a:rPr lang="fr-FR" sz="1600" u="sng" dirty="0"/>
              <a:t>Visualisation du taux d’erreur binaire avec égalisation 0 Forcing :</a:t>
            </a:r>
          </a:p>
        </p:txBody>
      </p:sp>
      <p:sp>
        <p:nvSpPr>
          <p:cNvPr id="7" name="ZoneTexte 6">
            <a:extLst>
              <a:ext uri="{FF2B5EF4-FFF2-40B4-BE49-F238E27FC236}">
                <a16:creationId xmlns:a16="http://schemas.microsoft.com/office/drawing/2014/main" id="{F7E752BE-308F-1A0D-646E-BD5C21400329}"/>
              </a:ext>
            </a:extLst>
          </p:cNvPr>
          <p:cNvSpPr txBox="1"/>
          <p:nvPr/>
        </p:nvSpPr>
        <p:spPr>
          <a:xfrm>
            <a:off x="7943596" y="1470771"/>
            <a:ext cx="4121404" cy="3970318"/>
          </a:xfrm>
          <a:prstGeom prst="rect">
            <a:avLst/>
          </a:prstGeom>
          <a:noFill/>
        </p:spPr>
        <p:txBody>
          <a:bodyPr wrap="square">
            <a:spAutoFit/>
          </a:bodyPr>
          <a:lstStyle/>
          <a:p>
            <a:pPr algn="just"/>
            <a:r>
              <a:rPr lang="fr-FR" sz="1200" b="0" i="0" dirty="0">
                <a:effectLst/>
              </a:rPr>
              <a:t>Le graphique du taux d'erreur binaire avec égalisation </a:t>
            </a:r>
            <a:r>
              <a:rPr lang="fr-FR" sz="1200" b="0" i="0" dirty="0" err="1">
                <a:effectLst/>
              </a:rPr>
              <a:t>zero</a:t>
            </a:r>
            <a:r>
              <a:rPr lang="fr-FR" sz="1200" b="0" i="0" dirty="0">
                <a:effectLst/>
              </a:rPr>
              <a:t> forcing montre l'effet de la tentative d'égalisation pour compenser les IES. Lorsque le signal est égalisé avec la méthode </a:t>
            </a:r>
            <a:r>
              <a:rPr lang="fr-FR" sz="1200" b="0" i="0" dirty="0" err="1">
                <a:effectLst/>
              </a:rPr>
              <a:t>zero</a:t>
            </a:r>
            <a:r>
              <a:rPr lang="fr-FR" sz="1200" b="0" i="0" dirty="0">
                <a:effectLst/>
              </a:rPr>
              <a:t> forcing, le taux d'erreur binaire diminue significativement, même à des valeurs faibles de </a:t>
            </a:r>
            <a:r>
              <a:rPr lang="fr-FR" sz="1200" b="0" i="0" dirty="0" err="1">
                <a:effectLst/>
              </a:rPr>
              <a:t>Eb</a:t>
            </a:r>
            <a:r>
              <a:rPr lang="fr-FR" sz="1200" b="0" i="0" dirty="0">
                <a:effectLst/>
              </a:rPr>
              <a:t>/N0. Cependant, à des valeurs élevées de </a:t>
            </a:r>
            <a:r>
              <a:rPr lang="fr-FR" sz="1200" b="0" i="0" dirty="0" err="1">
                <a:effectLst/>
              </a:rPr>
              <a:t>Eb</a:t>
            </a:r>
            <a:r>
              <a:rPr lang="fr-FR" sz="1200" b="0" i="0" dirty="0">
                <a:effectLst/>
              </a:rPr>
              <a:t>/N0, le taux d'erreur peut présenter une légère augmentation en raison du bruit amplifié pendant le processus d'égalisation.</a:t>
            </a:r>
          </a:p>
          <a:p>
            <a:pPr algn="just"/>
            <a:endParaRPr lang="fr-FR" sz="1200" dirty="0"/>
          </a:p>
          <a:p>
            <a:pPr algn="just"/>
            <a:r>
              <a:rPr lang="fr-FR" sz="1200" b="1" i="0" u="sng" dirty="0">
                <a:effectLst/>
              </a:rPr>
              <a:t>Inconvénients de la méthode </a:t>
            </a:r>
            <a:r>
              <a:rPr lang="fr-FR" sz="1200" b="1" i="0" u="sng" dirty="0" err="1">
                <a:effectLst/>
              </a:rPr>
              <a:t>Zero</a:t>
            </a:r>
            <a:r>
              <a:rPr lang="fr-FR" sz="1200" b="1" i="0" u="sng" dirty="0">
                <a:effectLst/>
              </a:rPr>
              <a:t> Forcing :</a:t>
            </a:r>
          </a:p>
          <a:p>
            <a:pPr algn="just"/>
            <a:endParaRPr lang="fr-FR" sz="1200" b="1" i="0" u="sng" dirty="0">
              <a:effectLst/>
            </a:endParaRPr>
          </a:p>
          <a:p>
            <a:pPr algn="just"/>
            <a:r>
              <a:rPr lang="fr-FR" sz="1200" b="0" i="0" dirty="0">
                <a:effectLst/>
              </a:rPr>
              <a:t>Bien que le </a:t>
            </a:r>
            <a:r>
              <a:rPr lang="fr-FR" sz="1200" b="0" i="0" dirty="0" err="1">
                <a:effectLst/>
              </a:rPr>
              <a:t>zero</a:t>
            </a:r>
            <a:r>
              <a:rPr lang="fr-FR" sz="1200" b="0" i="0" dirty="0">
                <a:effectLst/>
              </a:rPr>
              <a:t> forcing améliore la performance à faible </a:t>
            </a:r>
            <a:r>
              <a:rPr lang="fr-FR" sz="1200" b="0" i="0" dirty="0" err="1">
                <a:effectLst/>
              </a:rPr>
              <a:t>Eb</a:t>
            </a:r>
            <a:r>
              <a:rPr lang="fr-FR" sz="1200" b="0" i="0" dirty="0">
                <a:effectLst/>
              </a:rPr>
              <a:t>/N0, il peut augmenter la sensibilité au bruit à des valeurs élevées de </a:t>
            </a:r>
            <a:r>
              <a:rPr lang="fr-FR" sz="1200" b="0" i="0" dirty="0" err="1">
                <a:effectLst/>
              </a:rPr>
              <a:t>Eb</a:t>
            </a:r>
            <a:r>
              <a:rPr lang="fr-FR" sz="1200" b="0" i="0" dirty="0">
                <a:effectLst/>
              </a:rPr>
              <a:t>/N0. L'inversion du filtre G(z) peut amplifier le bruit, entraînant une détérioration de la performance du système. De plus, le </a:t>
            </a:r>
            <a:r>
              <a:rPr lang="fr-FR" sz="1200" b="0" i="0" dirty="0" err="1">
                <a:effectLst/>
              </a:rPr>
              <a:t>zero</a:t>
            </a:r>
            <a:r>
              <a:rPr lang="fr-FR" sz="1200" b="0" i="0" dirty="0">
                <a:effectLst/>
              </a:rPr>
              <a:t> forcing suppose une connaissance parfaite du canal, ce qui peut ne pas être réalisable dans des conditions réelles. En outre, cette méthode peut conduire à une surexploitation du bruit, ce qui limite son applicabilité dans des environnements réels.</a:t>
            </a:r>
          </a:p>
          <a:p>
            <a:pPr algn="just"/>
            <a:endParaRPr lang="fr-FR" sz="1200" dirty="0"/>
          </a:p>
        </p:txBody>
      </p:sp>
      <p:pic>
        <p:nvPicPr>
          <p:cNvPr id="5" name="Image 4">
            <a:extLst>
              <a:ext uri="{FF2B5EF4-FFF2-40B4-BE49-F238E27FC236}">
                <a16:creationId xmlns:a16="http://schemas.microsoft.com/office/drawing/2014/main" id="{4A49248C-D769-C251-E2AE-BDA23EDEE412}"/>
              </a:ext>
            </a:extLst>
          </p:cNvPr>
          <p:cNvPicPr>
            <a:picLocks noChangeAspect="1"/>
          </p:cNvPicPr>
          <p:nvPr/>
        </p:nvPicPr>
        <p:blipFill rotWithShape="1">
          <a:blip r:embed="rId4">
            <a:extLst>
              <a:ext uri="{28A0092B-C50C-407E-A947-70E740481C1C}">
                <a14:useLocalDpi xmlns:a14="http://schemas.microsoft.com/office/drawing/2010/main" val="0"/>
              </a:ext>
            </a:extLst>
          </a:blip>
          <a:srcRect l="6361" t="4098" r="8605" b="3122"/>
          <a:stretch/>
        </p:blipFill>
        <p:spPr>
          <a:xfrm>
            <a:off x="3007218" y="1339565"/>
            <a:ext cx="4936378" cy="3727736"/>
          </a:xfrm>
          <a:prstGeom prst="rect">
            <a:avLst/>
          </a:prstGeom>
        </p:spPr>
      </p:pic>
    </p:spTree>
    <p:extLst>
      <p:ext uri="{BB962C8B-B14F-4D97-AF65-F5344CB8AC3E}">
        <p14:creationId xmlns:p14="http://schemas.microsoft.com/office/powerpoint/2010/main" val="235277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 </a:t>
            </a:r>
            <a:r>
              <a:rPr lang="fr-FR" sz="2000" dirty="0"/>
              <a:t>Chaîne de communication BPSK</a:t>
            </a:r>
            <a:endParaRPr lang="fr-FR" sz="2000" b="1" u="sng" dirty="0"/>
          </a:p>
        </p:txBody>
      </p:sp>
      <p:pic>
        <p:nvPicPr>
          <p:cNvPr id="3" name="Image 2">
            <a:extLst>
              <a:ext uri="{FF2B5EF4-FFF2-40B4-BE49-F238E27FC236}">
                <a16:creationId xmlns:a16="http://schemas.microsoft.com/office/drawing/2014/main" id="{C0C428C1-1608-030D-E09C-AD561A1F1337}"/>
              </a:ext>
            </a:extLst>
          </p:cNvPr>
          <p:cNvPicPr>
            <a:picLocks noChangeAspect="1"/>
          </p:cNvPicPr>
          <p:nvPr/>
        </p:nvPicPr>
        <p:blipFill>
          <a:blip r:embed="rId2"/>
          <a:stretch>
            <a:fillRect/>
          </a:stretch>
        </p:blipFill>
        <p:spPr>
          <a:xfrm>
            <a:off x="11370447" y="1"/>
            <a:ext cx="821553" cy="890016"/>
          </a:xfrm>
          <a:prstGeom prst="rect">
            <a:avLst/>
          </a:prstGeom>
        </p:spPr>
      </p:pic>
    </p:spTree>
    <p:extLst>
      <p:ext uri="{BB962C8B-B14F-4D97-AF65-F5344CB8AC3E}">
        <p14:creationId xmlns:p14="http://schemas.microsoft.com/office/powerpoint/2010/main" val="147056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 </a:t>
            </a:r>
            <a:r>
              <a:rPr lang="fr-FR" sz="2000" dirty="0"/>
              <a:t>Chaîne de communication BPSK</a:t>
            </a:r>
            <a:endParaRPr lang="fr-FR" sz="2000" b="1" u="sng" dirty="0"/>
          </a:p>
        </p:txBody>
      </p:sp>
      <p:sp>
        <p:nvSpPr>
          <p:cNvPr id="3" name="ZoneTexte 2">
            <a:extLst>
              <a:ext uri="{FF2B5EF4-FFF2-40B4-BE49-F238E27FC236}">
                <a16:creationId xmlns:a16="http://schemas.microsoft.com/office/drawing/2014/main" id="{6DA00C72-FDBF-284D-1DA5-E7B1A0084EC9}"/>
              </a:ext>
            </a:extLst>
          </p:cNvPr>
          <p:cNvSpPr txBox="1"/>
          <p:nvPr/>
        </p:nvSpPr>
        <p:spPr>
          <a:xfrm>
            <a:off x="3029712" y="987826"/>
            <a:ext cx="3675888" cy="2492990"/>
          </a:xfrm>
          <a:prstGeom prst="rect">
            <a:avLst/>
          </a:prstGeom>
          <a:noFill/>
        </p:spPr>
        <p:txBody>
          <a:bodyPr wrap="square" rtlCol="0">
            <a:spAutoFit/>
          </a:bodyPr>
          <a:lstStyle/>
          <a:p>
            <a:r>
              <a:rPr lang="fr-FR" sz="1600" u="sng" dirty="0"/>
              <a:t>Génération du bruit :</a:t>
            </a:r>
            <a:r>
              <a:rPr lang="fr-FR" sz="1600" dirty="0"/>
              <a:t> </a:t>
            </a:r>
            <a:r>
              <a:rPr lang="fr-FR" sz="1500" dirty="0"/>
              <a:t>fonction </a:t>
            </a:r>
            <a:r>
              <a:rPr lang="fr-FR" sz="1500" b="1" i="1" dirty="0" err="1"/>
              <a:t>genBruitN.m</a:t>
            </a:r>
            <a:endParaRPr lang="fr-FR" sz="1500" b="1" i="1" u="sng" dirty="0"/>
          </a:p>
          <a:p>
            <a:endParaRPr lang="fr-FR" sz="1400" u="sng" dirty="0"/>
          </a:p>
          <a:p>
            <a:pPr algn="just"/>
            <a:r>
              <a:rPr lang="fr-FR" sz="1400" dirty="0"/>
              <a:t>En introduisant une série de valeurs générées de manière aléatoire à partir d'une distribution gaussienne, on simule le bruit qui est ajouté au signal BPSK lors de sa transmission dans le canal. </a:t>
            </a:r>
          </a:p>
          <a:p>
            <a:pPr algn="just"/>
            <a:endParaRPr lang="fr-FR" sz="1400" dirty="0"/>
          </a:p>
          <a:p>
            <a:pPr algn="just"/>
            <a:r>
              <a:rPr lang="fr-FR" sz="1400" dirty="0"/>
              <a:t>La multiplication du résultat obtenu par </a:t>
            </a:r>
            <a:r>
              <a:rPr lang="fr-FR" sz="1400" b="1" i="1" dirty="0" err="1"/>
              <a:t>randn</a:t>
            </a:r>
            <a:r>
              <a:rPr lang="fr-FR" sz="1400" dirty="0"/>
              <a:t> par la variance d'entrée est effectuée car la fonction </a:t>
            </a:r>
            <a:r>
              <a:rPr lang="fr-FR" sz="1400" b="1" i="1" dirty="0" err="1"/>
              <a:t>randn</a:t>
            </a:r>
            <a:r>
              <a:rPr lang="fr-FR" sz="1400" dirty="0"/>
              <a:t> a une variance de 1.</a:t>
            </a:r>
          </a:p>
        </p:txBody>
      </p:sp>
      <p:pic>
        <p:nvPicPr>
          <p:cNvPr id="5" name="Image 4">
            <a:extLst>
              <a:ext uri="{FF2B5EF4-FFF2-40B4-BE49-F238E27FC236}">
                <a16:creationId xmlns:a16="http://schemas.microsoft.com/office/drawing/2014/main" id="{A55E2F89-486B-5876-29E7-76B42FD43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871454"/>
            <a:ext cx="5234431" cy="3925824"/>
          </a:xfrm>
          <a:prstGeom prst="rect">
            <a:avLst/>
          </a:prstGeom>
        </p:spPr>
      </p:pic>
      <p:pic>
        <p:nvPicPr>
          <p:cNvPr id="4" name="Image 3">
            <a:extLst>
              <a:ext uri="{FF2B5EF4-FFF2-40B4-BE49-F238E27FC236}">
                <a16:creationId xmlns:a16="http://schemas.microsoft.com/office/drawing/2014/main" id="{3DED8400-A36E-3984-6126-E6A439FAE88A}"/>
              </a:ext>
            </a:extLst>
          </p:cNvPr>
          <p:cNvPicPr>
            <a:picLocks noChangeAspect="1"/>
          </p:cNvPicPr>
          <p:nvPr/>
        </p:nvPicPr>
        <p:blipFill>
          <a:blip r:embed="rId3"/>
          <a:stretch>
            <a:fillRect/>
          </a:stretch>
        </p:blipFill>
        <p:spPr>
          <a:xfrm>
            <a:off x="11370447" y="1"/>
            <a:ext cx="821553" cy="890016"/>
          </a:xfrm>
          <a:prstGeom prst="rect">
            <a:avLst/>
          </a:prstGeom>
        </p:spPr>
      </p:pic>
    </p:spTree>
    <p:extLst>
      <p:ext uri="{BB962C8B-B14F-4D97-AF65-F5344CB8AC3E}">
        <p14:creationId xmlns:p14="http://schemas.microsoft.com/office/powerpoint/2010/main" val="223161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Chaîne de communication BPSK</a:t>
            </a:r>
            <a:endParaRPr lang="fr-FR" sz="2000" b="1" u="sng" dirty="0"/>
          </a:p>
        </p:txBody>
      </p:sp>
      <p:pic>
        <p:nvPicPr>
          <p:cNvPr id="3" name="Image 2">
            <a:extLst>
              <a:ext uri="{FF2B5EF4-FFF2-40B4-BE49-F238E27FC236}">
                <a16:creationId xmlns:a16="http://schemas.microsoft.com/office/drawing/2014/main" id="{9557D7C2-7E41-C207-FD3F-62FCFA58E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342" y="2060529"/>
            <a:ext cx="1736612" cy="1418061"/>
          </a:xfrm>
          <a:prstGeom prst="rect">
            <a:avLst/>
          </a:prstGeom>
        </p:spPr>
      </p:pic>
      <p:sp>
        <p:nvSpPr>
          <p:cNvPr id="5" name="ZoneTexte 4">
            <a:extLst>
              <a:ext uri="{FF2B5EF4-FFF2-40B4-BE49-F238E27FC236}">
                <a16:creationId xmlns:a16="http://schemas.microsoft.com/office/drawing/2014/main" id="{F461580C-384C-08D8-D882-9E09800BF395}"/>
              </a:ext>
            </a:extLst>
          </p:cNvPr>
          <p:cNvSpPr txBox="1"/>
          <p:nvPr/>
        </p:nvSpPr>
        <p:spPr>
          <a:xfrm>
            <a:off x="2901696" y="651939"/>
            <a:ext cx="3742944" cy="338554"/>
          </a:xfrm>
          <a:prstGeom prst="rect">
            <a:avLst/>
          </a:prstGeom>
          <a:noFill/>
        </p:spPr>
        <p:txBody>
          <a:bodyPr wrap="square">
            <a:spAutoFit/>
          </a:bodyPr>
          <a:lstStyle/>
          <a:p>
            <a:r>
              <a:rPr lang="fr-FR" sz="1600" u="sng" dirty="0"/>
              <a:t>Simulation de la chaîne de communication</a:t>
            </a:r>
          </a:p>
        </p:txBody>
      </p:sp>
      <p:sp>
        <p:nvSpPr>
          <p:cNvPr id="6" name="ZoneTexte 5">
            <a:extLst>
              <a:ext uri="{FF2B5EF4-FFF2-40B4-BE49-F238E27FC236}">
                <a16:creationId xmlns:a16="http://schemas.microsoft.com/office/drawing/2014/main" id="{13F8A714-C700-0B09-01B0-35ABCE52D07E}"/>
              </a:ext>
            </a:extLst>
          </p:cNvPr>
          <p:cNvSpPr txBox="1"/>
          <p:nvPr/>
        </p:nvSpPr>
        <p:spPr>
          <a:xfrm>
            <a:off x="8595360" y="3595900"/>
            <a:ext cx="3084576" cy="1169551"/>
          </a:xfrm>
          <a:prstGeom prst="rect">
            <a:avLst/>
          </a:prstGeom>
          <a:noFill/>
        </p:spPr>
        <p:txBody>
          <a:bodyPr wrap="square" rtlCol="0">
            <a:spAutoFit/>
          </a:bodyPr>
          <a:lstStyle/>
          <a:p>
            <a:pPr algn="just"/>
            <a:r>
              <a:rPr lang="fr-FR" sz="1400" b="1" dirty="0"/>
              <a:t>Le taux d’erreur est de 0.027 soit 2.7%. </a:t>
            </a:r>
          </a:p>
          <a:p>
            <a:pPr algn="just"/>
            <a:r>
              <a:rPr lang="fr-FR" sz="1400" dirty="0"/>
              <a:t>Cela signifie que dans la simulation,  2.7% des  motifs du signal BPSK sont faux, dû au bruit ajouté dans le canal de communication. </a:t>
            </a:r>
          </a:p>
        </p:txBody>
      </p:sp>
      <p:pic>
        <p:nvPicPr>
          <p:cNvPr id="14" name="Image 13">
            <a:extLst>
              <a:ext uri="{FF2B5EF4-FFF2-40B4-BE49-F238E27FC236}">
                <a16:creationId xmlns:a16="http://schemas.microsoft.com/office/drawing/2014/main" id="{2D84AAC9-9D96-BE4B-D97E-A66C9B148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957" y="1071634"/>
            <a:ext cx="5507403" cy="4130553"/>
          </a:xfrm>
          <a:prstGeom prst="rect">
            <a:avLst/>
          </a:prstGeom>
        </p:spPr>
      </p:pic>
      <p:sp>
        <p:nvSpPr>
          <p:cNvPr id="15" name="ZoneTexte 14">
            <a:extLst>
              <a:ext uri="{FF2B5EF4-FFF2-40B4-BE49-F238E27FC236}">
                <a16:creationId xmlns:a16="http://schemas.microsoft.com/office/drawing/2014/main" id="{7987192D-D2C1-F87C-380A-657CE627B69B}"/>
              </a:ext>
            </a:extLst>
          </p:cNvPr>
          <p:cNvSpPr txBox="1"/>
          <p:nvPr/>
        </p:nvSpPr>
        <p:spPr>
          <a:xfrm>
            <a:off x="8436864" y="1604665"/>
            <a:ext cx="3084576" cy="338554"/>
          </a:xfrm>
          <a:prstGeom prst="rect">
            <a:avLst/>
          </a:prstGeom>
          <a:noFill/>
        </p:spPr>
        <p:txBody>
          <a:bodyPr wrap="square">
            <a:spAutoFit/>
          </a:bodyPr>
          <a:lstStyle/>
          <a:p>
            <a:pPr algn="ctr"/>
            <a:r>
              <a:rPr lang="fr-FR" sz="1600" u="sng" dirty="0"/>
              <a:t>Taux d’erreur binaire à la réception</a:t>
            </a:r>
          </a:p>
        </p:txBody>
      </p:sp>
      <p:pic>
        <p:nvPicPr>
          <p:cNvPr id="4" name="Image 3">
            <a:extLst>
              <a:ext uri="{FF2B5EF4-FFF2-40B4-BE49-F238E27FC236}">
                <a16:creationId xmlns:a16="http://schemas.microsoft.com/office/drawing/2014/main" id="{CDDAC475-5FD1-5784-9098-87917B3A13B9}"/>
              </a:ext>
            </a:extLst>
          </p:cNvPr>
          <p:cNvPicPr>
            <a:picLocks noChangeAspect="1"/>
          </p:cNvPicPr>
          <p:nvPr/>
        </p:nvPicPr>
        <p:blipFill>
          <a:blip r:embed="rId4"/>
          <a:stretch>
            <a:fillRect/>
          </a:stretch>
        </p:blipFill>
        <p:spPr>
          <a:xfrm>
            <a:off x="11370447" y="1"/>
            <a:ext cx="821553" cy="890016"/>
          </a:xfrm>
          <a:prstGeom prst="rect">
            <a:avLst/>
          </a:prstGeom>
        </p:spPr>
      </p:pic>
    </p:spTree>
    <p:extLst>
      <p:ext uri="{BB962C8B-B14F-4D97-AF65-F5344CB8AC3E}">
        <p14:creationId xmlns:p14="http://schemas.microsoft.com/office/powerpoint/2010/main" val="158142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9FDB1D-9863-48C2-3096-91B168BE6DE8}"/>
              </a:ext>
            </a:extLst>
          </p:cNvPr>
          <p:cNvSpPr/>
          <p:nvPr/>
        </p:nvSpPr>
        <p:spPr>
          <a:xfrm>
            <a:off x="1438656" y="0"/>
            <a:ext cx="1682496"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FC410F0-79BD-F7A8-CDFE-2A9DBA8E0DCC}"/>
              </a:ext>
            </a:extLst>
          </p:cNvPr>
          <p:cNvPicPr>
            <a:picLocks noChangeAspect="1"/>
          </p:cNvPicPr>
          <p:nvPr/>
        </p:nvPicPr>
        <p:blipFill>
          <a:blip r:embed="rId3"/>
          <a:stretch>
            <a:fillRect/>
          </a:stretch>
        </p:blipFill>
        <p:spPr>
          <a:xfrm>
            <a:off x="3121152" y="5279136"/>
            <a:ext cx="9070848" cy="1578864"/>
          </a:xfrm>
          <a:prstGeom prst="rect">
            <a:avLst/>
          </a:prstGeom>
        </p:spPr>
      </p:pic>
      <p:pic>
        <p:nvPicPr>
          <p:cNvPr id="11" name="Image 10">
            <a:extLst>
              <a:ext uri="{FF2B5EF4-FFF2-40B4-BE49-F238E27FC236}">
                <a16:creationId xmlns:a16="http://schemas.microsoft.com/office/drawing/2014/main" id="{64B5FC7A-54E5-B0F5-0F19-4A86CBD36297}"/>
              </a:ext>
            </a:extLst>
          </p:cNvPr>
          <p:cNvPicPr>
            <a:picLocks noChangeAspect="1"/>
          </p:cNvPicPr>
          <p:nvPr/>
        </p:nvPicPr>
        <p:blipFill rotWithShape="1">
          <a:blip r:embed="rId4"/>
          <a:srcRect l="3368" t="4102" r="1684"/>
          <a:stretch/>
        </p:blipFill>
        <p:spPr>
          <a:xfrm>
            <a:off x="1575752" y="779150"/>
            <a:ext cx="10205471" cy="5699809"/>
          </a:xfrm>
          <a:prstGeom prst="rect">
            <a:avLst/>
          </a:prstGeom>
        </p:spPr>
      </p:pic>
      <p:sp>
        <p:nvSpPr>
          <p:cNvPr id="2" name="ZoneTexte 1">
            <a:extLst>
              <a:ext uri="{FF2B5EF4-FFF2-40B4-BE49-F238E27FC236}">
                <a16:creationId xmlns:a16="http://schemas.microsoft.com/office/drawing/2014/main" id="{7382FD74-46D7-9E9A-1EFC-3AF27661552E}"/>
              </a:ext>
            </a:extLst>
          </p:cNvPr>
          <p:cNvSpPr txBox="1"/>
          <p:nvPr/>
        </p:nvSpPr>
        <p:spPr>
          <a:xfrm>
            <a:off x="1828800" y="0"/>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Chaîne de communication BPSK</a:t>
            </a:r>
            <a:endParaRPr lang="fr-FR" sz="2000" b="1" u="sng" dirty="0"/>
          </a:p>
        </p:txBody>
      </p:sp>
      <p:pic>
        <p:nvPicPr>
          <p:cNvPr id="4" name="Image 3">
            <a:extLst>
              <a:ext uri="{FF2B5EF4-FFF2-40B4-BE49-F238E27FC236}">
                <a16:creationId xmlns:a16="http://schemas.microsoft.com/office/drawing/2014/main" id="{04691C75-7FE4-AC84-9A8D-0AD5C3A5007E}"/>
              </a:ext>
            </a:extLst>
          </p:cNvPr>
          <p:cNvPicPr>
            <a:picLocks noChangeAspect="1"/>
          </p:cNvPicPr>
          <p:nvPr/>
        </p:nvPicPr>
        <p:blipFill>
          <a:blip r:embed="rId5"/>
          <a:stretch>
            <a:fillRect/>
          </a:stretch>
        </p:blipFill>
        <p:spPr>
          <a:xfrm>
            <a:off x="11370447" y="1"/>
            <a:ext cx="821553" cy="890016"/>
          </a:xfrm>
          <a:prstGeom prst="rect">
            <a:avLst/>
          </a:prstGeom>
        </p:spPr>
      </p:pic>
      <p:sp>
        <p:nvSpPr>
          <p:cNvPr id="12" name="Rectangle 11">
            <a:extLst>
              <a:ext uri="{FF2B5EF4-FFF2-40B4-BE49-F238E27FC236}">
                <a16:creationId xmlns:a16="http://schemas.microsoft.com/office/drawing/2014/main" id="{D0C667C5-E922-88F3-E419-1855FCC118F1}"/>
              </a:ext>
            </a:extLst>
          </p:cNvPr>
          <p:cNvSpPr/>
          <p:nvPr/>
        </p:nvSpPr>
        <p:spPr>
          <a:xfrm>
            <a:off x="8638162" y="890016"/>
            <a:ext cx="272374" cy="51888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5BFF010-ED8A-7B86-8EE0-C061D01CD82E}"/>
              </a:ext>
            </a:extLst>
          </p:cNvPr>
          <p:cNvSpPr/>
          <p:nvPr/>
        </p:nvSpPr>
        <p:spPr>
          <a:xfrm>
            <a:off x="9161879" y="890015"/>
            <a:ext cx="272374" cy="51888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AAC4DDE3-E3FD-4DBA-8695-4B9D3B33E6EC}"/>
              </a:ext>
            </a:extLst>
          </p:cNvPr>
          <p:cNvSpPr/>
          <p:nvPr/>
        </p:nvSpPr>
        <p:spPr>
          <a:xfrm>
            <a:off x="3417651" y="890014"/>
            <a:ext cx="376135" cy="51888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EEB14D99-8879-454E-4B05-2765B1277A53}"/>
              </a:ext>
            </a:extLst>
          </p:cNvPr>
          <p:cNvSpPr txBox="1"/>
          <p:nvPr/>
        </p:nvSpPr>
        <p:spPr>
          <a:xfrm>
            <a:off x="1836771" y="448701"/>
            <a:ext cx="6390614" cy="338554"/>
          </a:xfrm>
          <a:prstGeom prst="rect">
            <a:avLst/>
          </a:prstGeom>
          <a:noFill/>
        </p:spPr>
        <p:txBody>
          <a:bodyPr wrap="square">
            <a:spAutoFit/>
          </a:bodyPr>
          <a:lstStyle/>
          <a:p>
            <a:r>
              <a:rPr lang="fr-FR" sz="1600" u="sng" dirty="0"/>
              <a:t>Simulation de la chaîne de communication :</a:t>
            </a:r>
            <a:r>
              <a:rPr lang="fr-FR" sz="1600" dirty="0"/>
              <a:t> </a:t>
            </a:r>
            <a:r>
              <a:rPr lang="fr-FR" sz="1600" dirty="0">
                <a:solidFill>
                  <a:srgbClr val="FF0000"/>
                </a:solidFill>
              </a:rPr>
              <a:t>Erreurs visibles </a:t>
            </a:r>
            <a:r>
              <a:rPr lang="fr-FR" sz="1600" dirty="0"/>
              <a:t>du au bruit</a:t>
            </a:r>
          </a:p>
        </p:txBody>
      </p:sp>
    </p:spTree>
    <p:extLst>
      <p:ext uri="{BB962C8B-B14F-4D97-AF65-F5344CB8AC3E}">
        <p14:creationId xmlns:p14="http://schemas.microsoft.com/office/powerpoint/2010/main" val="174270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Taux d’erreur binaire du canal WGN</a:t>
            </a:r>
            <a:endParaRPr lang="fr-FR" sz="2000" b="1" dirty="0"/>
          </a:p>
        </p:txBody>
      </p:sp>
      <p:pic>
        <p:nvPicPr>
          <p:cNvPr id="9" name="Image 8">
            <a:extLst>
              <a:ext uri="{FF2B5EF4-FFF2-40B4-BE49-F238E27FC236}">
                <a16:creationId xmlns:a16="http://schemas.microsoft.com/office/drawing/2014/main" id="{D4CC2B72-31ED-ED63-2B7C-4933AD4D9A61}"/>
              </a:ext>
            </a:extLst>
          </p:cNvPr>
          <p:cNvPicPr>
            <a:picLocks noChangeAspect="1"/>
          </p:cNvPicPr>
          <p:nvPr/>
        </p:nvPicPr>
        <p:blipFill>
          <a:blip r:embed="rId2"/>
          <a:stretch>
            <a:fillRect/>
          </a:stretch>
        </p:blipFill>
        <p:spPr>
          <a:xfrm>
            <a:off x="3077982" y="1085008"/>
            <a:ext cx="5902736" cy="773660"/>
          </a:xfrm>
          <a:prstGeom prst="rect">
            <a:avLst/>
          </a:prstGeom>
        </p:spPr>
      </p:pic>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CC4070C9-FF08-D19B-5DE1-207E971F4531}"/>
                  </a:ext>
                </a:extLst>
              </p:cNvPr>
              <p:cNvSpPr txBox="1"/>
              <p:nvPr/>
            </p:nvSpPr>
            <p:spPr>
              <a:xfrm>
                <a:off x="9633382" y="2889228"/>
                <a:ext cx="1375889" cy="499367"/>
              </a:xfrm>
              <a:prstGeom prst="rect">
                <a:avLst/>
              </a:prstGeom>
              <a:noFill/>
              <a:ln>
                <a:solidFill>
                  <a:schemeClr val="tx1"/>
                </a:solidFill>
              </a:ln>
            </p:spPr>
            <p:txBody>
              <a:bodyPr wrap="none" lIns="0" tIns="0" rIns="0" bIns="0" rtlCol="0">
                <a:spAutoFit/>
              </a:bodyPr>
              <a:lstStyle/>
              <a:p>
                <a14:m>
                  <m:oMath xmlns:m="http://schemas.openxmlformats.org/officeDocument/2006/math">
                    <m:sSubSup>
                      <m:sSubSupPr>
                        <m:ctrlPr>
                          <a:rPr lang="fr-FR" i="1" smtClean="0">
                            <a:latin typeface="Cambria Math" panose="02040503050406030204" pitchFamily="18" charset="0"/>
                          </a:rPr>
                        </m:ctrlPr>
                      </m:sSubSupPr>
                      <m:e>
                        <m:r>
                          <m:rPr>
                            <m:sty m:val="p"/>
                          </m:rPr>
                          <a:rPr lang="el-GR" i="1" smtClean="0">
                            <a:latin typeface="Cambria Math" panose="02040503050406030204" pitchFamily="18" charset="0"/>
                          </a:rPr>
                          <m:t>σ</m:t>
                        </m:r>
                      </m:e>
                      <m:sub>
                        <m:r>
                          <a:rPr lang="fr-FR" b="0" i="1" smtClean="0">
                            <a:latin typeface="Cambria Math" panose="02040503050406030204" pitchFamily="18" charset="0"/>
                          </a:rPr>
                          <m:t>𝑏</m:t>
                        </m:r>
                      </m:sub>
                      <m:sup>
                        <m:r>
                          <a:rPr lang="fr-FR" b="0" i="1" smtClean="0">
                            <a:latin typeface="Cambria Math" panose="02040503050406030204" pitchFamily="18" charset="0"/>
                          </a:rPr>
                          <m:t>2</m:t>
                        </m:r>
                      </m:sup>
                    </m:sSubSup>
                  </m:oMath>
                </a14:m>
                <a:r>
                  <a:rPr lang="fr-FR" dirty="0"/>
                  <a:t>=</a:t>
                </a:r>
                <a14:m>
                  <m:oMath xmlns:m="http://schemas.openxmlformats.org/officeDocument/2006/math">
                    <m:f>
                      <m:fPr>
                        <m:ctrlPr>
                          <a:rPr lang="fr-FR"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b="0" i="1" dirty="0" smtClean="0">
                            <a:latin typeface="Cambria Math" panose="02040503050406030204" pitchFamily="18" charset="0"/>
                          </a:rPr>
                          <m:t>2</m:t>
                        </m:r>
                      </m:den>
                    </m:f>
                    <m:r>
                      <a:rPr lang="fr-FR" b="0" i="0" dirty="0" smtClean="0">
                        <a:latin typeface="Cambria Math" panose="02040503050406030204" pitchFamily="18" charset="0"/>
                      </a:rPr>
                      <m:t>∗</m:t>
                    </m:r>
                    <m:sSup>
                      <m:sSupPr>
                        <m:ctrlPr>
                          <a:rPr lang="fr-FR" b="0" i="1" dirty="0" smtClean="0">
                            <a:latin typeface="Cambria Math" panose="02040503050406030204" pitchFamily="18" charset="0"/>
                          </a:rPr>
                        </m:ctrlPr>
                      </m:sSupPr>
                      <m:e>
                        <m:r>
                          <a:rPr lang="fr-FR" i="1" dirty="0">
                            <a:latin typeface="Cambria Math" panose="02040503050406030204" pitchFamily="18" charset="0"/>
                          </a:rPr>
                          <m:t>10</m:t>
                        </m:r>
                      </m:e>
                      <m:sup>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𝐸</m:t>
                                </m:r>
                              </m:e>
                              <m:sub>
                                <m:r>
                                  <a:rPr lang="fr-FR" b="0" i="1" dirty="0" smtClean="0">
                                    <a:latin typeface="Cambria Math" panose="02040503050406030204" pitchFamily="18" charset="0"/>
                                  </a:rPr>
                                  <m:t>𝑏</m:t>
                                </m:r>
                              </m:sub>
                            </m:sSub>
                          </m:num>
                          <m:den>
                            <m:r>
                              <a:rPr lang="fr-FR" b="0" i="1" dirty="0" smtClean="0">
                                <a:latin typeface="Cambria Math" panose="02040503050406030204" pitchFamily="18" charset="0"/>
                              </a:rPr>
                              <m:t>10∗</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𝑁</m:t>
                                </m:r>
                              </m:e>
                              <m:sub>
                                <m:r>
                                  <a:rPr lang="fr-FR" b="0" i="1" dirty="0" smtClean="0">
                                    <a:latin typeface="Cambria Math" panose="02040503050406030204" pitchFamily="18" charset="0"/>
                                  </a:rPr>
                                  <m:t>0</m:t>
                                </m:r>
                              </m:sub>
                            </m:sSub>
                          </m:den>
                        </m:f>
                      </m:sup>
                    </m:sSup>
                  </m:oMath>
                </a14:m>
                <a:endParaRPr lang="fr-FR" dirty="0"/>
              </a:p>
            </p:txBody>
          </p:sp>
        </mc:Choice>
        <mc:Fallback xmlns="">
          <p:sp>
            <p:nvSpPr>
              <p:cNvPr id="12" name="ZoneTexte 11">
                <a:extLst>
                  <a:ext uri="{FF2B5EF4-FFF2-40B4-BE49-F238E27FC236}">
                    <a16:creationId xmlns:a16="http://schemas.microsoft.com/office/drawing/2014/main" id="{CC4070C9-FF08-D19B-5DE1-207E971F4531}"/>
                  </a:ext>
                </a:extLst>
              </p:cNvPr>
              <p:cNvSpPr txBox="1">
                <a:spLocks noRot="1" noChangeAspect="1" noMove="1" noResize="1" noEditPoints="1" noAdjustHandles="1" noChangeArrowheads="1" noChangeShapeType="1" noTextEdit="1"/>
              </p:cNvSpPr>
              <p:nvPr/>
            </p:nvSpPr>
            <p:spPr>
              <a:xfrm>
                <a:off x="9633382" y="2889228"/>
                <a:ext cx="1375889" cy="499367"/>
              </a:xfrm>
              <a:prstGeom prst="rect">
                <a:avLst/>
              </a:prstGeom>
              <a:blipFill>
                <a:blip r:embed="rId3"/>
                <a:stretch>
                  <a:fillRect b="-14286"/>
                </a:stretch>
              </a:blipFill>
              <a:ln>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DE874469-CE46-27E4-44E7-6072355BAB5E}"/>
                  </a:ext>
                </a:extLst>
              </p:cNvPr>
              <p:cNvSpPr txBox="1"/>
              <p:nvPr/>
            </p:nvSpPr>
            <p:spPr>
              <a:xfrm>
                <a:off x="3077982" y="2722205"/>
                <a:ext cx="2270686" cy="62472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dirty="0" smtClean="0">
                              <a:latin typeface="Cambria Math" panose="02040503050406030204" pitchFamily="18" charset="0"/>
                            </a:rPr>
                          </m:ctrlPr>
                        </m:fPr>
                        <m:num>
                          <m:r>
                            <a:rPr lang="fr-FR" b="0" i="1" dirty="0" smtClean="0">
                              <a:latin typeface="Cambria Math" panose="02040503050406030204" pitchFamily="18" charset="0"/>
                            </a:rPr>
                            <m:t>𝑔</m:t>
                          </m:r>
                          <m:r>
                            <a:rPr lang="fr-FR" b="0" i="1" dirty="0" smtClean="0">
                              <a:latin typeface="Cambria Math" panose="02040503050406030204" pitchFamily="18" charset="0"/>
                            </a:rPr>
                            <m:t>(0)²</m:t>
                          </m:r>
                        </m:num>
                        <m:den>
                          <m:sSubSup>
                            <m:sSubSupPr>
                              <m:ctrlPr>
                                <a:rPr lang="fr-FR" i="1">
                                  <a:latin typeface="Cambria Math" panose="02040503050406030204" pitchFamily="18" charset="0"/>
                                </a:rPr>
                              </m:ctrlPr>
                            </m:sSubSupPr>
                            <m:e>
                              <m:r>
                                <m:rPr>
                                  <m:sty m:val="p"/>
                                </m:rPr>
                                <a:rPr lang="el-GR" i="1">
                                  <a:latin typeface="Cambria Math" panose="02040503050406030204" pitchFamily="18" charset="0"/>
                                </a:rPr>
                                <m:t>σ</m:t>
                              </m:r>
                            </m:e>
                            <m:sub>
                              <m:r>
                                <a:rPr lang="fr-FR" i="1">
                                  <a:latin typeface="Cambria Math" panose="02040503050406030204" pitchFamily="18" charset="0"/>
                                </a:rPr>
                                <m:t>𝑏</m:t>
                              </m:r>
                            </m:sub>
                            <m:sup>
                              <m:r>
                                <a:rPr lang="fr-FR" i="1">
                                  <a:latin typeface="Cambria Math" panose="02040503050406030204" pitchFamily="18" charset="0"/>
                                </a:rPr>
                                <m:t>2</m:t>
                              </m:r>
                            </m:sup>
                          </m:sSubSup>
                        </m:den>
                      </m:f>
                      <m:r>
                        <a:rPr lang="fr-FR" b="0" i="0" dirty="0" smtClean="0">
                          <a:latin typeface="Cambria Math" panose="02040503050406030204" pitchFamily="18" charset="0"/>
                        </a:rPr>
                        <m:t>=2</m:t>
                      </m:r>
                      <m:sSub>
                        <m:sSubPr>
                          <m:ctrlPr>
                            <a:rPr lang="fr-FR" i="1" dirty="0">
                              <a:latin typeface="Cambria Math" panose="02040503050406030204" pitchFamily="18" charset="0"/>
                            </a:rPr>
                          </m:ctrlPr>
                        </m:sSubPr>
                        <m:e>
                          <m:r>
                            <a:rPr lang="fr-FR" b="0" i="1" dirty="0" smtClean="0">
                              <a:latin typeface="Cambria Math" panose="02040503050406030204" pitchFamily="18" charset="0"/>
                            </a:rPr>
                            <m:t>𝑙𝑜𝑔</m:t>
                          </m:r>
                        </m:e>
                        <m:sub>
                          <m:r>
                            <a:rPr lang="fr-FR" b="0" i="1" dirty="0" smtClean="0">
                              <a:latin typeface="Cambria Math" panose="02040503050406030204" pitchFamily="18" charset="0"/>
                            </a:rPr>
                            <m:t>2</m:t>
                          </m:r>
                        </m:sub>
                      </m:sSub>
                      <m:r>
                        <a:rPr lang="fr-FR" b="0" i="1" dirty="0" smtClean="0">
                          <a:latin typeface="Cambria Math" panose="02040503050406030204" pitchFamily="18" charset="0"/>
                        </a:rPr>
                        <m:t>(2)</m:t>
                      </m:r>
                      <m:r>
                        <a:rPr lang="fr-FR" b="0" i="0" dirty="0" smtClean="0">
                          <a:latin typeface="Cambria Math" panose="02040503050406030204" pitchFamily="18" charset="0"/>
                        </a:rPr>
                        <m:t>∗</m:t>
                      </m:r>
                      <m:f>
                        <m:fPr>
                          <m:ctrlPr>
                            <a:rPr lang="fr-FR" i="1" dirty="0">
                              <a:latin typeface="Cambria Math" panose="02040503050406030204" pitchFamily="18" charset="0"/>
                            </a:rPr>
                          </m:ctrlPr>
                        </m:fPr>
                        <m:num>
                          <m:sSub>
                            <m:sSubPr>
                              <m:ctrlPr>
                                <a:rPr lang="fr-FR" i="1" dirty="0">
                                  <a:latin typeface="Cambria Math" panose="02040503050406030204" pitchFamily="18" charset="0"/>
                                </a:rPr>
                              </m:ctrlPr>
                            </m:sSubPr>
                            <m:e>
                              <m:r>
                                <a:rPr lang="fr-FR" i="1" dirty="0">
                                  <a:latin typeface="Cambria Math" panose="02040503050406030204" pitchFamily="18" charset="0"/>
                                </a:rPr>
                                <m:t>𝐸</m:t>
                              </m:r>
                            </m:e>
                            <m:sub>
                              <m:r>
                                <a:rPr lang="fr-FR" i="1" dirty="0">
                                  <a:latin typeface="Cambria Math" panose="02040503050406030204" pitchFamily="18" charset="0"/>
                                </a:rPr>
                                <m:t>𝑏</m:t>
                              </m:r>
                            </m:sub>
                          </m:sSub>
                        </m:num>
                        <m:den>
                          <m:sSub>
                            <m:sSubPr>
                              <m:ctrlPr>
                                <a:rPr lang="fr-FR" i="1" dirty="0">
                                  <a:latin typeface="Cambria Math" panose="02040503050406030204" pitchFamily="18" charset="0"/>
                                </a:rPr>
                              </m:ctrlPr>
                            </m:sSubPr>
                            <m:e>
                              <m:r>
                                <a:rPr lang="fr-FR" i="1" dirty="0">
                                  <a:latin typeface="Cambria Math" panose="02040503050406030204" pitchFamily="18" charset="0"/>
                                </a:rPr>
                                <m:t>𝑁</m:t>
                              </m:r>
                            </m:e>
                            <m:sub>
                              <m:r>
                                <a:rPr lang="fr-FR" i="1" dirty="0">
                                  <a:latin typeface="Cambria Math" panose="02040503050406030204" pitchFamily="18" charset="0"/>
                                </a:rPr>
                                <m:t>0</m:t>
                              </m:r>
                            </m:sub>
                          </m:sSub>
                        </m:den>
                      </m:f>
                    </m:oMath>
                  </m:oMathPara>
                </a14:m>
                <a:endParaRPr lang="fr-FR" dirty="0"/>
              </a:p>
            </p:txBody>
          </p:sp>
        </mc:Choice>
        <mc:Fallback xmlns="">
          <p:sp>
            <p:nvSpPr>
              <p:cNvPr id="16" name="ZoneTexte 15">
                <a:extLst>
                  <a:ext uri="{FF2B5EF4-FFF2-40B4-BE49-F238E27FC236}">
                    <a16:creationId xmlns:a16="http://schemas.microsoft.com/office/drawing/2014/main" id="{DE874469-CE46-27E4-44E7-6072355BAB5E}"/>
                  </a:ext>
                </a:extLst>
              </p:cNvPr>
              <p:cNvSpPr txBox="1">
                <a:spLocks noRot="1" noChangeAspect="1" noMove="1" noResize="1" noEditPoints="1" noAdjustHandles="1" noChangeArrowheads="1" noChangeShapeType="1" noTextEdit="1"/>
              </p:cNvSpPr>
              <p:nvPr/>
            </p:nvSpPr>
            <p:spPr>
              <a:xfrm>
                <a:off x="3077982" y="2722205"/>
                <a:ext cx="2270686" cy="624723"/>
              </a:xfrm>
              <a:prstGeom prst="rect">
                <a:avLst/>
              </a:prstGeom>
              <a:blipFill>
                <a:blip r:embed="rId4"/>
                <a:stretch>
                  <a:fillRect/>
                </a:stretch>
              </a:blipFill>
              <a:ln>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59DEB116-708C-B250-AB07-4BBC60ADED9E}"/>
                  </a:ext>
                </a:extLst>
              </p:cNvPr>
              <p:cNvSpPr txBox="1"/>
              <p:nvPr/>
            </p:nvSpPr>
            <p:spPr>
              <a:xfrm>
                <a:off x="3077982" y="3617195"/>
                <a:ext cx="1170962" cy="62472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dirty="0">
                              <a:latin typeface="Cambria Math" panose="02040503050406030204" pitchFamily="18" charset="0"/>
                            </a:rPr>
                          </m:ctrlPr>
                        </m:fPr>
                        <m:num>
                          <m:sSub>
                            <m:sSubPr>
                              <m:ctrlPr>
                                <a:rPr lang="fr-FR" i="1" dirty="0">
                                  <a:latin typeface="Cambria Math" panose="02040503050406030204" pitchFamily="18" charset="0"/>
                                </a:rPr>
                              </m:ctrlPr>
                            </m:sSubPr>
                            <m:e>
                              <m:r>
                                <a:rPr lang="fr-FR" i="1" dirty="0">
                                  <a:latin typeface="Cambria Math" panose="02040503050406030204" pitchFamily="18" charset="0"/>
                                </a:rPr>
                                <m:t>𝐸</m:t>
                              </m:r>
                            </m:e>
                            <m:sub>
                              <m:r>
                                <a:rPr lang="fr-FR" i="1" dirty="0">
                                  <a:latin typeface="Cambria Math" panose="02040503050406030204" pitchFamily="18" charset="0"/>
                                </a:rPr>
                                <m:t>𝑏</m:t>
                              </m:r>
                            </m:sub>
                          </m:sSub>
                        </m:num>
                        <m:den>
                          <m:sSub>
                            <m:sSubPr>
                              <m:ctrlPr>
                                <a:rPr lang="fr-FR" i="1" dirty="0">
                                  <a:latin typeface="Cambria Math" panose="02040503050406030204" pitchFamily="18" charset="0"/>
                                </a:rPr>
                              </m:ctrlPr>
                            </m:sSubPr>
                            <m:e>
                              <m:r>
                                <a:rPr lang="fr-FR" i="1" dirty="0">
                                  <a:latin typeface="Cambria Math" panose="02040503050406030204" pitchFamily="18" charset="0"/>
                                </a:rPr>
                                <m:t>𝑁</m:t>
                              </m:r>
                            </m:e>
                            <m:sub>
                              <m:r>
                                <a:rPr lang="fr-FR" i="1" dirty="0">
                                  <a:latin typeface="Cambria Math" panose="02040503050406030204" pitchFamily="18" charset="0"/>
                                </a:rPr>
                                <m:t>0</m:t>
                              </m:r>
                            </m:sub>
                          </m:sSub>
                        </m:den>
                      </m:f>
                      <m:r>
                        <a:rPr lang="fr-FR" b="0" i="1" dirty="0" smtClean="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𝑔</m:t>
                          </m:r>
                          <m:r>
                            <a:rPr lang="fr-FR" i="1" dirty="0">
                              <a:latin typeface="Cambria Math" panose="02040503050406030204" pitchFamily="18" charset="0"/>
                            </a:rPr>
                            <m:t>(0)²</m:t>
                          </m:r>
                        </m:num>
                        <m:den>
                          <m:sSubSup>
                            <m:sSubSupPr>
                              <m:ctrlPr>
                                <a:rPr lang="fr-FR" i="1">
                                  <a:latin typeface="Cambria Math" panose="02040503050406030204" pitchFamily="18" charset="0"/>
                                </a:rPr>
                              </m:ctrlPr>
                            </m:sSubSupPr>
                            <m:e>
                              <m:r>
                                <m:rPr>
                                  <m:sty m:val="p"/>
                                </m:rPr>
                                <a:rPr lang="el-GR" i="1">
                                  <a:latin typeface="Cambria Math" panose="02040503050406030204" pitchFamily="18" charset="0"/>
                                </a:rPr>
                                <m:t>σ</m:t>
                              </m:r>
                            </m:e>
                            <m:sub>
                              <m:r>
                                <a:rPr lang="fr-FR" i="1">
                                  <a:latin typeface="Cambria Math" panose="02040503050406030204" pitchFamily="18" charset="0"/>
                                </a:rPr>
                                <m:t>𝑏</m:t>
                              </m:r>
                            </m:sub>
                            <m:sup>
                              <m:r>
                                <a:rPr lang="fr-FR" i="1">
                                  <a:latin typeface="Cambria Math" panose="02040503050406030204" pitchFamily="18" charset="0"/>
                                </a:rPr>
                                <m:t>2</m:t>
                              </m:r>
                            </m:sup>
                          </m:sSubSup>
                        </m:den>
                      </m:f>
                    </m:oMath>
                  </m:oMathPara>
                </a14:m>
                <a:endParaRPr lang="fr-FR" dirty="0"/>
              </a:p>
            </p:txBody>
          </p:sp>
        </mc:Choice>
        <mc:Fallback xmlns="">
          <p:sp>
            <p:nvSpPr>
              <p:cNvPr id="17" name="ZoneTexte 16">
                <a:extLst>
                  <a:ext uri="{FF2B5EF4-FFF2-40B4-BE49-F238E27FC236}">
                    <a16:creationId xmlns:a16="http://schemas.microsoft.com/office/drawing/2014/main" id="{59DEB116-708C-B250-AB07-4BBC60ADED9E}"/>
                  </a:ext>
                </a:extLst>
              </p:cNvPr>
              <p:cNvSpPr txBox="1">
                <a:spLocks noRot="1" noChangeAspect="1" noMove="1" noResize="1" noEditPoints="1" noAdjustHandles="1" noChangeArrowheads="1" noChangeShapeType="1" noTextEdit="1"/>
              </p:cNvSpPr>
              <p:nvPr/>
            </p:nvSpPr>
            <p:spPr>
              <a:xfrm>
                <a:off x="3077982" y="3617195"/>
                <a:ext cx="1170962" cy="624723"/>
              </a:xfrm>
              <a:prstGeom prst="rect">
                <a:avLst/>
              </a:prstGeom>
              <a:blipFill>
                <a:blip r:embed="rId5"/>
                <a:stretch>
                  <a:fillRect/>
                </a:stretch>
              </a:blipFill>
              <a:ln>
                <a:solidFill>
                  <a:schemeClr val="tx1"/>
                </a:solidFill>
              </a:ln>
            </p:spPr>
            <p:txBody>
              <a:bodyPr/>
              <a:lstStyle/>
              <a:p>
                <a:r>
                  <a:rPr lang="fr-FR">
                    <a:noFill/>
                  </a:rPr>
                  <a:t> </a:t>
                </a:r>
              </a:p>
            </p:txBody>
          </p:sp>
        </mc:Fallback>
      </mc:AlternateContent>
      <p:sp>
        <p:nvSpPr>
          <p:cNvPr id="20" name="Accolade fermante 19">
            <a:extLst>
              <a:ext uri="{FF2B5EF4-FFF2-40B4-BE49-F238E27FC236}">
                <a16:creationId xmlns:a16="http://schemas.microsoft.com/office/drawing/2014/main" id="{3E6BDEC0-358E-5C51-24B5-64A612030E8C}"/>
              </a:ext>
            </a:extLst>
          </p:cNvPr>
          <p:cNvSpPr/>
          <p:nvPr/>
        </p:nvSpPr>
        <p:spPr>
          <a:xfrm>
            <a:off x="5465605" y="2722205"/>
            <a:ext cx="333375" cy="1519713"/>
          </a:xfrm>
          <a:prstGeom prst="rightBrace">
            <a:avLst>
              <a:gd name="adj1" fmla="val 95952"/>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b="1" dirty="0"/>
          </a:p>
        </p:txBody>
      </p:sp>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4C6883D5-886C-5530-E322-16C830D85B30}"/>
                  </a:ext>
                </a:extLst>
              </p:cNvPr>
              <p:cNvSpPr txBox="1"/>
              <p:nvPr/>
            </p:nvSpPr>
            <p:spPr>
              <a:xfrm>
                <a:off x="5970432" y="2788695"/>
                <a:ext cx="2160335" cy="626775"/>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dirty="0" smtClean="0">
                              <a:latin typeface="Cambria Math" panose="02040503050406030204" pitchFamily="18" charset="0"/>
                            </a:rPr>
                          </m:ctrlPr>
                        </m:fPr>
                        <m:num>
                          <m:sSub>
                            <m:sSubPr>
                              <m:ctrlPr>
                                <a:rPr lang="fr-FR" i="1" dirty="0">
                                  <a:latin typeface="Cambria Math" panose="02040503050406030204" pitchFamily="18" charset="0"/>
                                </a:rPr>
                              </m:ctrlPr>
                            </m:sSubPr>
                            <m:e>
                              <m:r>
                                <a:rPr lang="fr-FR" i="1" dirty="0">
                                  <a:latin typeface="Cambria Math" panose="02040503050406030204" pitchFamily="18" charset="0"/>
                                </a:rPr>
                                <m:t>𝐸</m:t>
                              </m:r>
                            </m:e>
                            <m:sub>
                              <m:r>
                                <a:rPr lang="fr-FR" i="1" dirty="0">
                                  <a:latin typeface="Cambria Math" panose="02040503050406030204" pitchFamily="18" charset="0"/>
                                </a:rPr>
                                <m:t>𝑏</m:t>
                              </m:r>
                            </m:sub>
                          </m:sSub>
                        </m:num>
                        <m:den>
                          <m:sSub>
                            <m:sSubPr>
                              <m:ctrlPr>
                                <a:rPr lang="fr-FR" i="1" dirty="0">
                                  <a:latin typeface="Cambria Math" panose="02040503050406030204" pitchFamily="18" charset="0"/>
                                </a:rPr>
                              </m:ctrlPr>
                            </m:sSubPr>
                            <m:e>
                              <m:r>
                                <a:rPr lang="fr-FR" i="1" dirty="0">
                                  <a:latin typeface="Cambria Math" panose="02040503050406030204" pitchFamily="18" charset="0"/>
                                </a:rPr>
                                <m:t>𝑁</m:t>
                              </m:r>
                            </m:e>
                            <m:sub>
                              <m:r>
                                <a:rPr lang="fr-FR" i="1" dirty="0">
                                  <a:latin typeface="Cambria Math" panose="02040503050406030204" pitchFamily="18" charset="0"/>
                                </a:rPr>
                                <m:t>0</m:t>
                              </m:r>
                            </m:sub>
                          </m:sSub>
                        </m:den>
                      </m:f>
                      <m:r>
                        <a:rPr lang="fr-FR" b="0" i="1" dirty="0" smtClean="0">
                          <a:latin typeface="Cambria Math" panose="02040503050406030204" pitchFamily="18" charset="0"/>
                        </a:rPr>
                        <m:t>=</m:t>
                      </m:r>
                      <m:r>
                        <a:rPr lang="fr-FR" b="0" i="0" dirty="0" smtClean="0">
                          <a:latin typeface="Cambria Math" panose="02040503050406030204" pitchFamily="18" charset="0"/>
                        </a:rPr>
                        <m:t>1</m:t>
                      </m:r>
                      <m:r>
                        <a:rPr lang="fr-FR" b="0" i="1" dirty="0" smtClean="0">
                          <a:latin typeface="Cambria Math" panose="02040503050406030204" pitchFamily="18" charset="0"/>
                        </a:rPr>
                        <m:t>0</m:t>
                      </m:r>
                      <m:sSub>
                        <m:sSubPr>
                          <m:ctrlPr>
                            <a:rPr lang="fr-FR" i="1" dirty="0">
                              <a:latin typeface="Cambria Math" panose="02040503050406030204" pitchFamily="18" charset="0"/>
                            </a:rPr>
                          </m:ctrlPr>
                        </m:sSubPr>
                        <m:e>
                          <m:r>
                            <a:rPr lang="fr-FR" i="1" dirty="0">
                              <a:latin typeface="Cambria Math" panose="02040503050406030204" pitchFamily="18" charset="0"/>
                            </a:rPr>
                            <m:t>𝑙𝑜𝑔</m:t>
                          </m:r>
                        </m:e>
                        <m:sub>
                          <m:r>
                            <a:rPr lang="fr-FR" b="0" i="1" dirty="0" smtClean="0">
                              <a:latin typeface="Cambria Math" panose="02040503050406030204" pitchFamily="18" charset="0"/>
                            </a:rPr>
                            <m:t>10</m:t>
                          </m:r>
                        </m:sub>
                      </m:sSub>
                      <m:r>
                        <a:rPr lang="fr-FR" b="0" i="1" dirty="0" smtClean="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𝑔</m:t>
                          </m:r>
                          <m:sSup>
                            <m:sSupPr>
                              <m:ctrlPr>
                                <a:rPr lang="fr-FR" i="1" dirty="0">
                                  <a:latin typeface="Cambria Math" panose="02040503050406030204" pitchFamily="18" charset="0"/>
                                </a:rPr>
                              </m:ctrlPr>
                            </m:sSupPr>
                            <m:e>
                              <m:d>
                                <m:dPr>
                                  <m:ctrlPr>
                                    <a:rPr lang="fr-FR" i="1" dirty="0">
                                      <a:latin typeface="Cambria Math" panose="02040503050406030204" pitchFamily="18" charset="0"/>
                                    </a:rPr>
                                  </m:ctrlPr>
                                </m:dPr>
                                <m:e>
                                  <m:r>
                                    <a:rPr lang="fr-FR" i="1" dirty="0">
                                      <a:latin typeface="Cambria Math" panose="02040503050406030204" pitchFamily="18" charset="0"/>
                                    </a:rPr>
                                    <m:t>0</m:t>
                                  </m:r>
                                </m:e>
                              </m:d>
                            </m:e>
                            <m:sup>
                              <m:r>
                                <a:rPr lang="fr-FR" i="1" dirty="0">
                                  <a:latin typeface="Cambria Math" panose="02040503050406030204" pitchFamily="18" charset="0"/>
                                </a:rPr>
                                <m:t>2</m:t>
                              </m:r>
                            </m:sup>
                          </m:sSup>
                        </m:num>
                        <m:den>
                          <m:sSubSup>
                            <m:sSubSupPr>
                              <m:ctrlPr>
                                <a:rPr lang="fr-FR" i="1">
                                  <a:latin typeface="Cambria Math" panose="02040503050406030204" pitchFamily="18" charset="0"/>
                                </a:rPr>
                              </m:ctrlPr>
                            </m:sSubSupPr>
                            <m:e>
                              <m:r>
                                <m:rPr>
                                  <m:sty m:val="p"/>
                                </m:rPr>
                                <a:rPr lang="el-GR" i="1">
                                  <a:latin typeface="Cambria Math" panose="02040503050406030204" pitchFamily="18" charset="0"/>
                                </a:rPr>
                                <m:t>σ</m:t>
                              </m:r>
                            </m:e>
                            <m:sub>
                              <m:r>
                                <a:rPr lang="fr-FR" i="1">
                                  <a:latin typeface="Cambria Math" panose="02040503050406030204" pitchFamily="18" charset="0"/>
                                </a:rPr>
                                <m:t>𝑏</m:t>
                              </m:r>
                            </m:sub>
                            <m:sup>
                              <m:r>
                                <a:rPr lang="fr-FR" i="1">
                                  <a:latin typeface="Cambria Math" panose="02040503050406030204" pitchFamily="18" charset="0"/>
                                </a:rPr>
                                <m:t>2</m:t>
                              </m:r>
                            </m:sup>
                          </m:sSubSup>
                        </m:den>
                      </m:f>
                      <m:r>
                        <a:rPr lang="fr-FR" b="0" i="1" smtClean="0">
                          <a:latin typeface="Cambria Math" panose="02040503050406030204" pitchFamily="18" charset="0"/>
                        </a:rPr>
                        <m:t>)</m:t>
                      </m:r>
                    </m:oMath>
                  </m:oMathPara>
                </a14:m>
                <a:endParaRPr lang="fr-FR" dirty="0"/>
              </a:p>
            </p:txBody>
          </p:sp>
        </mc:Choice>
        <mc:Fallback xmlns="">
          <p:sp>
            <p:nvSpPr>
              <p:cNvPr id="21" name="ZoneTexte 20">
                <a:extLst>
                  <a:ext uri="{FF2B5EF4-FFF2-40B4-BE49-F238E27FC236}">
                    <a16:creationId xmlns:a16="http://schemas.microsoft.com/office/drawing/2014/main" id="{4C6883D5-886C-5530-E322-16C830D85B30}"/>
                  </a:ext>
                </a:extLst>
              </p:cNvPr>
              <p:cNvSpPr txBox="1">
                <a:spLocks noRot="1" noChangeAspect="1" noMove="1" noResize="1" noEditPoints="1" noAdjustHandles="1" noChangeArrowheads="1" noChangeShapeType="1" noTextEdit="1"/>
              </p:cNvSpPr>
              <p:nvPr/>
            </p:nvSpPr>
            <p:spPr>
              <a:xfrm>
                <a:off x="5970432" y="2788695"/>
                <a:ext cx="2160335" cy="626775"/>
              </a:xfrm>
              <a:prstGeom prst="rect">
                <a:avLst/>
              </a:prstGeom>
              <a:blipFill>
                <a:blip r:embed="rId6"/>
                <a:stretch>
                  <a:fillRect/>
                </a:stretch>
              </a:blipFill>
              <a:ln>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68012342-76E1-6DAE-3D13-FD154CCFD017}"/>
                  </a:ext>
                </a:extLst>
              </p:cNvPr>
              <p:cNvSpPr txBox="1"/>
              <p:nvPr/>
            </p:nvSpPr>
            <p:spPr>
              <a:xfrm>
                <a:off x="5970432" y="3587148"/>
                <a:ext cx="1962845" cy="56746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dirty="0" smtClean="0">
                              <a:latin typeface="Cambria Math" panose="02040503050406030204" pitchFamily="18" charset="0"/>
                            </a:rPr>
                          </m:ctrlPr>
                        </m:fPr>
                        <m:num>
                          <m:sSub>
                            <m:sSubPr>
                              <m:ctrlPr>
                                <a:rPr lang="fr-FR" i="1" dirty="0">
                                  <a:latin typeface="Cambria Math" panose="02040503050406030204" pitchFamily="18" charset="0"/>
                                </a:rPr>
                              </m:ctrlPr>
                            </m:sSubPr>
                            <m:e>
                              <m:r>
                                <a:rPr lang="fr-FR" i="1" dirty="0">
                                  <a:latin typeface="Cambria Math" panose="02040503050406030204" pitchFamily="18" charset="0"/>
                                </a:rPr>
                                <m:t>𝐸</m:t>
                              </m:r>
                            </m:e>
                            <m:sub>
                              <m:r>
                                <a:rPr lang="fr-FR" i="1" dirty="0">
                                  <a:latin typeface="Cambria Math" panose="02040503050406030204" pitchFamily="18" charset="0"/>
                                </a:rPr>
                                <m:t>𝑏</m:t>
                              </m:r>
                            </m:sub>
                          </m:sSub>
                        </m:num>
                        <m:den>
                          <m:sSub>
                            <m:sSubPr>
                              <m:ctrlPr>
                                <a:rPr lang="fr-FR" i="1" dirty="0">
                                  <a:latin typeface="Cambria Math" panose="02040503050406030204" pitchFamily="18" charset="0"/>
                                </a:rPr>
                              </m:ctrlPr>
                            </m:sSubPr>
                            <m:e>
                              <m:r>
                                <a:rPr lang="fr-FR" i="1" dirty="0">
                                  <a:latin typeface="Cambria Math" panose="02040503050406030204" pitchFamily="18" charset="0"/>
                                </a:rPr>
                                <m:t>𝑁</m:t>
                              </m:r>
                            </m:e>
                            <m:sub>
                              <m:r>
                                <a:rPr lang="fr-FR" i="1" dirty="0">
                                  <a:latin typeface="Cambria Math" panose="02040503050406030204" pitchFamily="18" charset="0"/>
                                </a:rPr>
                                <m:t>0</m:t>
                              </m:r>
                            </m:sub>
                          </m:sSub>
                        </m:den>
                      </m:f>
                      <m:r>
                        <a:rPr lang="fr-FR" b="0" i="1" dirty="0" smtClean="0">
                          <a:latin typeface="Cambria Math" panose="02040503050406030204" pitchFamily="18" charset="0"/>
                        </a:rPr>
                        <m:t>=</m:t>
                      </m:r>
                      <m:r>
                        <a:rPr lang="fr-FR" b="0" i="0" dirty="0" smtClean="0">
                          <a:latin typeface="Cambria Math" panose="02040503050406030204" pitchFamily="18" charset="0"/>
                        </a:rPr>
                        <m:t>1</m:t>
                      </m:r>
                      <m:r>
                        <a:rPr lang="fr-FR" b="0" i="1" dirty="0" smtClean="0">
                          <a:latin typeface="Cambria Math" panose="02040503050406030204" pitchFamily="18" charset="0"/>
                        </a:rPr>
                        <m:t>0</m:t>
                      </m:r>
                      <m:sSub>
                        <m:sSubPr>
                          <m:ctrlPr>
                            <a:rPr lang="fr-FR" i="1" dirty="0">
                              <a:latin typeface="Cambria Math" panose="02040503050406030204" pitchFamily="18" charset="0"/>
                            </a:rPr>
                          </m:ctrlPr>
                        </m:sSubPr>
                        <m:e>
                          <m:r>
                            <a:rPr lang="fr-FR" i="1" dirty="0">
                              <a:latin typeface="Cambria Math" panose="02040503050406030204" pitchFamily="18" charset="0"/>
                            </a:rPr>
                            <m:t>𝑙𝑜𝑔</m:t>
                          </m:r>
                        </m:e>
                        <m:sub>
                          <m:r>
                            <a:rPr lang="fr-FR" b="0" i="1" dirty="0" smtClean="0">
                              <a:latin typeface="Cambria Math" panose="02040503050406030204" pitchFamily="18" charset="0"/>
                            </a:rPr>
                            <m:t>10</m:t>
                          </m:r>
                        </m:sub>
                      </m:sSub>
                      <m:r>
                        <a:rPr lang="fr-FR" b="0" i="1" dirty="0" smtClean="0">
                          <a:latin typeface="Cambria Math" panose="02040503050406030204" pitchFamily="18" charset="0"/>
                        </a:rPr>
                        <m:t>(</m:t>
                      </m:r>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sSub>
                            <m:sSubPr>
                              <m:ctrlPr>
                                <a:rPr lang="fr-FR" i="1" dirty="0">
                                  <a:latin typeface="Cambria Math" panose="02040503050406030204" pitchFamily="18" charset="0"/>
                                </a:rPr>
                              </m:ctrlPr>
                            </m:sSubPr>
                            <m:e>
                              <m:r>
                                <a:rPr lang="fr-FR" b="0" i="1" dirty="0" smtClean="0">
                                  <a:latin typeface="Cambria Math" panose="02040503050406030204" pitchFamily="18" charset="0"/>
                                </a:rPr>
                                <m:t>2</m:t>
                              </m:r>
                              <m:r>
                                <m:rPr>
                                  <m:sty m:val="p"/>
                                </m:rPr>
                                <a:rPr lang="el-GR" i="1">
                                  <a:latin typeface="Cambria Math" panose="02040503050406030204" pitchFamily="18" charset="0"/>
                                </a:rPr>
                                <m:t>σ</m:t>
                              </m:r>
                            </m:e>
                            <m:sub>
                              <m:r>
                                <a:rPr lang="fr-FR" i="1" dirty="0">
                                  <a:latin typeface="Cambria Math" panose="02040503050406030204" pitchFamily="18" charset="0"/>
                                </a:rPr>
                                <m:t>𝑏</m:t>
                              </m:r>
                            </m:sub>
                          </m:sSub>
                        </m:den>
                      </m:f>
                      <m:r>
                        <a:rPr lang="fr-FR" b="0" i="1" smtClean="0">
                          <a:latin typeface="Cambria Math" panose="02040503050406030204" pitchFamily="18" charset="0"/>
                        </a:rPr>
                        <m:t>)</m:t>
                      </m:r>
                    </m:oMath>
                  </m:oMathPara>
                </a14:m>
                <a:endParaRPr lang="fr-FR" dirty="0"/>
              </a:p>
            </p:txBody>
          </p:sp>
        </mc:Choice>
        <mc:Fallback xmlns="">
          <p:sp>
            <p:nvSpPr>
              <p:cNvPr id="22" name="ZoneTexte 21">
                <a:extLst>
                  <a:ext uri="{FF2B5EF4-FFF2-40B4-BE49-F238E27FC236}">
                    <a16:creationId xmlns:a16="http://schemas.microsoft.com/office/drawing/2014/main" id="{68012342-76E1-6DAE-3D13-FD154CCFD017}"/>
                  </a:ext>
                </a:extLst>
              </p:cNvPr>
              <p:cNvSpPr txBox="1">
                <a:spLocks noRot="1" noChangeAspect="1" noMove="1" noResize="1" noEditPoints="1" noAdjustHandles="1" noChangeArrowheads="1" noChangeShapeType="1" noTextEdit="1"/>
              </p:cNvSpPr>
              <p:nvPr/>
            </p:nvSpPr>
            <p:spPr>
              <a:xfrm>
                <a:off x="5970432" y="3587148"/>
                <a:ext cx="1962845" cy="567463"/>
              </a:xfrm>
              <a:prstGeom prst="rect">
                <a:avLst/>
              </a:prstGeom>
              <a:blipFill>
                <a:blip r:embed="rId7"/>
                <a:stretch>
                  <a:fillRect/>
                </a:stretch>
              </a:blipFill>
              <a:ln>
                <a:solidFill>
                  <a:schemeClr val="tx1"/>
                </a:solidFill>
              </a:ln>
            </p:spPr>
            <p:txBody>
              <a:bodyPr/>
              <a:lstStyle/>
              <a:p>
                <a:r>
                  <a:rPr lang="fr-FR">
                    <a:noFill/>
                  </a:rPr>
                  <a:t> </a:t>
                </a:r>
              </a:p>
            </p:txBody>
          </p:sp>
        </mc:Fallback>
      </mc:AlternateContent>
      <p:cxnSp>
        <p:nvCxnSpPr>
          <p:cNvPr id="24" name="Connecteur droit avec flèche 23">
            <a:extLst>
              <a:ext uri="{FF2B5EF4-FFF2-40B4-BE49-F238E27FC236}">
                <a16:creationId xmlns:a16="http://schemas.microsoft.com/office/drawing/2014/main" id="{56F7C3E6-BB1A-B4BE-8C00-E786619C517B}"/>
              </a:ext>
            </a:extLst>
          </p:cNvPr>
          <p:cNvCxnSpPr/>
          <p:nvPr/>
        </p:nvCxnSpPr>
        <p:spPr>
          <a:xfrm>
            <a:off x="8246905" y="3482061"/>
            <a:ext cx="11277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436ECAB5-BEFF-8098-7F3E-976FE2CD4ECB}"/>
              </a:ext>
            </a:extLst>
          </p:cNvPr>
          <p:cNvSpPr txBox="1"/>
          <p:nvPr/>
        </p:nvSpPr>
        <p:spPr>
          <a:xfrm>
            <a:off x="2995384" y="2059058"/>
            <a:ext cx="7620000" cy="584775"/>
          </a:xfrm>
          <a:prstGeom prst="rect">
            <a:avLst/>
          </a:prstGeom>
          <a:noFill/>
        </p:spPr>
        <p:txBody>
          <a:bodyPr wrap="square" rtlCol="0">
            <a:spAutoFit/>
          </a:bodyPr>
          <a:lstStyle/>
          <a:p>
            <a:pPr algn="just"/>
            <a:r>
              <a:rPr lang="fr-FR" sz="1600" dirty="0"/>
              <a:t>Nous considérons un signal ayant 512 échantillons avec un bruit g(0) de 1. </a:t>
            </a:r>
          </a:p>
          <a:p>
            <a:pPr algn="just"/>
            <a:r>
              <a:rPr lang="fr-FR" sz="1600" dirty="0"/>
              <a:t>La constellation du signal BPSK, la constellation du signal sera de </a:t>
            </a:r>
            <a:r>
              <a:rPr lang="fr-FR" sz="1600" u="sng" dirty="0"/>
              <a:t>2 éléments </a:t>
            </a:r>
            <a:r>
              <a:rPr lang="fr-FR" sz="1600" dirty="0"/>
              <a:t>: </a:t>
            </a:r>
            <a:r>
              <a:rPr lang="fr-FR" sz="1600" b="1" dirty="0"/>
              <a:t>M </a:t>
            </a:r>
            <a:r>
              <a:rPr lang="az-Cyrl-AZ" sz="1600" b="1" dirty="0"/>
              <a:t>є</a:t>
            </a:r>
            <a:r>
              <a:rPr lang="fr-FR" sz="1600" b="1" dirty="0"/>
              <a:t> [-1;1]</a:t>
            </a:r>
          </a:p>
        </p:txBody>
      </p:sp>
      <p:pic>
        <p:nvPicPr>
          <p:cNvPr id="5" name="Image 4">
            <a:extLst>
              <a:ext uri="{FF2B5EF4-FFF2-40B4-BE49-F238E27FC236}">
                <a16:creationId xmlns:a16="http://schemas.microsoft.com/office/drawing/2014/main" id="{C8AD8A00-2B51-3AC5-271D-796A0E03657A}"/>
              </a:ext>
            </a:extLst>
          </p:cNvPr>
          <p:cNvPicPr>
            <a:picLocks noChangeAspect="1"/>
          </p:cNvPicPr>
          <p:nvPr/>
        </p:nvPicPr>
        <p:blipFill>
          <a:blip r:embed="rId8"/>
          <a:stretch>
            <a:fillRect/>
          </a:stretch>
        </p:blipFill>
        <p:spPr>
          <a:xfrm>
            <a:off x="11370447" y="1"/>
            <a:ext cx="821553" cy="890016"/>
          </a:xfrm>
          <a:prstGeom prst="rect">
            <a:avLst/>
          </a:prstGeom>
        </p:spPr>
      </p:pic>
    </p:spTree>
    <p:extLst>
      <p:ext uri="{BB962C8B-B14F-4D97-AF65-F5344CB8AC3E}">
        <p14:creationId xmlns:p14="http://schemas.microsoft.com/office/powerpoint/2010/main" val="15081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Taux d’erreur binaire du canal WGN</a:t>
            </a:r>
            <a:endParaRPr lang="fr-FR" sz="2000" b="1" u="sng" dirty="0"/>
          </a:p>
        </p:txBody>
      </p:sp>
      <p:pic>
        <p:nvPicPr>
          <p:cNvPr id="5" name="Image 4">
            <a:extLst>
              <a:ext uri="{FF2B5EF4-FFF2-40B4-BE49-F238E27FC236}">
                <a16:creationId xmlns:a16="http://schemas.microsoft.com/office/drawing/2014/main" id="{AC869B51-136C-51B8-8EFE-5261A3A749CA}"/>
              </a:ext>
            </a:extLst>
          </p:cNvPr>
          <p:cNvPicPr>
            <a:picLocks noChangeAspect="1"/>
          </p:cNvPicPr>
          <p:nvPr/>
        </p:nvPicPr>
        <p:blipFill rotWithShape="1">
          <a:blip r:embed="rId2"/>
          <a:srcRect l="1200"/>
          <a:stretch/>
        </p:blipFill>
        <p:spPr>
          <a:xfrm>
            <a:off x="2901696" y="2449629"/>
            <a:ext cx="9153740" cy="2376372"/>
          </a:xfrm>
          <a:prstGeom prst="rect">
            <a:avLst/>
          </a:prstGeom>
        </p:spPr>
      </p:pic>
      <p:sp>
        <p:nvSpPr>
          <p:cNvPr id="7" name="ZoneTexte 6">
            <a:extLst>
              <a:ext uri="{FF2B5EF4-FFF2-40B4-BE49-F238E27FC236}">
                <a16:creationId xmlns:a16="http://schemas.microsoft.com/office/drawing/2014/main" id="{8B396337-7101-ADCC-14E2-4F001C9AB0EE}"/>
              </a:ext>
            </a:extLst>
          </p:cNvPr>
          <p:cNvSpPr txBox="1"/>
          <p:nvPr/>
        </p:nvSpPr>
        <p:spPr>
          <a:xfrm>
            <a:off x="2901696" y="913656"/>
            <a:ext cx="9153740" cy="954107"/>
          </a:xfrm>
          <a:prstGeom prst="rect">
            <a:avLst/>
          </a:prstGeom>
          <a:noFill/>
        </p:spPr>
        <p:txBody>
          <a:bodyPr wrap="square" rtlCol="0">
            <a:spAutoFit/>
          </a:bodyPr>
          <a:lstStyle/>
          <a:p>
            <a:r>
              <a:rPr lang="fr-FR" sz="1400" dirty="0"/>
              <a:t>On trace la courbe de la variance du bruit en fonction de </a:t>
            </a:r>
            <a:r>
              <a:rPr lang="fr-FR" sz="1400" dirty="0" err="1"/>
              <a:t>Eb</a:t>
            </a:r>
            <a:r>
              <a:rPr lang="fr-FR" sz="1400" dirty="0"/>
              <a:t>/N0 (en dB) = 0, . . . , 12 [dB !] pour N = 512. </a:t>
            </a:r>
          </a:p>
          <a:p>
            <a:endParaRPr lang="fr-FR" sz="1400" dirty="0"/>
          </a:p>
          <a:p>
            <a:r>
              <a:rPr lang="fr-FR" sz="1400" dirty="0"/>
              <a:t>On sait que plus (</a:t>
            </a:r>
            <a:r>
              <a:rPr lang="fr-FR" sz="1400" dirty="0" err="1"/>
              <a:t>Eb</a:t>
            </a:r>
            <a:r>
              <a:rPr lang="fr-FR" sz="1400" dirty="0"/>
              <a:t>/N0) est élevé, moins le bruit a d’influence relative sur le signal, et donc la variance du bruit diminue. Notre courbe correspond bien à la théorie. </a:t>
            </a:r>
          </a:p>
        </p:txBody>
      </p:sp>
      <p:pic>
        <p:nvPicPr>
          <p:cNvPr id="3" name="Image 2">
            <a:extLst>
              <a:ext uri="{FF2B5EF4-FFF2-40B4-BE49-F238E27FC236}">
                <a16:creationId xmlns:a16="http://schemas.microsoft.com/office/drawing/2014/main" id="{B050DFB5-D9FD-E3EA-EC1F-F33374551DB5}"/>
              </a:ext>
            </a:extLst>
          </p:cNvPr>
          <p:cNvPicPr>
            <a:picLocks noChangeAspect="1"/>
          </p:cNvPicPr>
          <p:nvPr/>
        </p:nvPicPr>
        <p:blipFill>
          <a:blip r:embed="rId3"/>
          <a:stretch>
            <a:fillRect/>
          </a:stretch>
        </p:blipFill>
        <p:spPr>
          <a:xfrm>
            <a:off x="11370447" y="1"/>
            <a:ext cx="821553" cy="890016"/>
          </a:xfrm>
          <a:prstGeom prst="rect">
            <a:avLst/>
          </a:prstGeom>
        </p:spPr>
      </p:pic>
    </p:spTree>
    <p:extLst>
      <p:ext uri="{BB962C8B-B14F-4D97-AF65-F5344CB8AC3E}">
        <p14:creationId xmlns:p14="http://schemas.microsoft.com/office/powerpoint/2010/main" val="39584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Taux d’erreur binaire du canal WGN</a:t>
            </a:r>
            <a:endParaRPr lang="fr-FR" sz="2000" b="1" u="sng" dirty="0"/>
          </a:p>
        </p:txBody>
      </p:sp>
      <p:pic>
        <p:nvPicPr>
          <p:cNvPr id="5" name="Image 4">
            <a:extLst>
              <a:ext uri="{FF2B5EF4-FFF2-40B4-BE49-F238E27FC236}">
                <a16:creationId xmlns:a16="http://schemas.microsoft.com/office/drawing/2014/main" id="{9CFA953C-997F-8988-056A-08552591304E}"/>
              </a:ext>
            </a:extLst>
          </p:cNvPr>
          <p:cNvPicPr>
            <a:picLocks noChangeAspect="1"/>
          </p:cNvPicPr>
          <p:nvPr/>
        </p:nvPicPr>
        <p:blipFill rotWithShape="1">
          <a:blip r:embed="rId2"/>
          <a:srcRect l="1042" t="6786"/>
          <a:stretch/>
        </p:blipFill>
        <p:spPr>
          <a:xfrm>
            <a:off x="2901696" y="2245567"/>
            <a:ext cx="9144000" cy="2366866"/>
          </a:xfrm>
          <a:prstGeom prst="rect">
            <a:avLst/>
          </a:prstGeom>
        </p:spPr>
      </p:pic>
      <p:sp>
        <p:nvSpPr>
          <p:cNvPr id="7" name="ZoneTexte 6">
            <a:extLst>
              <a:ext uri="{FF2B5EF4-FFF2-40B4-BE49-F238E27FC236}">
                <a16:creationId xmlns:a16="http://schemas.microsoft.com/office/drawing/2014/main" id="{0288392E-C4FE-7665-7FDB-ED5E40C5D63B}"/>
              </a:ext>
            </a:extLst>
          </p:cNvPr>
          <p:cNvSpPr txBox="1"/>
          <p:nvPr/>
        </p:nvSpPr>
        <p:spPr>
          <a:xfrm>
            <a:off x="2946400" y="1145236"/>
            <a:ext cx="9290304" cy="954107"/>
          </a:xfrm>
          <a:prstGeom prst="rect">
            <a:avLst/>
          </a:prstGeom>
          <a:noFill/>
        </p:spPr>
        <p:txBody>
          <a:bodyPr wrap="square">
            <a:spAutoFit/>
          </a:bodyPr>
          <a:lstStyle/>
          <a:p>
            <a:r>
              <a:rPr lang="fr-FR" sz="1400" dirty="0"/>
              <a:t>On trace la courbe du taux d’erreur binaire en fonction de </a:t>
            </a:r>
            <a:r>
              <a:rPr lang="fr-FR" sz="1400" dirty="0" err="1"/>
              <a:t>Eb</a:t>
            </a:r>
            <a:r>
              <a:rPr lang="fr-FR" sz="1400" dirty="0"/>
              <a:t>/N0 (en dB) = 0, . . . , 12 [dB !] pour N = 512.</a:t>
            </a:r>
          </a:p>
          <a:p>
            <a:endParaRPr lang="fr-FR" sz="1400" dirty="0"/>
          </a:p>
          <a:p>
            <a:r>
              <a:rPr lang="fr-FR" sz="1400" dirty="0"/>
              <a:t> A des valeurs plus élevées de (</a:t>
            </a:r>
            <a:r>
              <a:rPr lang="fr-FR" sz="1400" dirty="0" err="1"/>
              <a:t>Eb</a:t>
            </a:r>
            <a:r>
              <a:rPr lang="fr-FR" sz="1400" dirty="0"/>
              <a:t>/N0), le taux d’erreur binaire diminue, ce qui signifie que lorsque le signal est plus fort par rapport au bruit, le système a moins d'erreurs de transmission.</a:t>
            </a:r>
          </a:p>
        </p:txBody>
      </p:sp>
      <p:pic>
        <p:nvPicPr>
          <p:cNvPr id="3" name="Image 2">
            <a:extLst>
              <a:ext uri="{FF2B5EF4-FFF2-40B4-BE49-F238E27FC236}">
                <a16:creationId xmlns:a16="http://schemas.microsoft.com/office/drawing/2014/main" id="{A07065E7-9C10-8AEF-39DB-F39690F3D6E9}"/>
              </a:ext>
            </a:extLst>
          </p:cNvPr>
          <p:cNvPicPr>
            <a:picLocks noChangeAspect="1"/>
          </p:cNvPicPr>
          <p:nvPr/>
        </p:nvPicPr>
        <p:blipFill>
          <a:blip r:embed="rId3"/>
          <a:stretch>
            <a:fillRect/>
          </a:stretch>
        </p:blipFill>
        <p:spPr>
          <a:xfrm>
            <a:off x="11370447" y="1"/>
            <a:ext cx="821553" cy="890016"/>
          </a:xfrm>
          <a:prstGeom prst="rect">
            <a:avLst/>
          </a:prstGeom>
        </p:spPr>
      </p:pic>
    </p:spTree>
    <p:extLst>
      <p:ext uri="{BB962C8B-B14F-4D97-AF65-F5344CB8AC3E}">
        <p14:creationId xmlns:p14="http://schemas.microsoft.com/office/powerpoint/2010/main" val="371649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82FD74-46D7-9E9A-1EFC-3AF27661552E}"/>
              </a:ext>
            </a:extLst>
          </p:cNvPr>
          <p:cNvSpPr txBox="1"/>
          <p:nvPr/>
        </p:nvSpPr>
        <p:spPr>
          <a:xfrm>
            <a:off x="2901696" y="170688"/>
            <a:ext cx="9290304" cy="400110"/>
          </a:xfrm>
          <a:prstGeom prst="rect">
            <a:avLst/>
          </a:prstGeom>
          <a:noFill/>
        </p:spPr>
        <p:txBody>
          <a:bodyPr wrap="square" rtlCol="0">
            <a:spAutoFit/>
          </a:bodyPr>
          <a:lstStyle/>
          <a:p>
            <a:r>
              <a:rPr lang="fr-FR" sz="2000" b="1" u="sng" dirty="0"/>
              <a:t>1. Canal idéal de Nyquist AWGN :</a:t>
            </a:r>
            <a:r>
              <a:rPr lang="fr-FR" sz="2000" b="1" dirty="0"/>
              <a:t> </a:t>
            </a:r>
            <a:r>
              <a:rPr lang="fr-FR" sz="2000" dirty="0"/>
              <a:t>Taux d’erreur binaire du canal WGN</a:t>
            </a:r>
            <a:endParaRPr lang="fr-FR" sz="2000" b="1" u="sng" dirty="0"/>
          </a:p>
        </p:txBody>
      </p:sp>
      <p:pic>
        <p:nvPicPr>
          <p:cNvPr id="6" name="Image 5">
            <a:extLst>
              <a:ext uri="{FF2B5EF4-FFF2-40B4-BE49-F238E27FC236}">
                <a16:creationId xmlns:a16="http://schemas.microsoft.com/office/drawing/2014/main" id="{04468EB9-EF60-8646-E62F-BC8DFD7ABB21}"/>
              </a:ext>
            </a:extLst>
          </p:cNvPr>
          <p:cNvPicPr>
            <a:picLocks noChangeAspect="1"/>
          </p:cNvPicPr>
          <p:nvPr/>
        </p:nvPicPr>
        <p:blipFill>
          <a:blip r:embed="rId2"/>
          <a:stretch>
            <a:fillRect/>
          </a:stretch>
        </p:blipFill>
        <p:spPr>
          <a:xfrm>
            <a:off x="3486165" y="1921049"/>
            <a:ext cx="2873254" cy="1619291"/>
          </a:xfrm>
          <a:prstGeom prst="rect">
            <a:avLst/>
          </a:prstGeom>
        </p:spPr>
      </p:pic>
      <p:pic>
        <p:nvPicPr>
          <p:cNvPr id="7" name="Image 6">
            <a:extLst>
              <a:ext uri="{FF2B5EF4-FFF2-40B4-BE49-F238E27FC236}">
                <a16:creationId xmlns:a16="http://schemas.microsoft.com/office/drawing/2014/main" id="{2F899F60-9699-5D7C-3FED-160FAF75C94C}"/>
              </a:ext>
            </a:extLst>
          </p:cNvPr>
          <p:cNvPicPr>
            <a:picLocks noChangeAspect="1"/>
          </p:cNvPicPr>
          <p:nvPr/>
        </p:nvPicPr>
        <p:blipFill>
          <a:blip r:embed="rId3"/>
          <a:stretch>
            <a:fillRect/>
          </a:stretch>
        </p:blipFill>
        <p:spPr>
          <a:xfrm>
            <a:off x="11370447" y="1"/>
            <a:ext cx="821553" cy="890016"/>
          </a:xfrm>
          <a:prstGeom prst="rect">
            <a:avLst/>
          </a:prstGeom>
        </p:spPr>
      </p:pic>
      <p:sp>
        <p:nvSpPr>
          <p:cNvPr id="8" name="ZoneTexte 7">
            <a:extLst>
              <a:ext uri="{FF2B5EF4-FFF2-40B4-BE49-F238E27FC236}">
                <a16:creationId xmlns:a16="http://schemas.microsoft.com/office/drawing/2014/main" id="{1C716044-FEE3-5335-C5AE-6A10C698BB1E}"/>
              </a:ext>
            </a:extLst>
          </p:cNvPr>
          <p:cNvSpPr txBox="1"/>
          <p:nvPr/>
        </p:nvSpPr>
        <p:spPr>
          <a:xfrm>
            <a:off x="3048000" y="711446"/>
            <a:ext cx="3568700" cy="338554"/>
          </a:xfrm>
          <a:prstGeom prst="rect">
            <a:avLst/>
          </a:prstGeom>
          <a:noFill/>
        </p:spPr>
        <p:txBody>
          <a:bodyPr wrap="square">
            <a:spAutoFit/>
          </a:bodyPr>
          <a:lstStyle/>
          <a:p>
            <a:r>
              <a:rPr lang="fr-FR" sz="1600" u="sng" dirty="0"/>
              <a:t>Probabilité d’erreur binaire théorique:</a:t>
            </a:r>
          </a:p>
        </p:txBody>
      </p:sp>
      <p:pic>
        <p:nvPicPr>
          <p:cNvPr id="10" name="Image 9">
            <a:extLst>
              <a:ext uri="{FF2B5EF4-FFF2-40B4-BE49-F238E27FC236}">
                <a16:creationId xmlns:a16="http://schemas.microsoft.com/office/drawing/2014/main" id="{A5ADC44A-1EC1-D75E-E085-0F56421D1061}"/>
              </a:ext>
            </a:extLst>
          </p:cNvPr>
          <p:cNvPicPr>
            <a:picLocks noChangeAspect="1"/>
          </p:cNvPicPr>
          <p:nvPr/>
        </p:nvPicPr>
        <p:blipFill>
          <a:blip r:embed="rId4"/>
          <a:stretch>
            <a:fillRect/>
          </a:stretch>
        </p:blipFill>
        <p:spPr>
          <a:xfrm>
            <a:off x="3833545" y="4080651"/>
            <a:ext cx="2783155" cy="1129397"/>
          </a:xfrm>
          <a:prstGeom prst="rect">
            <a:avLst/>
          </a:prstGeom>
        </p:spPr>
      </p:pic>
      <p:pic>
        <p:nvPicPr>
          <p:cNvPr id="12" name="Image 11">
            <a:extLst>
              <a:ext uri="{FF2B5EF4-FFF2-40B4-BE49-F238E27FC236}">
                <a16:creationId xmlns:a16="http://schemas.microsoft.com/office/drawing/2014/main" id="{F3DD48B3-ABDC-C762-5E87-F130E530E838}"/>
              </a:ext>
            </a:extLst>
          </p:cNvPr>
          <p:cNvPicPr>
            <a:picLocks noChangeAspect="1"/>
          </p:cNvPicPr>
          <p:nvPr/>
        </p:nvPicPr>
        <p:blipFill>
          <a:blip r:embed="rId5"/>
          <a:stretch>
            <a:fillRect/>
          </a:stretch>
        </p:blipFill>
        <p:spPr>
          <a:xfrm>
            <a:off x="3486165" y="1274942"/>
            <a:ext cx="7540358" cy="645961"/>
          </a:xfrm>
          <a:prstGeom prst="rect">
            <a:avLst/>
          </a:prstGeom>
        </p:spPr>
      </p:pic>
      <p:sp>
        <p:nvSpPr>
          <p:cNvPr id="13" name="Accolade ouvrante 12">
            <a:extLst>
              <a:ext uri="{FF2B5EF4-FFF2-40B4-BE49-F238E27FC236}">
                <a16:creationId xmlns:a16="http://schemas.microsoft.com/office/drawing/2014/main" id="{9281EA52-2DF9-926A-940E-8731910CE4C5}"/>
              </a:ext>
            </a:extLst>
          </p:cNvPr>
          <p:cNvSpPr/>
          <p:nvPr/>
        </p:nvSpPr>
        <p:spPr>
          <a:xfrm>
            <a:off x="3206496" y="1310671"/>
            <a:ext cx="279669" cy="2004706"/>
          </a:xfrm>
          <a:prstGeom prst="leftBrace">
            <a:avLst>
              <a:gd name="adj1" fmla="val 85531"/>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4" name="ZoneTexte 13">
            <a:extLst>
              <a:ext uri="{FF2B5EF4-FFF2-40B4-BE49-F238E27FC236}">
                <a16:creationId xmlns:a16="http://schemas.microsoft.com/office/drawing/2014/main" id="{4C0F6E5D-CBC7-44A3-6DCF-C4557D98E452}"/>
              </a:ext>
            </a:extLst>
          </p:cNvPr>
          <p:cNvSpPr txBox="1"/>
          <p:nvPr/>
        </p:nvSpPr>
        <p:spPr>
          <a:xfrm>
            <a:off x="3219196" y="3742097"/>
            <a:ext cx="4273804" cy="338554"/>
          </a:xfrm>
          <a:prstGeom prst="rect">
            <a:avLst/>
          </a:prstGeom>
          <a:noFill/>
        </p:spPr>
        <p:txBody>
          <a:bodyPr wrap="square">
            <a:spAutoFit/>
          </a:bodyPr>
          <a:lstStyle/>
          <a:p>
            <a:r>
              <a:rPr lang="fr-FR" sz="1600" u="sng" dirty="0"/>
              <a:t>Via Matlab</a:t>
            </a:r>
            <a:r>
              <a:rPr lang="fr-FR" sz="1600" dirty="0"/>
              <a:t>, nous utilisons la fonction </a:t>
            </a:r>
            <a:r>
              <a:rPr lang="fr-FR" sz="1600" b="1" i="1" dirty="0"/>
              <a:t>erfc</a:t>
            </a:r>
          </a:p>
        </p:txBody>
      </p:sp>
    </p:spTree>
    <p:extLst>
      <p:ext uri="{BB962C8B-B14F-4D97-AF65-F5344CB8AC3E}">
        <p14:creationId xmlns:p14="http://schemas.microsoft.com/office/powerpoint/2010/main" val="26368347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1321</Words>
  <Application>Microsoft Office PowerPoint</Application>
  <PresentationFormat>Grand écran</PresentationFormat>
  <Paragraphs>84</Paragraphs>
  <Slides>14</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Cambria Math</vt:lpstr>
      <vt:lpstr>Myriad Pro</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Camille Lanfredi</dc:creator>
  <cp:lastModifiedBy>Camille Lanfredi</cp:lastModifiedBy>
  <cp:revision>9</cp:revision>
  <dcterms:created xsi:type="dcterms:W3CDTF">2023-11-09T17:19:30Z</dcterms:created>
  <dcterms:modified xsi:type="dcterms:W3CDTF">2023-11-18T23:53:32Z</dcterms:modified>
</cp:coreProperties>
</file>