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9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98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525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954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160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5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82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CFD807F-A778-47EE-BC34-076F22984E7D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782933" y="3480185"/>
            <a:ext cx="3554423" cy="31389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프로그래밍</a:t>
            </a:r>
            <a:r>
              <a:rPr lang="en-US" altLang="ko-KR" dirty="0"/>
              <a:t>-</a:t>
            </a:r>
            <a:r>
              <a:rPr lang="ko-KR" altLang="en-US" dirty="0"/>
              <a:t>강의계획서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2208" y="2834640"/>
            <a:ext cx="8583168" cy="3611880"/>
          </a:xfrm>
        </p:spPr>
        <p:txBody>
          <a:bodyPr>
            <a:normAutofit/>
          </a:bodyPr>
          <a:lstStyle/>
          <a:p>
            <a:r>
              <a:rPr lang="ko-KR" altLang="en-US" dirty="0"/>
              <a:t>담당교수 </a:t>
            </a:r>
            <a:r>
              <a:rPr lang="en-US" altLang="ko-KR" dirty="0"/>
              <a:t>: </a:t>
            </a:r>
            <a:r>
              <a:rPr lang="ko-KR" altLang="en-US" dirty="0"/>
              <a:t>김은주</a:t>
            </a:r>
            <a:endParaRPr lang="en-US" altLang="ko-KR" dirty="0"/>
          </a:p>
          <a:p>
            <a:r>
              <a:rPr lang="ko-KR" altLang="en-US" dirty="0"/>
              <a:t>연구실 </a:t>
            </a:r>
            <a:r>
              <a:rPr lang="en-US" altLang="ko-KR" dirty="0"/>
              <a:t>: </a:t>
            </a:r>
            <a:r>
              <a:rPr lang="ko-KR" altLang="en-US" dirty="0"/>
              <a:t>공학관 </a:t>
            </a:r>
            <a:r>
              <a:rPr lang="en-US" altLang="ko-KR" dirty="0"/>
              <a:t>A1303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ko-KR" altLang="en-US" dirty="0"/>
              <a:t>연락처 </a:t>
            </a:r>
            <a:r>
              <a:rPr lang="en-US" altLang="ko-KR" dirty="0"/>
              <a:t>: 033-248-2325 (</a:t>
            </a:r>
            <a:r>
              <a:rPr lang="ko-KR" altLang="en-US" dirty="0"/>
              <a:t>내선</a:t>
            </a:r>
            <a:r>
              <a:rPr lang="en-US" altLang="ko-KR" dirty="0"/>
              <a:t>:2325)</a:t>
            </a:r>
          </a:p>
          <a:p>
            <a:r>
              <a:rPr lang="ko-KR" altLang="en-US" dirty="0"/>
              <a:t>메일</a:t>
            </a:r>
            <a:r>
              <a:rPr lang="en-US" altLang="ko-KR" dirty="0"/>
              <a:t> : ejkim628@hallym.ac.kr</a:t>
            </a:r>
          </a:p>
          <a:p>
            <a:r>
              <a:rPr lang="ko-KR" altLang="en-US" dirty="0"/>
              <a:t>면담가능시간 </a:t>
            </a:r>
            <a:r>
              <a:rPr lang="en-US" altLang="ko-KR" dirty="0"/>
              <a:t>: </a:t>
            </a:r>
            <a:r>
              <a:rPr lang="ko-KR" altLang="en-US" dirty="0"/>
              <a:t>월</a:t>
            </a:r>
            <a:r>
              <a:rPr lang="en-US" altLang="ko-KR" dirty="0"/>
              <a:t>~</a:t>
            </a:r>
            <a:r>
              <a:rPr lang="ko-KR" altLang="en-US" dirty="0"/>
              <a:t>금요일 수업 시간외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95" y="3635522"/>
            <a:ext cx="3212698" cy="2836278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499966" y="3635522"/>
            <a:ext cx="2006221" cy="925318"/>
          </a:xfrm>
          <a:prstGeom prst="wedgeRoundRectCallout">
            <a:avLst>
              <a:gd name="adj1" fmla="val 62840"/>
              <a:gd name="adj2" fmla="val 992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공학관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(A1303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5696" y="5991379"/>
            <a:ext cx="954107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/>
              <a:t>생명과학관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225886" y="5297813"/>
            <a:ext cx="954107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/>
              <a:t>자연과학관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804125" y="4397067"/>
            <a:ext cx="64633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공학관</a:t>
            </a:r>
          </a:p>
        </p:txBody>
      </p:sp>
    </p:spTree>
    <p:extLst>
      <p:ext uri="{BB962C8B-B14F-4D97-AF65-F5344CB8AC3E}">
        <p14:creationId xmlns:p14="http://schemas.microsoft.com/office/powerpoint/2010/main" val="39921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한림</a:t>
            </a:r>
            <a:r>
              <a:rPr lang="en-US" altLang="ko-KR" dirty="0" err="1"/>
              <a:t>SmartCampus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3959352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한림 </a:t>
            </a:r>
            <a:r>
              <a:rPr lang="en-US" altLang="ko-KR" sz="2800" dirty="0" err="1"/>
              <a:t>SmartCampus</a:t>
            </a:r>
            <a:r>
              <a:rPr lang="en-US" altLang="ko-KR" sz="2800" dirty="0"/>
              <a:t> </a:t>
            </a:r>
            <a:r>
              <a:rPr lang="ko-KR" altLang="en-US" sz="2800" dirty="0"/>
              <a:t>사이트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 https://smart.hallym.ac.kr</a:t>
            </a:r>
          </a:p>
          <a:p>
            <a:r>
              <a:rPr lang="ko-KR" altLang="en-US" sz="2800" dirty="0"/>
              <a:t>로그인</a:t>
            </a:r>
            <a:endParaRPr lang="en-US" altLang="ko-KR" sz="2800" dirty="0"/>
          </a:p>
          <a:p>
            <a:r>
              <a:rPr lang="ko-KR" altLang="en-US" sz="2800" dirty="0"/>
              <a:t>수강과목 선택</a:t>
            </a:r>
            <a:endParaRPr lang="en-US" altLang="ko-KR" sz="2800" dirty="0"/>
          </a:p>
          <a:p>
            <a:r>
              <a:rPr lang="ko-KR" altLang="en-US" sz="2800" dirty="0"/>
              <a:t>왼쪽 메뉴에서 </a:t>
            </a:r>
            <a:r>
              <a:rPr lang="en-US" altLang="ko-KR" sz="2800" dirty="0"/>
              <a:t>[</a:t>
            </a:r>
            <a:r>
              <a:rPr lang="ko-KR" altLang="en-US" sz="2800" dirty="0"/>
              <a:t>강의계획서</a:t>
            </a:r>
            <a:r>
              <a:rPr lang="en-US" altLang="ko-KR" sz="2800" dirty="0"/>
              <a:t>]</a:t>
            </a:r>
            <a:r>
              <a:rPr lang="ko-KR" altLang="en-US" sz="2800" dirty="0"/>
              <a:t> 선택</a:t>
            </a:r>
            <a:endParaRPr lang="en-US" altLang="ko-KR" sz="2800" dirty="0"/>
          </a:p>
          <a:p>
            <a:r>
              <a:rPr lang="ko-KR" altLang="en-US" sz="2800" dirty="0"/>
              <a:t>자세한 내용 확인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기타 궁금한 사항은 쪽지나 메일 전송</a:t>
            </a:r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31" y="1252728"/>
            <a:ext cx="4015996" cy="345702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530" y="2493007"/>
            <a:ext cx="4117739" cy="3767182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3320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928049" y="1527049"/>
            <a:ext cx="7720082" cy="10933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28049" y="3036191"/>
            <a:ext cx="7720082" cy="17332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사물을 논리적 관점에서 해석하고 설계</a:t>
            </a:r>
            <a:endParaRPr lang="en-US" altLang="ko-KR" sz="2800" dirty="0"/>
          </a:p>
          <a:p>
            <a:r>
              <a:rPr lang="ko-KR" altLang="en-US" sz="2800" dirty="0"/>
              <a:t>객체 지향적 개념의 이해와 설계 방법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C/C++ </a:t>
            </a:r>
            <a:r>
              <a:rPr lang="ko-KR" altLang="en-US" sz="2800" dirty="0"/>
              <a:t>기초 기술의 역량 강화</a:t>
            </a:r>
            <a:endParaRPr lang="en-US" altLang="ko-KR" sz="2800" dirty="0"/>
          </a:p>
          <a:p>
            <a:r>
              <a:rPr lang="en-US" altLang="ko-KR" sz="2800" dirty="0"/>
              <a:t>C/C++ </a:t>
            </a:r>
            <a:r>
              <a:rPr lang="ko-KR" altLang="en-US" sz="2800" dirty="0"/>
              <a:t>객체 지향적 기술의 역량 강화</a:t>
            </a:r>
            <a:endParaRPr lang="en-US" altLang="ko-KR" sz="2800" dirty="0"/>
          </a:p>
          <a:p>
            <a:r>
              <a:rPr lang="ko-KR" altLang="en-US" sz="2800" dirty="0"/>
              <a:t>재사용 가능한 템플릿과 </a:t>
            </a:r>
            <a:r>
              <a:rPr lang="en-US" altLang="ko-KR" sz="2800" dirty="0"/>
              <a:t>STL </a:t>
            </a:r>
            <a:r>
              <a:rPr lang="ko-KR" altLang="en-US" sz="2800" dirty="0"/>
              <a:t>사용 역량 강화</a:t>
            </a:r>
            <a:endParaRPr lang="en-US" altLang="ko-KR" sz="2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수업개요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898341" y="1527049"/>
            <a:ext cx="2934269" cy="1093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이론적 배경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898341" y="3026471"/>
            <a:ext cx="2934269" cy="17332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기술적 배경</a:t>
            </a:r>
          </a:p>
        </p:txBody>
      </p:sp>
      <p:sp>
        <p:nvSpPr>
          <p:cNvPr id="10" name="십자형 9"/>
          <p:cNvSpPr/>
          <p:nvPr/>
        </p:nvSpPr>
        <p:spPr>
          <a:xfrm>
            <a:off x="5856052" y="1435530"/>
            <a:ext cx="3042290" cy="3333927"/>
          </a:xfrm>
          <a:prstGeom prst="plus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  <a:alpha val="0"/>
                  <a:lumMod val="85000"/>
                  <a:lumOff val="15000"/>
                </a:schemeClr>
              </a:gs>
              <a:gs pos="10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6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선수과목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본</a:t>
            </a:r>
            <a:r>
              <a:rPr lang="en-US" altLang="ko-KR" sz="2800" dirty="0"/>
              <a:t> </a:t>
            </a:r>
            <a:r>
              <a:rPr lang="ko-KR" altLang="en-US" sz="2800" dirty="0"/>
              <a:t>과목은 </a:t>
            </a:r>
            <a:r>
              <a:rPr lang="en-US" altLang="ko-KR" sz="2800" dirty="0"/>
              <a:t>[C </a:t>
            </a:r>
            <a:r>
              <a:rPr lang="ko-KR" altLang="en-US" sz="2800" dirty="0"/>
              <a:t>프로그래밍</a:t>
            </a:r>
            <a:r>
              <a:rPr lang="en-US" altLang="ko-KR" sz="2800" dirty="0"/>
              <a:t>] </a:t>
            </a:r>
            <a:r>
              <a:rPr lang="ko-KR" altLang="en-US" sz="2800" dirty="0"/>
              <a:t>과목을 사전 수강한 학생만 신청가능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310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760561" y="1239080"/>
            <a:ext cx="9103057" cy="44793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 sz="239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100%</a:t>
            </a:r>
            <a:endParaRPr lang="ko-KR" altLang="en-US" sz="23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수업유형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38236" y="1678676"/>
            <a:ext cx="3862316" cy="15285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강의식</a:t>
            </a:r>
            <a:endParaRPr lang="en-US" altLang="ko-KR" sz="3200" dirty="0"/>
          </a:p>
          <a:p>
            <a:pPr algn="ctr"/>
            <a:r>
              <a:rPr lang="en-US" altLang="ko-KR" sz="3200" dirty="0"/>
              <a:t>30%</a:t>
            </a:r>
            <a:endParaRPr lang="ko-KR" altLang="en-US" sz="3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38236" y="3603011"/>
            <a:ext cx="3862316" cy="15285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문제중심학습</a:t>
            </a:r>
            <a:endParaRPr lang="en-US" altLang="ko-KR" sz="3200" dirty="0"/>
          </a:p>
          <a:p>
            <a:pPr algn="ctr"/>
            <a:r>
              <a:rPr lang="en-US" altLang="ko-KR" sz="3200" dirty="0"/>
              <a:t>20%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46710" y="1678675"/>
            <a:ext cx="3466534" cy="34528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endParaRPr lang="en-US" altLang="ko-KR" sz="3200" dirty="0"/>
          </a:p>
          <a:p>
            <a:pPr algn="ctr"/>
            <a:r>
              <a:rPr lang="en-US" altLang="ko-KR" sz="3200" dirty="0"/>
              <a:t>50%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350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교과목표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3958" y="1555845"/>
            <a:ext cx="9840036" cy="103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사물을 논리 및 객체 지향적 관점으로 문제 해석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473958" y="2896192"/>
            <a:ext cx="9840036" cy="103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문제를 해결하기 위한 알고리즘의 설계와 구현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73958" y="4236539"/>
            <a:ext cx="9840036" cy="103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재사용 가능한 템플릿 설계와  </a:t>
            </a:r>
            <a:r>
              <a:rPr lang="en-US" altLang="ko-KR" sz="2800" dirty="0"/>
              <a:t>STL </a:t>
            </a:r>
            <a:r>
              <a:rPr lang="ko-KR" altLang="en-US" sz="2800" dirty="0"/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96552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497540" y="1239080"/>
            <a:ext cx="7369791" cy="44793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 sz="239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100%</a:t>
            </a:r>
            <a:endParaRPr lang="ko-KR" altLang="en-US" sz="23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평가방법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947918" y="1552979"/>
            <a:ext cx="3084394" cy="9021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중간시험 </a:t>
            </a:r>
            <a:r>
              <a:rPr lang="en-US" altLang="ko-KR" sz="2000" dirty="0"/>
              <a:t>20%</a:t>
            </a:r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 err="1"/>
              <a:t>자필시험</a:t>
            </a:r>
            <a:r>
              <a:rPr lang="ko-KR" altLang="en-US" sz="2000" dirty="0"/>
              <a:t> </a:t>
            </a:r>
            <a:r>
              <a:rPr lang="en-US" altLang="ko-KR" sz="2000" dirty="0"/>
              <a:t>&amp; </a:t>
            </a:r>
            <a:r>
              <a:rPr lang="ko-KR" altLang="en-US" sz="2000" dirty="0"/>
              <a:t>기타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8915" y="1552979"/>
            <a:ext cx="3084394" cy="9021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기말시험 </a:t>
            </a:r>
            <a:r>
              <a:rPr lang="en-US" altLang="ko-KR" sz="2000" dirty="0"/>
              <a:t>20%</a:t>
            </a:r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 err="1"/>
              <a:t>자필시험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47918" y="2729416"/>
            <a:ext cx="6437194" cy="6277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수행평가 </a:t>
            </a:r>
            <a:r>
              <a:rPr lang="en-US" altLang="ko-KR" sz="2000" dirty="0"/>
              <a:t>20% (</a:t>
            </a:r>
            <a:r>
              <a:rPr lang="ko-KR" altLang="en-US" sz="2000" dirty="0"/>
              <a:t>실습 수업 </a:t>
            </a:r>
            <a:r>
              <a:rPr lang="en-US" altLang="ko-KR" sz="2000" dirty="0"/>
              <a:t>-</a:t>
            </a:r>
            <a:r>
              <a:rPr lang="ko-KR" altLang="en-US" sz="2000" dirty="0"/>
              <a:t> 문제해결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47918" y="3499218"/>
            <a:ext cx="6437194" cy="6277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과제 </a:t>
            </a:r>
            <a:r>
              <a:rPr lang="en-US" altLang="ko-KR" sz="2000" dirty="0"/>
              <a:t>20% (</a:t>
            </a:r>
            <a:r>
              <a:rPr lang="ko-KR" altLang="en-US" sz="2000" dirty="0"/>
              <a:t>수업 외 과제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47918" y="4335177"/>
            <a:ext cx="6437194" cy="111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출석 </a:t>
            </a:r>
            <a:r>
              <a:rPr lang="en-US" altLang="ko-KR" sz="2000" dirty="0"/>
              <a:t>20% (</a:t>
            </a:r>
            <a:r>
              <a:rPr lang="ko-KR" altLang="en-US" sz="2000" dirty="0"/>
              <a:t>수업 참여 및 태도</a:t>
            </a:r>
            <a:r>
              <a:rPr lang="en-US" altLang="ko-KR" sz="2000" dirty="0"/>
              <a:t>)</a:t>
            </a:r>
          </a:p>
          <a:p>
            <a:pPr algn="ctr"/>
            <a:r>
              <a:rPr lang="en-US" altLang="ko-KR" sz="1200" dirty="0"/>
              <a:t> </a:t>
            </a:r>
            <a:r>
              <a:rPr lang="ko-KR" altLang="en-US" sz="1200" dirty="0"/>
              <a:t>출석미달기준 </a:t>
            </a:r>
            <a:r>
              <a:rPr lang="en-US" altLang="ko-KR" sz="1200" dirty="0"/>
              <a:t>:</a:t>
            </a:r>
            <a:r>
              <a:rPr lang="ko-KR" altLang="en-US" sz="1200" dirty="0"/>
              <a:t>학교규정준수 </a:t>
            </a:r>
          </a:p>
        </p:txBody>
      </p:sp>
    </p:spTree>
    <p:extLst>
      <p:ext uri="{BB962C8B-B14F-4D97-AF65-F5344CB8AC3E}">
        <p14:creationId xmlns:p14="http://schemas.microsoft.com/office/powerpoint/2010/main" val="244194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1095924" y="1142028"/>
            <a:ext cx="3011611" cy="489449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수업내용</a:t>
            </a:r>
          </a:p>
        </p:txBody>
      </p:sp>
      <p:sp>
        <p:nvSpPr>
          <p:cNvPr id="26" name="줄무늬가 있는 오른쪽 화살표 25"/>
          <p:cNvSpPr/>
          <p:nvPr/>
        </p:nvSpPr>
        <p:spPr>
          <a:xfrm>
            <a:off x="4130791" y="3327277"/>
            <a:ext cx="583815" cy="57633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73348" y="1342448"/>
            <a:ext cx="2643117" cy="535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 </a:t>
            </a:r>
            <a:r>
              <a:rPr lang="ko-KR" altLang="en-US" dirty="0"/>
              <a:t>기초 구조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273348" y="1849573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데이터의 확장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배열</a:t>
            </a:r>
            <a:r>
              <a:rPr lang="en-US" altLang="ko-KR" sz="1400" dirty="0"/>
              <a:t>/</a:t>
            </a:r>
            <a:r>
              <a:rPr lang="ko-KR" altLang="en-US" sz="1400" dirty="0"/>
              <a:t>구조체</a:t>
            </a:r>
            <a:r>
              <a:rPr lang="en-US" altLang="ko-KR" sz="1400" dirty="0"/>
              <a:t>/</a:t>
            </a:r>
            <a:r>
              <a:rPr lang="ko-KR" altLang="en-US" sz="1400" dirty="0"/>
              <a:t>포인터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복합타입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273348" y="2847062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최적화 된 </a:t>
            </a:r>
            <a:r>
              <a:rPr lang="ko-KR" altLang="en-US" dirty="0" err="1"/>
              <a:t>선택문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우선순위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73348" y="3844551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최적화 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반복회피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273348" y="4842040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프로그램의 모듈화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함수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14606" y="1142028"/>
            <a:ext cx="3011611" cy="489449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4892030" y="1342448"/>
            <a:ext cx="2643117" cy="535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 </a:t>
            </a:r>
            <a:r>
              <a:rPr lang="ko-KR" altLang="en-US" dirty="0"/>
              <a:t>객체 지향적 구조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892030" y="1849573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</a:t>
            </a:r>
            <a:endParaRPr lang="ko-KR" altLang="en-US" sz="14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892030" y="2847062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재사용 가능한 상속</a:t>
            </a:r>
            <a:endParaRPr lang="ko-KR" altLang="en-US" sz="14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892030" y="3844551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가상함수와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ko-KR" altLang="en-US" sz="14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892030" y="4842040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예외적 상황 극복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예외처리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8352755" y="1142028"/>
            <a:ext cx="3011611" cy="489449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530179" y="1342448"/>
            <a:ext cx="2643117" cy="535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 </a:t>
            </a:r>
            <a:r>
              <a:rPr lang="ko-KR" altLang="en-US" dirty="0"/>
              <a:t>고급 활용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530179" y="1849573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효율적인 메모리 관리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접근범위와</a:t>
            </a:r>
            <a:r>
              <a:rPr lang="ko-KR" altLang="en-US" sz="1400" dirty="0"/>
              <a:t> 존속기간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30179" y="2847062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r>
              <a:rPr lang="ko-KR" altLang="en-US" dirty="0"/>
              <a:t>연산자 오버로딩</a:t>
            </a:r>
            <a:endParaRPr lang="ko-KR" altLang="en-US" sz="14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8530179" y="3844551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네임스페이스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530179" y="4842040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템플릿과 </a:t>
            </a:r>
            <a:r>
              <a:rPr lang="en-US" altLang="ko-KR" dirty="0"/>
              <a:t>STL</a:t>
            </a:r>
            <a:endParaRPr lang="ko-KR" altLang="en-US" sz="1400" dirty="0"/>
          </a:p>
        </p:txBody>
      </p:sp>
      <p:sp>
        <p:nvSpPr>
          <p:cNvPr id="109" name="줄무늬가 있는 오른쪽 화살표 108"/>
          <p:cNvSpPr/>
          <p:nvPr/>
        </p:nvSpPr>
        <p:spPr>
          <a:xfrm>
            <a:off x="7749473" y="3327277"/>
            <a:ext cx="583815" cy="57633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BA7AC-4BBC-46EE-BBA9-73FEF8C57688}"/>
              </a:ext>
            </a:extLst>
          </p:cNvPr>
          <p:cNvSpPr/>
          <p:nvPr/>
        </p:nvSpPr>
        <p:spPr>
          <a:xfrm>
            <a:off x="2529016" y="345989"/>
            <a:ext cx="2185590" cy="63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제어문법가</a:t>
            </a:r>
            <a:r>
              <a:rPr lang="ko-KR" altLang="en-US" dirty="0"/>
              <a:t> 기준</a:t>
            </a:r>
          </a:p>
        </p:txBody>
      </p:sp>
    </p:spTree>
    <p:extLst>
      <p:ext uri="{BB962C8B-B14F-4D97-AF65-F5344CB8AC3E}">
        <p14:creationId xmlns:p14="http://schemas.microsoft.com/office/powerpoint/2010/main" val="168969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 및 참고도서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교재 </a:t>
            </a:r>
            <a:r>
              <a:rPr lang="en-US" altLang="ko-KR" sz="2400" dirty="0"/>
              <a:t>: </a:t>
            </a:r>
            <a:r>
              <a:rPr lang="ko-KR" altLang="en-US" sz="2400" dirty="0"/>
              <a:t>명품 </a:t>
            </a:r>
            <a:r>
              <a:rPr lang="en-US" altLang="ko-KR" sz="2400" dirty="0"/>
              <a:t>C++ Programming(</a:t>
            </a:r>
            <a:r>
              <a:rPr lang="ko-KR" altLang="en-US" sz="2400" dirty="0" err="1"/>
              <a:t>황기태</a:t>
            </a:r>
            <a:r>
              <a:rPr lang="ko-KR" altLang="en-US" sz="2400" dirty="0"/>
              <a:t> 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생능출판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참고도서 </a:t>
            </a:r>
            <a:r>
              <a:rPr lang="en-US" altLang="ko-KR" sz="2400" dirty="0"/>
              <a:t>:  </a:t>
            </a:r>
            <a:r>
              <a:rPr lang="ko-KR" altLang="en-US" sz="2400" dirty="0"/>
              <a:t>강의자료</a:t>
            </a:r>
            <a:r>
              <a:rPr lang="en-US" altLang="ko-KR" sz="2400" dirty="0"/>
              <a:t>, </a:t>
            </a:r>
            <a:r>
              <a:rPr lang="ko-KR" altLang="en-US" sz="2400" dirty="0"/>
              <a:t>인터넷</a:t>
            </a:r>
            <a:r>
              <a:rPr lang="en-US" altLang="ko-KR" sz="2400" dirty="0"/>
              <a:t>, 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                         </a:t>
            </a:r>
            <a:r>
              <a:rPr lang="ko-KR" altLang="en-US" sz="2400" dirty="0"/>
              <a:t>기타 </a:t>
            </a:r>
            <a:r>
              <a:rPr lang="en-US" altLang="ko-KR" sz="2400"/>
              <a:t>C++ </a:t>
            </a:r>
            <a:r>
              <a:rPr lang="ko-KR" altLang="en-US" sz="2400" dirty="0"/>
              <a:t>언어 교재 활용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805" y="1097179"/>
            <a:ext cx="4040684" cy="5029301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0404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세번 이상의 지각과 조퇴는 </a:t>
            </a:r>
            <a:r>
              <a:rPr lang="ko-KR" altLang="en-US" sz="2800" dirty="0" err="1"/>
              <a:t>결석처리</a:t>
            </a:r>
            <a:endParaRPr lang="en-US" altLang="ko-KR" sz="2800" dirty="0"/>
          </a:p>
          <a:p>
            <a:r>
              <a:rPr lang="ko-KR" altLang="en-US" sz="2800" dirty="0"/>
              <a:t>수업 시간에 </a:t>
            </a:r>
            <a:r>
              <a:rPr lang="en-US" altLang="ko-KR" sz="2800" dirty="0"/>
              <a:t>15</a:t>
            </a:r>
            <a:r>
              <a:rPr lang="ko-KR" altLang="en-US" sz="2800" dirty="0"/>
              <a:t>분 이상 </a:t>
            </a:r>
            <a:r>
              <a:rPr lang="ko-KR" altLang="en-US" sz="2800" dirty="0" err="1"/>
              <a:t>이탈시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결석처리</a:t>
            </a:r>
            <a:endParaRPr lang="en-US" altLang="ko-KR" sz="2800" dirty="0"/>
          </a:p>
          <a:p>
            <a:r>
              <a:rPr lang="ko-KR" altLang="en-US" sz="2800" dirty="0"/>
              <a:t>수행평가 및 과제 늦게 제출시 하루당 </a:t>
            </a:r>
            <a:r>
              <a:rPr lang="en-US" altLang="ko-KR" sz="2800" dirty="0"/>
              <a:t>0.2</a:t>
            </a:r>
            <a:r>
              <a:rPr lang="ko-KR" altLang="en-US" sz="2800" dirty="0"/>
              <a:t>점 </a:t>
            </a:r>
            <a:r>
              <a:rPr lang="ko-KR" altLang="en-US" sz="2800" dirty="0" err="1"/>
              <a:t>감점처리</a:t>
            </a:r>
            <a:endParaRPr lang="en-US" altLang="ko-KR" sz="2800" dirty="0"/>
          </a:p>
          <a:p>
            <a:r>
              <a:rPr lang="ko-KR" altLang="en-US" sz="2800" dirty="0"/>
              <a:t>수행평가 및 과제 제출 시 해당일의 정해진 </a:t>
            </a:r>
            <a:r>
              <a:rPr lang="ko-KR" altLang="en-US" sz="2800" dirty="0" err="1"/>
              <a:t>시간내에</a:t>
            </a:r>
            <a:r>
              <a:rPr lang="ko-KR" altLang="en-US" sz="2800" dirty="0"/>
              <a:t> 미제출시 </a:t>
            </a:r>
            <a:r>
              <a:rPr lang="en-US" altLang="ko-KR" sz="2800" dirty="0"/>
              <a:t>0.1 </a:t>
            </a:r>
            <a:r>
              <a:rPr lang="ko-KR" altLang="en-US" sz="2800" dirty="0"/>
              <a:t>점 </a:t>
            </a:r>
            <a:r>
              <a:rPr lang="ko-KR" altLang="en-US" sz="2800" dirty="0" err="1"/>
              <a:t>감점처리</a:t>
            </a:r>
            <a:endParaRPr lang="en-US" altLang="ko-KR" sz="2800" dirty="0"/>
          </a:p>
          <a:p>
            <a:r>
              <a:rPr lang="ko-KR" altLang="en-US" sz="2800" dirty="0"/>
              <a:t>수업 시간내 핸드폰 사용 주의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수업태도에</a:t>
            </a:r>
            <a:r>
              <a:rPr lang="ko-KR" altLang="en-US" sz="2800" dirty="0"/>
              <a:t> 반영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66183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261</TotalTime>
  <Words>362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Candara</vt:lpstr>
      <vt:lpstr>Corbel</vt:lpstr>
      <vt:lpstr>Wingdings 3</vt:lpstr>
      <vt:lpstr>New_Education02</vt:lpstr>
      <vt:lpstr>C++프로그래밍-강의계획서</vt:lpstr>
      <vt:lpstr>수업개요</vt:lpstr>
      <vt:lpstr>선수과목</vt:lpstr>
      <vt:lpstr>수업유형</vt:lpstr>
      <vt:lpstr>교과목표</vt:lpstr>
      <vt:lpstr>평가방법</vt:lpstr>
      <vt:lpstr>수업내용</vt:lpstr>
      <vt:lpstr>교재 및 참고도서</vt:lpstr>
      <vt:lpstr>주의사항</vt:lpstr>
      <vt:lpstr>한림SmartCampus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사고와 문제해결-강의계획서</dc:title>
  <dc:creator>hallym</dc:creator>
  <cp:lastModifiedBy>111 Yukari</cp:lastModifiedBy>
  <cp:revision>73</cp:revision>
  <dcterms:created xsi:type="dcterms:W3CDTF">2020-03-10T03:49:49Z</dcterms:created>
  <dcterms:modified xsi:type="dcterms:W3CDTF">2020-03-15T22:58:56Z</dcterms:modified>
</cp:coreProperties>
</file>