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299" r:id="rId2"/>
    <p:sldId id="259" r:id="rId3"/>
    <p:sldId id="296" r:id="rId4"/>
    <p:sldId id="281" r:id="rId5"/>
    <p:sldId id="276" r:id="rId6"/>
    <p:sldId id="282" r:id="rId7"/>
    <p:sldId id="283" r:id="rId8"/>
    <p:sldId id="278" r:id="rId9"/>
    <p:sldId id="279" r:id="rId10"/>
    <p:sldId id="284" r:id="rId11"/>
    <p:sldId id="285" r:id="rId12"/>
    <p:sldId id="286" r:id="rId13"/>
    <p:sldId id="287" r:id="rId14"/>
    <p:sldId id="263" r:id="rId15"/>
    <p:sldId id="289" r:id="rId16"/>
    <p:sldId id="277" r:id="rId17"/>
    <p:sldId id="290" r:id="rId18"/>
    <p:sldId id="291" r:id="rId19"/>
    <p:sldId id="264" r:id="rId20"/>
    <p:sldId id="265" r:id="rId21"/>
    <p:sldId id="266" r:id="rId22"/>
    <p:sldId id="268" r:id="rId23"/>
    <p:sldId id="292" r:id="rId24"/>
    <p:sldId id="269" r:id="rId25"/>
    <p:sldId id="270" r:id="rId26"/>
    <p:sldId id="271" r:id="rId27"/>
    <p:sldId id="280" r:id="rId28"/>
    <p:sldId id="294" r:id="rId29"/>
    <p:sldId id="272" r:id="rId30"/>
    <p:sldId id="300" r:id="rId31"/>
    <p:sldId id="301" r:id="rId3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99"/>
            <p14:sldId id="259"/>
            <p14:sldId id="296"/>
            <p14:sldId id="281"/>
            <p14:sldId id="276"/>
            <p14:sldId id="282"/>
            <p14:sldId id="283"/>
            <p14:sldId id="278"/>
            <p14:sldId id="279"/>
            <p14:sldId id="284"/>
            <p14:sldId id="285"/>
            <p14:sldId id="286"/>
            <p14:sldId id="287"/>
            <p14:sldId id="263"/>
            <p14:sldId id="289"/>
            <p14:sldId id="277"/>
            <p14:sldId id="290"/>
            <p14:sldId id="291"/>
            <p14:sldId id="264"/>
            <p14:sldId id="265"/>
            <p14:sldId id="266"/>
            <p14:sldId id="268"/>
            <p14:sldId id="292"/>
            <p14:sldId id="269"/>
            <p14:sldId id="270"/>
            <p14:sldId id="271"/>
            <p14:sldId id="280"/>
            <p14:sldId id="294"/>
            <p14:sldId id="272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21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23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9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37DDB6D-0E9F-41E7-81AD-F687BEC80973}" type="datetime1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F938007E-9D88-4C86-B524-6E9DD8FF8E00}" type="datetime1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647681E-46A1-4EA4-B91F-09558A9EE0F5}" type="datetime1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FAFB99A-9AA5-4A9D-93F7-38A0015ED97F}" type="datetime1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5309059A-14CA-44B0-A3E9-6498567715F9}" type="datetime1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7448872" cy="270202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C</a:t>
            </a:r>
            <a:r>
              <a:rPr lang="en-US" altLang="ko-KR" sz="2000" dirty="0">
                <a:latin typeface="+mn-ea"/>
              </a:rPr>
              <a:t>++ </a:t>
            </a:r>
            <a:r>
              <a:rPr lang="ko-KR" altLang="en-US" sz="2000" dirty="0">
                <a:latin typeface="+mn-ea"/>
              </a:rPr>
              <a:t>언어의 </a:t>
            </a:r>
            <a:r>
              <a:rPr lang="ko-KR" altLang="en-US" sz="2000" dirty="0" smtClean="0">
                <a:latin typeface="+mn-ea"/>
              </a:rPr>
              <a:t>특징</a:t>
            </a:r>
            <a:endParaRPr lang="en-US" altLang="ko-KR" sz="2000" dirty="0">
              <a:latin typeface="+mn-ea"/>
            </a:endParaRPr>
          </a:p>
          <a:p>
            <a:pPr marL="514350" indent="-514350"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C++ </a:t>
            </a:r>
            <a:r>
              <a:rPr lang="ko-KR" altLang="en-US" sz="2000" dirty="0">
                <a:latin typeface="+mn-ea"/>
              </a:rPr>
              <a:t>프로그램의 개발 </a:t>
            </a:r>
            <a:r>
              <a:rPr lang="ko-KR" altLang="en-US" sz="2000" dirty="0" smtClean="0">
                <a:latin typeface="+mn-ea"/>
              </a:rPr>
              <a:t>과정</a:t>
            </a:r>
            <a:endParaRPr lang="en-US" altLang="ko-KR" sz="2000" dirty="0">
              <a:latin typeface="+mn-ea"/>
            </a:endParaRPr>
          </a:p>
          <a:p>
            <a:pPr marL="514350" indent="-514350"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C++ </a:t>
            </a:r>
            <a:r>
              <a:rPr lang="ko-KR" altLang="en-US" sz="2000" dirty="0" smtClean="0">
                <a:latin typeface="+mn-ea"/>
              </a:rPr>
              <a:t>표준 라이브러리</a:t>
            </a:r>
            <a:endParaRPr lang="en-US" altLang="ko-KR" sz="2000" dirty="0" smtClean="0">
              <a:latin typeface="+mn-ea"/>
            </a:endParaRPr>
          </a:p>
          <a:p>
            <a:pPr marL="514350" indent="-514350"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Visual </a:t>
            </a:r>
            <a:r>
              <a:rPr lang="en-US" altLang="ko-KR" sz="2000" dirty="0">
                <a:latin typeface="+mn-ea"/>
              </a:rPr>
              <a:t>Studio</a:t>
            </a:r>
            <a:r>
              <a:rPr lang="ko-KR" altLang="en-US" sz="2000" dirty="0">
                <a:latin typeface="+mn-ea"/>
              </a:rPr>
              <a:t>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이용하여 </a:t>
            </a:r>
            <a:r>
              <a:rPr lang="en-US" altLang="ko-KR" sz="2000" dirty="0">
                <a:latin typeface="+mn-ea"/>
              </a:rPr>
              <a:t>C++ </a:t>
            </a:r>
            <a:r>
              <a:rPr lang="ko-KR" altLang="en-US" sz="2000" dirty="0" smtClean="0">
                <a:latin typeface="+mn-ea"/>
              </a:rPr>
              <a:t>프로그램 개발 과정 실습</a:t>
            </a:r>
            <a:endParaRPr lang="en-US" altLang="ko-KR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프로그램의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28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29" y="2912483"/>
            <a:ext cx="5112568" cy="294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++</a:t>
            </a:r>
            <a:r>
              <a:rPr lang="ko-KR" altLang="en-US" dirty="0" smtClean="0"/>
              <a:t> </a:t>
            </a:r>
            <a:r>
              <a:rPr lang="ko-KR" altLang="en-US" dirty="0"/>
              <a:t>객체 </a:t>
            </a:r>
            <a:r>
              <a:rPr lang="ko-KR" altLang="en-US" dirty="0" smtClean="0"/>
              <a:t>지향 </a:t>
            </a:r>
            <a:r>
              <a:rPr lang="ko-KR" altLang="en-US" dirty="0"/>
              <a:t>특성 </a:t>
            </a:r>
            <a:r>
              <a:rPr lang="en-US" altLang="ko-KR" dirty="0"/>
              <a:t>-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0801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</a:p>
          <a:p>
            <a:pPr lvl="1"/>
            <a:r>
              <a:rPr lang="ko-KR" altLang="en-US" dirty="0" smtClean="0"/>
              <a:t>하나의 기능이 경우에 따라 다르게 보이거나 다르게 작동하는 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재정의</a:t>
            </a:r>
            <a:r>
              <a:rPr lang="en-US" altLang="ko-KR" dirty="0" smtClean="0"/>
              <a:t>(overriding)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7809" y="2872680"/>
            <a:ext cx="474112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	2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		--&gt; </a:t>
            </a:r>
            <a:r>
              <a:rPr lang="en-US" altLang="ko-KR" sz="1400" dirty="0"/>
              <a:t>5</a:t>
            </a:r>
            <a:endParaRPr lang="ko-KR" altLang="en-US" sz="1400" dirty="0"/>
          </a:p>
          <a:p>
            <a:pPr fontAlgn="base" latinLnBrk="0"/>
            <a:r>
              <a:rPr lang="ko-KR" altLang="en-US" sz="1400" dirty="0" smtClean="0"/>
              <a:t>    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남자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여자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	     	--&gt; "</a:t>
            </a:r>
            <a:r>
              <a:rPr lang="ko-KR" altLang="en-US" sz="1400" dirty="0" smtClean="0"/>
              <a:t>남자여자</a:t>
            </a:r>
            <a:r>
              <a:rPr lang="en-US" altLang="ko-KR" sz="1400" dirty="0" smtClean="0"/>
              <a:t>"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redColor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blueColor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   </a:t>
            </a:r>
            <a:r>
              <a:rPr lang="en-US" altLang="ko-KR" sz="1400" dirty="0" smtClean="0"/>
              <a:t>--&gt; </a:t>
            </a:r>
            <a:r>
              <a:rPr lang="en-US" altLang="ko-KR" sz="1400" dirty="0" err="1"/>
              <a:t>purpleColor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4937" y="4528281"/>
            <a:ext cx="36724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double d) { ... }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69424" y="5386383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add </a:t>
            </a:r>
            <a:r>
              <a:rPr lang="ko-KR" altLang="en-US" sz="1600" dirty="0" smtClean="0">
                <a:solidFill>
                  <a:srgbClr val="00B050"/>
                </a:solidFill>
              </a:rPr>
              <a:t>함수 중복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3611344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+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연산자 중복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5694160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50"/>
                </a:solidFill>
              </a:rPr>
              <a:t>함수 재정의</a:t>
            </a:r>
            <a:r>
              <a:rPr lang="en-US" altLang="ko-KR" sz="1600" dirty="0" smtClean="0">
                <a:solidFill>
                  <a:srgbClr val="00B050"/>
                </a:solidFill>
              </a:rPr>
              <a:t>(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오버라이딩</a:t>
            </a:r>
            <a:r>
              <a:rPr lang="en-US" altLang="ko-KR" sz="1600" dirty="0" smtClean="0">
                <a:solidFill>
                  <a:srgbClr val="00B050"/>
                </a:solidFill>
              </a:rPr>
              <a:t>)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++ </a:t>
            </a:r>
            <a:r>
              <a:rPr lang="ko-KR" altLang="en-US" dirty="0" smtClean="0"/>
              <a:t>언어에서 객체 지향을 도입한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소프트웨어 생산성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소프트웨어의 생명 주기 단축 문제 해결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 작성된 코드의 재사용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클래스 상속 및 객체 재사용으로 해결</a:t>
            </a:r>
            <a:endParaRPr lang="en-US" altLang="ko-KR" dirty="0" smtClean="0"/>
          </a:p>
          <a:p>
            <a:r>
              <a:rPr lang="ko-KR" altLang="en-US" dirty="0" err="1" smtClean="0"/>
              <a:t>실세계에</a:t>
            </a:r>
            <a:r>
              <a:rPr lang="ko-KR" altLang="en-US" dirty="0" smtClean="0"/>
              <a:t> 대한 쉬운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과거의 소프트웨어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수학 계산이나 통계 처리에 편리한 절차 지향 언어가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현대의 소프트웨어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물체 혹은 객체의 상호 작용에 대한 묘사가 필요</a:t>
            </a:r>
            <a:endParaRPr lang="en-US" altLang="ko-KR" dirty="0" smtClean="0"/>
          </a:p>
          <a:p>
            <a:pPr lvl="2"/>
            <a:r>
              <a:rPr lang="ko-KR" altLang="en-US" dirty="0" err="1"/>
              <a:t>실세계는</a:t>
            </a:r>
            <a:r>
              <a:rPr lang="ko-KR" altLang="en-US" dirty="0"/>
              <a:t> 객체로 구성된 </a:t>
            </a:r>
            <a:r>
              <a:rPr lang="ko-KR" altLang="en-US" dirty="0" smtClean="0"/>
              <a:t>세계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중심으로 하는 객체 지향 언어 적합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절차 지향 프로그래밍과 객체 지향 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0300896" descr="EMB000014b429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1" y="1340768"/>
            <a:ext cx="772151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2987824" y="5821735"/>
            <a:ext cx="2232248" cy="901327"/>
          </a:xfrm>
          <a:prstGeom prst="wedgeRoundRectCallout">
            <a:avLst>
              <a:gd name="adj1" fmla="val -1630"/>
              <a:gd name="adj2" fmla="val -76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실행하고자 하는 절차대로 일련의 명령어 </a:t>
            </a:r>
            <a:r>
              <a:rPr lang="ko-KR" altLang="en-US" sz="1200" dirty="0" smtClean="0">
                <a:solidFill>
                  <a:schemeClr val="tx1"/>
                </a:solidFill>
              </a:rPr>
              <a:t>나열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흐름도를 설계하고 흐름도에 따라 프로그램 작성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940152" y="5802271"/>
            <a:ext cx="2016224" cy="720080"/>
          </a:xfrm>
          <a:prstGeom prst="wedgeRoundRectCallout">
            <a:avLst>
              <a:gd name="adj1" fmla="val -31562"/>
              <a:gd name="adj2" fmla="val -903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객체들을 정의하고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객체들의 상호 관계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상호 </a:t>
            </a:r>
            <a:r>
              <a:rPr lang="ko-KR" altLang="en-US" sz="1200" dirty="0">
                <a:solidFill>
                  <a:schemeClr val="tx1"/>
                </a:solidFill>
              </a:rPr>
              <a:t>작용으로 구현</a:t>
            </a:r>
          </a:p>
        </p:txBody>
      </p:sp>
    </p:spTree>
    <p:extLst>
      <p:ext uri="{BB962C8B-B14F-4D97-AF65-F5344CB8AC3E}">
        <p14:creationId xmlns:p14="http://schemas.microsoft.com/office/powerpoint/2010/main" val="14255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(generic function)</a:t>
            </a:r>
          </a:p>
          <a:p>
            <a:pPr lvl="2"/>
            <a:r>
              <a:rPr lang="ko-KR" altLang="en-US" dirty="0"/>
              <a:t>동일한 프로그램 코드에 다양한 </a:t>
            </a:r>
            <a:r>
              <a:rPr lang="ko-KR" altLang="en-US" dirty="0" smtClean="0"/>
              <a:t>데이터 </a:t>
            </a:r>
            <a:r>
              <a:rPr lang="ko-KR" altLang="en-US" dirty="0"/>
              <a:t>타입을 적용할 수 있게 일반화 시킨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(generic class)</a:t>
            </a:r>
          </a:p>
          <a:p>
            <a:pPr lvl="2"/>
            <a:r>
              <a:rPr lang="ko-KR" altLang="en-US" dirty="0"/>
              <a:t>동일한 프로그램 코드에 다양한 데이터 타입을 적용할 수 있게 일반화 시킨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endParaRPr lang="en-US" altLang="ko-KR" dirty="0"/>
          </a:p>
          <a:p>
            <a:pPr lvl="1"/>
            <a:r>
              <a:rPr lang="en-US" altLang="ko-KR" dirty="0" smtClean="0"/>
              <a:t>template </a:t>
            </a:r>
            <a:r>
              <a:rPr lang="ko-KR" altLang="en-US" dirty="0" smtClean="0"/>
              <a:t>키워드로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템플릿 함수 혹은 템플릿 클래스라고도 부름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Java, C# </a:t>
            </a:r>
            <a:r>
              <a:rPr lang="ko-KR" altLang="en-US" dirty="0" smtClean="0"/>
              <a:t>등 다른 언어에도 동일한 개념 있음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r>
              <a:rPr lang="en-US" altLang="ko-KR" dirty="0" smtClean="0"/>
              <a:t>(generic programming)</a:t>
            </a:r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함수와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클래스를 활용하여 프로그램을 작성하는 새로운 프로그래밍 패러다임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점점 중요성이 높아지고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310" y="5373506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659230" y="1724663"/>
            <a:ext cx="1728192" cy="1047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 개발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769" y="3557504"/>
            <a:ext cx="1145984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컴파일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8180" y="4355268"/>
            <a:ext cx="103105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소스 파일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en-US" altLang="ko-KR" sz="1400" dirty="0" smtClean="0">
                <a:solidFill>
                  <a:srgbClr val="0070C0"/>
                </a:solidFill>
              </a:rPr>
              <a:t>hello.cpp)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4250953"/>
            <a:ext cx="9683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목적 파일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(hello.obj)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38867" y="2272830"/>
            <a:ext cx="284459" cy="12877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4087" y="1439683"/>
            <a:ext cx="15492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C++ </a:t>
            </a:r>
            <a:r>
              <a:rPr lang="ko-KR" altLang="en-US" sz="1400" dirty="0" smtClean="0">
                <a:solidFill>
                  <a:srgbClr val="0070C0"/>
                </a:solidFill>
              </a:rPr>
              <a:t>라이브러리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929548" y="2498106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9548" y="2618071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C++ 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프로그램 작성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9" y="3185717"/>
            <a:ext cx="211840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Hello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return 0;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884634" y="3296846"/>
            <a:ext cx="10474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_main,12#</a:t>
            </a:r>
          </a:p>
          <a:p>
            <a:r>
              <a:rPr lang="en-US" altLang="ko-KR" sz="1400" dirty="0" smtClean="0"/>
              <a:t>$&lt;&lt;01010</a:t>
            </a:r>
          </a:p>
          <a:p>
            <a:r>
              <a:rPr lang="en-US" altLang="ko-KR" sz="1400" dirty="0" smtClean="0"/>
              <a:t>00000111</a:t>
            </a:r>
          </a:p>
          <a:p>
            <a:r>
              <a:rPr lang="en-US" altLang="ko-KR" sz="1400" dirty="0" smtClean="0"/>
              <a:t>_Hello001</a:t>
            </a:r>
          </a:p>
        </p:txBody>
      </p:sp>
      <p:sp>
        <p:nvSpPr>
          <p:cNvPr id="73" name="타원 72"/>
          <p:cNvSpPr/>
          <p:nvPr/>
        </p:nvSpPr>
        <p:spPr>
          <a:xfrm>
            <a:off x="4817827" y="1807112"/>
            <a:ext cx="842081" cy="4598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659908" y="1988791"/>
            <a:ext cx="633454" cy="449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&lt;&lt;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52940" y="2232900"/>
            <a:ext cx="69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.........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56" idx="3"/>
            <a:endCxn id="7" idx="2"/>
          </p:cNvCxnSpPr>
          <p:nvPr/>
        </p:nvCxnSpPr>
        <p:spPr>
          <a:xfrm>
            <a:off x="2188586" y="3770493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6"/>
            <a:endCxn id="72" idx="1"/>
          </p:cNvCxnSpPr>
          <p:nvPr/>
        </p:nvCxnSpPr>
        <p:spPr>
          <a:xfrm>
            <a:off x="3629753" y="3773900"/>
            <a:ext cx="25488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27223" y="3560575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링</a:t>
            </a:r>
            <a:r>
              <a:rPr lang="ko-KR" altLang="en-US" sz="1400" dirty="0" err="1"/>
              <a:t>킹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endCxn id="86" idx="2"/>
          </p:cNvCxnSpPr>
          <p:nvPr/>
        </p:nvCxnSpPr>
        <p:spPr>
          <a:xfrm>
            <a:off x="4932040" y="3773564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6"/>
            <a:endCxn id="94" idx="1"/>
          </p:cNvCxnSpPr>
          <p:nvPr/>
        </p:nvCxnSpPr>
        <p:spPr>
          <a:xfrm flipV="1">
            <a:off x="6156176" y="3773564"/>
            <a:ext cx="358501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6" idx="0"/>
          </p:cNvCxnSpPr>
          <p:nvPr/>
        </p:nvCxnSpPr>
        <p:spPr>
          <a:xfrm flipH="1">
            <a:off x="5691700" y="2456535"/>
            <a:ext cx="172597" cy="11040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14677" y="3081066"/>
            <a:ext cx="101460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010100000100010101001111010110101010010111010101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16216" y="4475634"/>
            <a:ext cx="10146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실행 파일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(hello.exe)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57874" y="3558871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실</a:t>
            </a:r>
            <a:r>
              <a:rPr lang="ko-KR" altLang="en-US" sz="1400" dirty="0"/>
              <a:t>행</a:t>
            </a:r>
          </a:p>
        </p:txBody>
      </p:sp>
      <p:cxnSp>
        <p:nvCxnSpPr>
          <p:cNvPr id="115" name="직선 화살표 연결선 114"/>
          <p:cNvCxnSpPr>
            <a:stCxn id="94" idx="3"/>
            <a:endCxn id="114" idx="2"/>
          </p:cNvCxnSpPr>
          <p:nvPr/>
        </p:nvCxnSpPr>
        <p:spPr>
          <a:xfrm>
            <a:off x="7529279" y="3773564"/>
            <a:ext cx="328595" cy="17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3" descr="C:\Users\secthk\Pictures\Microsoft Clip Organizer\j042606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8850" y="1394229"/>
            <a:ext cx="1006999" cy="1157900"/>
          </a:xfrm>
          <a:prstGeom prst="rect">
            <a:avLst/>
          </a:prstGeom>
          <a:noFill/>
        </p:spPr>
      </p:pic>
      <p:cxnSp>
        <p:nvCxnSpPr>
          <p:cNvPr id="122" name="직선 화살표 연결선 121"/>
          <p:cNvCxnSpPr>
            <a:stCxn id="114" idx="0"/>
            <a:endCxn id="118" idx="2"/>
          </p:cNvCxnSpPr>
          <p:nvPr/>
        </p:nvCxnSpPr>
        <p:spPr>
          <a:xfrm flipH="1" flipV="1">
            <a:off x="8322350" y="2552129"/>
            <a:ext cx="1" cy="10067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62309" y="1557205"/>
            <a:ext cx="720080" cy="580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92724" y="5157109"/>
            <a:ext cx="1213731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디버깅</a:t>
            </a:r>
            <a:endParaRPr lang="ko-KR" altLang="en-US" sz="1400" dirty="0"/>
          </a:p>
        </p:txBody>
      </p:sp>
      <p:cxnSp>
        <p:nvCxnSpPr>
          <p:cNvPr id="5" name="꺾인 연결선 4"/>
          <p:cNvCxnSpPr>
            <a:stCxn id="114" idx="4"/>
            <a:endCxn id="34" idx="6"/>
          </p:cNvCxnSpPr>
          <p:nvPr/>
        </p:nvCxnSpPr>
        <p:spPr>
          <a:xfrm rot="5400000">
            <a:off x="6623482" y="3674636"/>
            <a:ext cx="1381842" cy="201589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55028" y="411245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오류 발생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34" idx="2"/>
            <a:endCxn id="7" idx="4"/>
          </p:cNvCxnSpPr>
          <p:nvPr/>
        </p:nvCxnSpPr>
        <p:spPr>
          <a:xfrm rot="10800000">
            <a:off x="3056762" y="3990297"/>
            <a:ext cx="2035963" cy="138320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23709" y="537350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오류 수정</a:t>
            </a:r>
            <a:endParaRPr lang="ko-KR" alt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8" y="1418293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 작성 및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소스 프로그램은 텍스트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아무 텍스트 편집기로 편집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소스 프로그램의 표준 </a:t>
            </a:r>
            <a:r>
              <a:rPr lang="ko-KR" altLang="en-US" dirty="0" err="1" smtClean="0"/>
              <a:t>확장자는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cpp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통합 개발 소프트웨어 이용 추천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소스 편집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 등 모든 단계 통합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소프트웨어 </a:t>
            </a:r>
            <a:r>
              <a:rPr lang="en-US" altLang="ko-KR" dirty="0" smtClean="0"/>
              <a:t>- Visual Studio</a:t>
            </a:r>
          </a:p>
          <a:p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소스 프로그램을 기계어를 가진 목적 파일로 변환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99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1922" y="3728814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링킹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8065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링킹</a:t>
            </a:r>
            <a:endParaRPr lang="en-US" altLang="ko-KR" dirty="0"/>
          </a:p>
          <a:p>
            <a:pPr lvl="1"/>
            <a:r>
              <a:rPr lang="ko-KR" altLang="en-US" dirty="0" smtClean="0"/>
              <a:t>목적 파일끼리 합쳐 실행 파일을 만드는 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목적 파일은 바로 실행할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 파일과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라이브러리의 함수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파일을 만드는 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9512" y="3728815"/>
            <a:ext cx="2476091" cy="2493504"/>
            <a:chOff x="3491880" y="-171400"/>
            <a:chExt cx="4298402" cy="5616624"/>
          </a:xfrm>
        </p:grpSpPr>
        <p:sp>
          <p:nvSpPr>
            <p:cNvPr id="11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80526" y="339631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hello.obj</a:t>
            </a:r>
            <a:endParaRPr lang="ko-KR" altLang="en-US" sz="1400" dirty="0"/>
          </a:p>
        </p:txBody>
      </p:sp>
      <p:sp>
        <p:nvSpPr>
          <p:cNvPr id="42" name="타원 41"/>
          <p:cNvSpPr/>
          <p:nvPr/>
        </p:nvSpPr>
        <p:spPr>
          <a:xfrm>
            <a:off x="3419872" y="3787657"/>
            <a:ext cx="2394156" cy="2211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C:\Users\Kitae\AppData\Local\Microsoft\Windows\Temporary Internet Files\Content.IE5\CVGUGV28\MC9002404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35" y="4108447"/>
            <a:ext cx="1820438" cy="16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934610" y="5133450"/>
            <a:ext cx="623329" cy="771146"/>
            <a:chOff x="7423252" y="4216908"/>
            <a:chExt cx="668773" cy="836783"/>
          </a:xfrm>
        </p:grpSpPr>
        <p:sp>
          <p:nvSpPr>
            <p:cNvPr id="41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3252" y="44248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690748" y="3967569"/>
            <a:ext cx="912221" cy="535320"/>
            <a:chOff x="6747386" y="2550231"/>
            <a:chExt cx="978727" cy="580884"/>
          </a:xfrm>
        </p:grpSpPr>
        <p:sp>
          <p:nvSpPr>
            <p:cNvPr id="47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02362" y="266744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90748" y="3410321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표준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라이브러리</a:t>
            </a:r>
            <a:endParaRPr lang="en-US" altLang="ko-KR" sz="1400" dirty="0" smtClean="0"/>
          </a:p>
        </p:txBody>
      </p:sp>
      <p:sp>
        <p:nvSpPr>
          <p:cNvPr id="49" name="덧셈 기호 48"/>
          <p:cNvSpPr/>
          <p:nvPr/>
        </p:nvSpPr>
        <p:spPr>
          <a:xfrm>
            <a:off x="2771800" y="4742657"/>
            <a:ext cx="582014" cy="522951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80529" y="44802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링킹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6516216" y="3757379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6473806" y="3757380"/>
            <a:ext cx="2476091" cy="2493504"/>
            <a:chOff x="3491880" y="-171400"/>
            <a:chExt cx="4298402" cy="5616624"/>
          </a:xfrm>
        </p:grpSpPr>
        <p:sp>
          <p:nvSpPr>
            <p:cNvPr id="59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0" name="오른쪽 화살표 49"/>
          <p:cNvSpPr/>
          <p:nvPr/>
        </p:nvSpPr>
        <p:spPr>
          <a:xfrm>
            <a:off x="5969969" y="4829665"/>
            <a:ext cx="374882" cy="3570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7518454" y="3985879"/>
            <a:ext cx="912221" cy="535320"/>
            <a:chOff x="6747386" y="2550231"/>
            <a:chExt cx="978727" cy="580884"/>
          </a:xfrm>
        </p:grpSpPr>
        <p:sp>
          <p:nvSpPr>
            <p:cNvPr id="75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02362" y="266744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223056" y="4777716"/>
            <a:ext cx="623329" cy="771146"/>
            <a:chOff x="7423252" y="4216908"/>
            <a:chExt cx="668773" cy="836783"/>
          </a:xfrm>
        </p:grpSpPr>
        <p:sp>
          <p:nvSpPr>
            <p:cNvPr id="78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23252" y="44248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307542" y="3394757"/>
            <a:ext cx="896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hello.exe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677971" y="3375535"/>
            <a:ext cx="2196445" cy="801278"/>
          </a:xfrm>
          <a:custGeom>
            <a:avLst/>
            <a:gdLst>
              <a:gd name="connsiteX0" fmla="*/ 2196445 w 2196445"/>
              <a:gd name="connsiteY0" fmla="*/ 801278 h 801278"/>
              <a:gd name="connsiteX1" fmla="*/ 2149311 w 2196445"/>
              <a:gd name="connsiteY1" fmla="*/ 697583 h 801278"/>
              <a:gd name="connsiteX2" fmla="*/ 2111604 w 2196445"/>
              <a:gd name="connsiteY2" fmla="*/ 641022 h 801278"/>
              <a:gd name="connsiteX3" fmla="*/ 2073897 w 2196445"/>
              <a:gd name="connsiteY3" fmla="*/ 584461 h 801278"/>
              <a:gd name="connsiteX4" fmla="*/ 2026763 w 2196445"/>
              <a:gd name="connsiteY4" fmla="*/ 527901 h 801278"/>
              <a:gd name="connsiteX5" fmla="*/ 1989056 w 2196445"/>
              <a:gd name="connsiteY5" fmla="*/ 490193 h 801278"/>
              <a:gd name="connsiteX6" fmla="*/ 1941922 w 2196445"/>
              <a:gd name="connsiteY6" fmla="*/ 433633 h 801278"/>
              <a:gd name="connsiteX7" fmla="*/ 1932495 w 2196445"/>
              <a:gd name="connsiteY7" fmla="*/ 405352 h 801278"/>
              <a:gd name="connsiteX8" fmla="*/ 1838227 w 2196445"/>
              <a:gd name="connsiteY8" fmla="*/ 301657 h 801278"/>
              <a:gd name="connsiteX9" fmla="*/ 1809947 w 2196445"/>
              <a:gd name="connsiteY9" fmla="*/ 282804 h 801278"/>
              <a:gd name="connsiteX10" fmla="*/ 1781666 w 2196445"/>
              <a:gd name="connsiteY10" fmla="*/ 254523 h 801278"/>
              <a:gd name="connsiteX11" fmla="*/ 1706252 w 2196445"/>
              <a:gd name="connsiteY11" fmla="*/ 216816 h 801278"/>
              <a:gd name="connsiteX12" fmla="*/ 1621410 w 2196445"/>
              <a:gd name="connsiteY12" fmla="*/ 169682 h 801278"/>
              <a:gd name="connsiteX13" fmla="*/ 1574276 w 2196445"/>
              <a:gd name="connsiteY13" fmla="*/ 150829 h 801278"/>
              <a:gd name="connsiteX14" fmla="*/ 1536569 w 2196445"/>
              <a:gd name="connsiteY14" fmla="*/ 131975 h 801278"/>
              <a:gd name="connsiteX15" fmla="*/ 1498862 w 2196445"/>
              <a:gd name="connsiteY15" fmla="*/ 122548 h 801278"/>
              <a:gd name="connsiteX16" fmla="*/ 1414021 w 2196445"/>
              <a:gd name="connsiteY16" fmla="*/ 94268 h 801278"/>
              <a:gd name="connsiteX17" fmla="*/ 1385740 w 2196445"/>
              <a:gd name="connsiteY17" fmla="*/ 84841 h 801278"/>
              <a:gd name="connsiteX18" fmla="*/ 1348033 w 2196445"/>
              <a:gd name="connsiteY18" fmla="*/ 65987 h 801278"/>
              <a:gd name="connsiteX19" fmla="*/ 1310326 w 2196445"/>
              <a:gd name="connsiteY19" fmla="*/ 56560 h 801278"/>
              <a:gd name="connsiteX20" fmla="*/ 1216058 w 2196445"/>
              <a:gd name="connsiteY20" fmla="*/ 18853 h 801278"/>
              <a:gd name="connsiteX21" fmla="*/ 1027522 w 2196445"/>
              <a:gd name="connsiteY21" fmla="*/ 0 h 801278"/>
              <a:gd name="connsiteX22" fmla="*/ 791852 w 2196445"/>
              <a:gd name="connsiteY22" fmla="*/ 9426 h 801278"/>
              <a:gd name="connsiteX23" fmla="*/ 763571 w 2196445"/>
              <a:gd name="connsiteY23" fmla="*/ 18853 h 801278"/>
              <a:gd name="connsiteX24" fmla="*/ 707010 w 2196445"/>
              <a:gd name="connsiteY24" fmla="*/ 28280 h 801278"/>
              <a:gd name="connsiteX25" fmla="*/ 631596 w 2196445"/>
              <a:gd name="connsiteY25" fmla="*/ 56560 h 801278"/>
              <a:gd name="connsiteX26" fmla="*/ 584462 w 2196445"/>
              <a:gd name="connsiteY26" fmla="*/ 75414 h 801278"/>
              <a:gd name="connsiteX27" fmla="*/ 471340 w 2196445"/>
              <a:gd name="connsiteY27" fmla="*/ 113121 h 801278"/>
              <a:gd name="connsiteX28" fmla="*/ 424206 w 2196445"/>
              <a:gd name="connsiteY28" fmla="*/ 131975 h 801278"/>
              <a:gd name="connsiteX29" fmla="*/ 367645 w 2196445"/>
              <a:gd name="connsiteY29" fmla="*/ 150829 h 801278"/>
              <a:gd name="connsiteX30" fmla="*/ 348792 w 2196445"/>
              <a:gd name="connsiteY30" fmla="*/ 179109 h 801278"/>
              <a:gd name="connsiteX31" fmla="*/ 292231 w 2196445"/>
              <a:gd name="connsiteY31" fmla="*/ 235670 h 801278"/>
              <a:gd name="connsiteX32" fmla="*/ 226243 w 2196445"/>
              <a:gd name="connsiteY32" fmla="*/ 311084 h 801278"/>
              <a:gd name="connsiteX33" fmla="*/ 179109 w 2196445"/>
              <a:gd name="connsiteY33" fmla="*/ 377072 h 801278"/>
              <a:gd name="connsiteX34" fmla="*/ 113122 w 2196445"/>
              <a:gd name="connsiteY34" fmla="*/ 461913 h 801278"/>
              <a:gd name="connsiteX35" fmla="*/ 94268 w 2196445"/>
              <a:gd name="connsiteY35" fmla="*/ 509047 h 801278"/>
              <a:gd name="connsiteX36" fmla="*/ 75415 w 2196445"/>
              <a:gd name="connsiteY36" fmla="*/ 537327 h 801278"/>
              <a:gd name="connsiteX37" fmla="*/ 65988 w 2196445"/>
              <a:gd name="connsiteY37" fmla="*/ 565608 h 801278"/>
              <a:gd name="connsiteX38" fmla="*/ 28281 w 2196445"/>
              <a:gd name="connsiteY38" fmla="*/ 622169 h 801278"/>
              <a:gd name="connsiteX39" fmla="*/ 9427 w 2196445"/>
              <a:gd name="connsiteY39" fmla="*/ 678730 h 801278"/>
              <a:gd name="connsiteX40" fmla="*/ 0 w 2196445"/>
              <a:gd name="connsiteY40" fmla="*/ 707010 h 801278"/>
              <a:gd name="connsiteX41" fmla="*/ 28281 w 2196445"/>
              <a:gd name="connsiteY41" fmla="*/ 716437 h 80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96445" h="801278">
                <a:moveTo>
                  <a:pt x="2196445" y="801278"/>
                </a:moveTo>
                <a:cubicBezTo>
                  <a:pt x="2180226" y="760729"/>
                  <a:pt x="2172127" y="736695"/>
                  <a:pt x="2149311" y="697583"/>
                </a:cubicBezTo>
                <a:cubicBezTo>
                  <a:pt x="2137894" y="678010"/>
                  <a:pt x="2124173" y="659876"/>
                  <a:pt x="2111604" y="641022"/>
                </a:cubicBezTo>
                <a:cubicBezTo>
                  <a:pt x="2111602" y="641020"/>
                  <a:pt x="2073898" y="584462"/>
                  <a:pt x="2073897" y="584461"/>
                </a:cubicBezTo>
                <a:cubicBezTo>
                  <a:pt x="1975844" y="486408"/>
                  <a:pt x="2105500" y="619762"/>
                  <a:pt x="2026763" y="527901"/>
                </a:cubicBezTo>
                <a:cubicBezTo>
                  <a:pt x="2015195" y="514405"/>
                  <a:pt x="2000624" y="503689"/>
                  <a:pt x="1989056" y="490193"/>
                </a:cubicBezTo>
                <a:cubicBezTo>
                  <a:pt x="1910319" y="398332"/>
                  <a:pt x="2039975" y="531686"/>
                  <a:pt x="1941922" y="433633"/>
                </a:cubicBezTo>
                <a:cubicBezTo>
                  <a:pt x="1938780" y="424206"/>
                  <a:pt x="1937425" y="413980"/>
                  <a:pt x="1932495" y="405352"/>
                </a:cubicBezTo>
                <a:cubicBezTo>
                  <a:pt x="1915588" y="375764"/>
                  <a:pt x="1855854" y="313408"/>
                  <a:pt x="1838227" y="301657"/>
                </a:cubicBezTo>
                <a:cubicBezTo>
                  <a:pt x="1828800" y="295373"/>
                  <a:pt x="1818650" y="290057"/>
                  <a:pt x="1809947" y="282804"/>
                </a:cubicBezTo>
                <a:cubicBezTo>
                  <a:pt x="1799705" y="274269"/>
                  <a:pt x="1792914" y="261681"/>
                  <a:pt x="1781666" y="254523"/>
                </a:cubicBezTo>
                <a:cubicBezTo>
                  <a:pt x="1757955" y="239434"/>
                  <a:pt x="1729637" y="232405"/>
                  <a:pt x="1706252" y="216816"/>
                </a:cubicBezTo>
                <a:cubicBezTo>
                  <a:pt x="1668116" y="191394"/>
                  <a:pt x="1673807" y="193499"/>
                  <a:pt x="1621410" y="169682"/>
                </a:cubicBezTo>
                <a:cubicBezTo>
                  <a:pt x="1606005" y="162680"/>
                  <a:pt x="1589739" y="157701"/>
                  <a:pt x="1574276" y="150829"/>
                </a:cubicBezTo>
                <a:cubicBezTo>
                  <a:pt x="1561435" y="145122"/>
                  <a:pt x="1549727" y="136909"/>
                  <a:pt x="1536569" y="131975"/>
                </a:cubicBezTo>
                <a:cubicBezTo>
                  <a:pt x="1524438" y="127426"/>
                  <a:pt x="1511245" y="126358"/>
                  <a:pt x="1498862" y="122548"/>
                </a:cubicBezTo>
                <a:cubicBezTo>
                  <a:pt x="1470370" y="113781"/>
                  <a:pt x="1442301" y="103695"/>
                  <a:pt x="1414021" y="94268"/>
                </a:cubicBezTo>
                <a:cubicBezTo>
                  <a:pt x="1404594" y="91126"/>
                  <a:pt x="1394628" y="89285"/>
                  <a:pt x="1385740" y="84841"/>
                </a:cubicBezTo>
                <a:cubicBezTo>
                  <a:pt x="1373171" y="78556"/>
                  <a:pt x="1361191" y="70921"/>
                  <a:pt x="1348033" y="65987"/>
                </a:cubicBezTo>
                <a:cubicBezTo>
                  <a:pt x="1335902" y="61438"/>
                  <a:pt x="1322527" y="60918"/>
                  <a:pt x="1310326" y="56560"/>
                </a:cubicBezTo>
                <a:cubicBezTo>
                  <a:pt x="1278454" y="45177"/>
                  <a:pt x="1249694" y="22590"/>
                  <a:pt x="1216058" y="18853"/>
                </a:cubicBezTo>
                <a:cubicBezTo>
                  <a:pt x="1096722" y="5593"/>
                  <a:pt x="1159555" y="12002"/>
                  <a:pt x="1027522" y="0"/>
                </a:cubicBezTo>
                <a:cubicBezTo>
                  <a:pt x="948965" y="3142"/>
                  <a:pt x="870272" y="3825"/>
                  <a:pt x="791852" y="9426"/>
                </a:cubicBezTo>
                <a:cubicBezTo>
                  <a:pt x="781940" y="10134"/>
                  <a:pt x="773271" y="16697"/>
                  <a:pt x="763571" y="18853"/>
                </a:cubicBezTo>
                <a:cubicBezTo>
                  <a:pt x="744912" y="22999"/>
                  <a:pt x="725864" y="25138"/>
                  <a:pt x="707010" y="28280"/>
                </a:cubicBezTo>
                <a:cubicBezTo>
                  <a:pt x="654166" y="63511"/>
                  <a:pt x="705725" y="34322"/>
                  <a:pt x="631596" y="56560"/>
                </a:cubicBezTo>
                <a:cubicBezTo>
                  <a:pt x="615388" y="61422"/>
                  <a:pt x="600419" y="69782"/>
                  <a:pt x="584462" y="75414"/>
                </a:cubicBezTo>
                <a:cubicBezTo>
                  <a:pt x="546981" y="88643"/>
                  <a:pt x="508244" y="98359"/>
                  <a:pt x="471340" y="113121"/>
                </a:cubicBezTo>
                <a:cubicBezTo>
                  <a:pt x="455629" y="119406"/>
                  <a:pt x="440109" y="126192"/>
                  <a:pt x="424206" y="131975"/>
                </a:cubicBezTo>
                <a:cubicBezTo>
                  <a:pt x="405529" y="138767"/>
                  <a:pt x="367645" y="150829"/>
                  <a:pt x="367645" y="150829"/>
                </a:cubicBezTo>
                <a:cubicBezTo>
                  <a:pt x="361361" y="160256"/>
                  <a:pt x="356319" y="170641"/>
                  <a:pt x="348792" y="179109"/>
                </a:cubicBezTo>
                <a:cubicBezTo>
                  <a:pt x="331078" y="199037"/>
                  <a:pt x="307021" y="213485"/>
                  <a:pt x="292231" y="235670"/>
                </a:cubicBezTo>
                <a:cubicBezTo>
                  <a:pt x="251677" y="296499"/>
                  <a:pt x="299773" y="228362"/>
                  <a:pt x="226243" y="311084"/>
                </a:cubicBezTo>
                <a:cubicBezTo>
                  <a:pt x="195662" y="345488"/>
                  <a:pt x="203435" y="344637"/>
                  <a:pt x="179109" y="377072"/>
                </a:cubicBezTo>
                <a:cubicBezTo>
                  <a:pt x="157613" y="405734"/>
                  <a:pt x="126428" y="428648"/>
                  <a:pt x="113122" y="461913"/>
                </a:cubicBezTo>
                <a:cubicBezTo>
                  <a:pt x="106837" y="477624"/>
                  <a:pt x="101836" y="493912"/>
                  <a:pt x="94268" y="509047"/>
                </a:cubicBezTo>
                <a:cubicBezTo>
                  <a:pt x="89201" y="519180"/>
                  <a:pt x="80482" y="527194"/>
                  <a:pt x="75415" y="537327"/>
                </a:cubicBezTo>
                <a:cubicBezTo>
                  <a:pt x="70971" y="546215"/>
                  <a:pt x="70814" y="556922"/>
                  <a:pt x="65988" y="565608"/>
                </a:cubicBezTo>
                <a:cubicBezTo>
                  <a:pt x="54984" y="585416"/>
                  <a:pt x="35447" y="600673"/>
                  <a:pt x="28281" y="622169"/>
                </a:cubicBezTo>
                <a:lnTo>
                  <a:pt x="9427" y="678730"/>
                </a:lnTo>
                <a:lnTo>
                  <a:pt x="0" y="707010"/>
                </a:lnTo>
                <a:lnTo>
                  <a:pt x="28281" y="716437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328421" y="5176026"/>
            <a:ext cx="1640264" cy="556210"/>
          </a:xfrm>
          <a:custGeom>
            <a:avLst/>
            <a:gdLst>
              <a:gd name="connsiteX0" fmla="*/ 1640264 w 1640264"/>
              <a:gd name="connsiteY0" fmla="*/ 367674 h 556210"/>
              <a:gd name="connsiteX1" fmla="*/ 1593130 w 1640264"/>
              <a:gd name="connsiteY1" fmla="*/ 386527 h 556210"/>
              <a:gd name="connsiteX2" fmla="*/ 1489435 w 1640264"/>
              <a:gd name="connsiteY2" fmla="*/ 443088 h 556210"/>
              <a:gd name="connsiteX3" fmla="*/ 1461154 w 1640264"/>
              <a:gd name="connsiteY3" fmla="*/ 452515 h 556210"/>
              <a:gd name="connsiteX4" fmla="*/ 1423447 w 1640264"/>
              <a:gd name="connsiteY4" fmla="*/ 461942 h 556210"/>
              <a:gd name="connsiteX5" fmla="*/ 1319752 w 1640264"/>
              <a:gd name="connsiteY5" fmla="*/ 509076 h 556210"/>
              <a:gd name="connsiteX6" fmla="*/ 1263191 w 1640264"/>
              <a:gd name="connsiteY6" fmla="*/ 518502 h 556210"/>
              <a:gd name="connsiteX7" fmla="*/ 1234911 w 1640264"/>
              <a:gd name="connsiteY7" fmla="*/ 527929 h 556210"/>
              <a:gd name="connsiteX8" fmla="*/ 1084082 w 1640264"/>
              <a:gd name="connsiteY8" fmla="*/ 556210 h 556210"/>
              <a:gd name="connsiteX9" fmla="*/ 895546 w 1640264"/>
              <a:gd name="connsiteY9" fmla="*/ 546783 h 556210"/>
              <a:gd name="connsiteX10" fmla="*/ 820132 w 1640264"/>
              <a:gd name="connsiteY10" fmla="*/ 509076 h 556210"/>
              <a:gd name="connsiteX11" fmla="*/ 782424 w 1640264"/>
              <a:gd name="connsiteY11" fmla="*/ 499649 h 556210"/>
              <a:gd name="connsiteX12" fmla="*/ 744717 w 1640264"/>
              <a:gd name="connsiteY12" fmla="*/ 480795 h 556210"/>
              <a:gd name="connsiteX13" fmla="*/ 688156 w 1640264"/>
              <a:gd name="connsiteY13" fmla="*/ 461942 h 556210"/>
              <a:gd name="connsiteX14" fmla="*/ 669303 w 1640264"/>
              <a:gd name="connsiteY14" fmla="*/ 433661 h 556210"/>
              <a:gd name="connsiteX15" fmla="*/ 631595 w 1640264"/>
              <a:gd name="connsiteY15" fmla="*/ 414808 h 556210"/>
              <a:gd name="connsiteX16" fmla="*/ 603315 w 1640264"/>
              <a:gd name="connsiteY16" fmla="*/ 395954 h 556210"/>
              <a:gd name="connsiteX17" fmla="*/ 565608 w 1640264"/>
              <a:gd name="connsiteY17" fmla="*/ 339393 h 556210"/>
              <a:gd name="connsiteX18" fmla="*/ 546754 w 1640264"/>
              <a:gd name="connsiteY18" fmla="*/ 311113 h 556210"/>
              <a:gd name="connsiteX19" fmla="*/ 537327 w 1640264"/>
              <a:gd name="connsiteY19" fmla="*/ 263979 h 556210"/>
              <a:gd name="connsiteX20" fmla="*/ 424206 w 1640264"/>
              <a:gd name="connsiteY20" fmla="*/ 132003 h 556210"/>
              <a:gd name="connsiteX21" fmla="*/ 395925 w 1640264"/>
              <a:gd name="connsiteY21" fmla="*/ 113150 h 556210"/>
              <a:gd name="connsiteX22" fmla="*/ 311084 w 1640264"/>
              <a:gd name="connsiteY22" fmla="*/ 84869 h 556210"/>
              <a:gd name="connsiteX23" fmla="*/ 273377 w 1640264"/>
              <a:gd name="connsiteY23" fmla="*/ 66016 h 556210"/>
              <a:gd name="connsiteX24" fmla="*/ 226243 w 1640264"/>
              <a:gd name="connsiteY24" fmla="*/ 56589 h 556210"/>
              <a:gd name="connsiteX25" fmla="*/ 197963 w 1640264"/>
              <a:gd name="connsiteY25" fmla="*/ 47162 h 556210"/>
              <a:gd name="connsiteX26" fmla="*/ 160255 w 1640264"/>
              <a:gd name="connsiteY26" fmla="*/ 37735 h 556210"/>
              <a:gd name="connsiteX27" fmla="*/ 113121 w 1640264"/>
              <a:gd name="connsiteY27" fmla="*/ 18882 h 556210"/>
              <a:gd name="connsiteX28" fmla="*/ 75414 w 1640264"/>
              <a:gd name="connsiteY28" fmla="*/ 9455 h 556210"/>
              <a:gd name="connsiteX29" fmla="*/ 0 w 1640264"/>
              <a:gd name="connsiteY29" fmla="*/ 28 h 5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40264" h="556210">
                <a:moveTo>
                  <a:pt x="1640264" y="367674"/>
                </a:moveTo>
                <a:cubicBezTo>
                  <a:pt x="1624553" y="373958"/>
                  <a:pt x="1608265" y="378960"/>
                  <a:pt x="1593130" y="386527"/>
                </a:cubicBezTo>
                <a:cubicBezTo>
                  <a:pt x="1545593" y="410295"/>
                  <a:pt x="1532798" y="424503"/>
                  <a:pt x="1489435" y="443088"/>
                </a:cubicBezTo>
                <a:cubicBezTo>
                  <a:pt x="1480302" y="447002"/>
                  <a:pt x="1470709" y="449785"/>
                  <a:pt x="1461154" y="452515"/>
                </a:cubicBezTo>
                <a:cubicBezTo>
                  <a:pt x="1448697" y="456074"/>
                  <a:pt x="1435406" y="456959"/>
                  <a:pt x="1423447" y="461942"/>
                </a:cubicBezTo>
                <a:cubicBezTo>
                  <a:pt x="1391821" y="475119"/>
                  <a:pt x="1356072" y="501005"/>
                  <a:pt x="1319752" y="509076"/>
                </a:cubicBezTo>
                <a:cubicBezTo>
                  <a:pt x="1301093" y="513222"/>
                  <a:pt x="1282045" y="515360"/>
                  <a:pt x="1263191" y="518502"/>
                </a:cubicBezTo>
                <a:cubicBezTo>
                  <a:pt x="1253764" y="521644"/>
                  <a:pt x="1244593" y="525695"/>
                  <a:pt x="1234911" y="527929"/>
                </a:cubicBezTo>
                <a:cubicBezTo>
                  <a:pt x="1176146" y="541491"/>
                  <a:pt x="1139897" y="546907"/>
                  <a:pt x="1084082" y="556210"/>
                </a:cubicBezTo>
                <a:cubicBezTo>
                  <a:pt x="1021237" y="553068"/>
                  <a:pt x="958022" y="554280"/>
                  <a:pt x="895546" y="546783"/>
                </a:cubicBezTo>
                <a:cubicBezTo>
                  <a:pt x="841391" y="540284"/>
                  <a:pt x="860150" y="526226"/>
                  <a:pt x="820132" y="509076"/>
                </a:cubicBezTo>
                <a:cubicBezTo>
                  <a:pt x="808223" y="503972"/>
                  <a:pt x="794993" y="502791"/>
                  <a:pt x="782424" y="499649"/>
                </a:cubicBezTo>
                <a:cubicBezTo>
                  <a:pt x="769855" y="493364"/>
                  <a:pt x="757765" y="486014"/>
                  <a:pt x="744717" y="480795"/>
                </a:cubicBezTo>
                <a:cubicBezTo>
                  <a:pt x="726265" y="473414"/>
                  <a:pt x="688156" y="461942"/>
                  <a:pt x="688156" y="461942"/>
                </a:cubicBezTo>
                <a:cubicBezTo>
                  <a:pt x="681872" y="452515"/>
                  <a:pt x="678007" y="440914"/>
                  <a:pt x="669303" y="433661"/>
                </a:cubicBezTo>
                <a:cubicBezTo>
                  <a:pt x="658507" y="424665"/>
                  <a:pt x="643796" y="421780"/>
                  <a:pt x="631595" y="414808"/>
                </a:cubicBezTo>
                <a:cubicBezTo>
                  <a:pt x="621758" y="409187"/>
                  <a:pt x="612742" y="402239"/>
                  <a:pt x="603315" y="395954"/>
                </a:cubicBezTo>
                <a:lnTo>
                  <a:pt x="565608" y="339393"/>
                </a:lnTo>
                <a:lnTo>
                  <a:pt x="546754" y="311113"/>
                </a:lnTo>
                <a:cubicBezTo>
                  <a:pt x="543612" y="295402"/>
                  <a:pt x="543957" y="278565"/>
                  <a:pt x="537327" y="263979"/>
                </a:cubicBezTo>
                <a:cubicBezTo>
                  <a:pt x="518787" y="223190"/>
                  <a:pt x="454632" y="152286"/>
                  <a:pt x="424206" y="132003"/>
                </a:cubicBezTo>
                <a:cubicBezTo>
                  <a:pt x="414779" y="125719"/>
                  <a:pt x="406383" y="117508"/>
                  <a:pt x="395925" y="113150"/>
                </a:cubicBezTo>
                <a:cubicBezTo>
                  <a:pt x="368408" y="101685"/>
                  <a:pt x="337747" y="98200"/>
                  <a:pt x="311084" y="84869"/>
                </a:cubicBezTo>
                <a:cubicBezTo>
                  <a:pt x="298515" y="78585"/>
                  <a:pt x="286708" y="70460"/>
                  <a:pt x="273377" y="66016"/>
                </a:cubicBezTo>
                <a:cubicBezTo>
                  <a:pt x="258177" y="60949"/>
                  <a:pt x="241787" y="60475"/>
                  <a:pt x="226243" y="56589"/>
                </a:cubicBezTo>
                <a:cubicBezTo>
                  <a:pt x="216603" y="54179"/>
                  <a:pt x="207517" y="49892"/>
                  <a:pt x="197963" y="47162"/>
                </a:cubicBezTo>
                <a:cubicBezTo>
                  <a:pt x="185505" y="43603"/>
                  <a:pt x="172546" y="41832"/>
                  <a:pt x="160255" y="37735"/>
                </a:cubicBezTo>
                <a:cubicBezTo>
                  <a:pt x="144202" y="32384"/>
                  <a:pt x="129174" y="24233"/>
                  <a:pt x="113121" y="18882"/>
                </a:cubicBezTo>
                <a:cubicBezTo>
                  <a:pt x="100830" y="14785"/>
                  <a:pt x="88118" y="11996"/>
                  <a:pt x="75414" y="9455"/>
                </a:cubicBezTo>
                <a:cubicBezTo>
                  <a:pt x="23114" y="-1005"/>
                  <a:pt x="34528" y="28"/>
                  <a:pt x="0" y="28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7090" y="2852936"/>
            <a:ext cx="670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dirty="0" smtClean="0">
                <a:solidFill>
                  <a:srgbClr val="0070C0"/>
                </a:solidFill>
              </a:rPr>
              <a:t>hello.obj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+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cout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객체 </a:t>
            </a:r>
            <a:r>
              <a:rPr lang="en-US" altLang="ko-KR" dirty="0" smtClean="0">
                <a:solidFill>
                  <a:srgbClr val="FF0000"/>
                </a:solidFill>
              </a:rPr>
              <a:t>+</a:t>
            </a:r>
            <a:r>
              <a:rPr lang="en-US" altLang="ko-KR" dirty="0" smtClean="0">
                <a:solidFill>
                  <a:srgbClr val="0070C0"/>
                </a:solidFill>
              </a:rPr>
              <a:t> &lt;&lt; </a:t>
            </a:r>
            <a:r>
              <a:rPr lang="ko-KR" altLang="en-US" dirty="0">
                <a:solidFill>
                  <a:srgbClr val="0070C0"/>
                </a:solidFill>
              </a:rPr>
              <a:t>연산자 </a:t>
            </a:r>
            <a:r>
              <a:rPr lang="ko-KR" altLang="en-US" dirty="0" smtClean="0">
                <a:solidFill>
                  <a:srgbClr val="0070C0"/>
                </a:solidFill>
              </a:rPr>
              <a:t>함수 </a:t>
            </a:r>
            <a:r>
              <a:rPr lang="en-US" altLang="ko-KR" dirty="0" smtClean="0">
                <a:solidFill>
                  <a:srgbClr val="FF0000"/>
                </a:solidFill>
              </a:rPr>
              <a:t>=&gt;</a:t>
            </a:r>
            <a:r>
              <a:rPr lang="en-US" altLang="ko-KR" dirty="0" smtClean="0">
                <a:solidFill>
                  <a:srgbClr val="0070C0"/>
                </a:solidFill>
              </a:rPr>
              <a:t> hello.exe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5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실행과 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파일은 독립적으로 바로 실행 가능</a:t>
            </a:r>
            <a:endParaRPr lang="en-US" altLang="ko-KR" dirty="0" smtClean="0"/>
          </a:p>
          <a:p>
            <a:r>
              <a:rPr lang="ko-KR" altLang="en-US" dirty="0" smtClean="0"/>
              <a:t>실행 중에 발생하는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결과가 나오지 않거나 실행 중에 프로그램의 비정상 종료</a:t>
            </a:r>
            <a:endParaRPr lang="en-US" altLang="ko-KR" dirty="0" smtClean="0"/>
          </a:p>
          <a:p>
            <a:r>
              <a:rPr lang="ko-KR" altLang="en-US" dirty="0" smtClean="0"/>
              <a:t>디버깅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중에 발생한 오류를 찾는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디버거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디버깅을 도와주는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컴파일러를 만드는 회사에서 함께 공급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레벨 디버깅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소스를 한 라인씩 실행하고 변수 값의 변화를 보면서 오류 발견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Visual Studio</a:t>
            </a:r>
            <a:r>
              <a:rPr lang="ko-KR" altLang="en-US" dirty="0" smtClean="0"/>
              <a:t>는 소스 레벨 디버깅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6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9161"/>
            <a:ext cx="6057704" cy="302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C++</a:t>
            </a:r>
            <a:r>
              <a:rPr lang="ko-KR" altLang="en-US" smtClean="0"/>
              <a:t> 표준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342560"/>
            <a:ext cx="7703768" cy="209712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그룹으로 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표준 라이브러리를 수용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에서 사용할 수 있게 한 함수들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시작하는 헤더 파일에 선언됨</a:t>
            </a:r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입출력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콘솔 및 파일 입출력을 위한 라이브러리</a:t>
            </a:r>
          </a:p>
          <a:p>
            <a:pPr lvl="1"/>
            <a:r>
              <a:rPr lang="en-US" altLang="ko-KR" dirty="0" smtClean="0"/>
              <a:t>C++ STL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프로그래밍을 지원하기 위해 템플릿 라이브러리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4619224"/>
            <a:ext cx="1103080" cy="392688"/>
          </a:xfrm>
          <a:prstGeom prst="wedgeRoundRectCallout">
            <a:avLst>
              <a:gd name="adj1" fmla="val 93834"/>
              <a:gd name="adj2" fmla="val 4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13808" y="3046992"/>
            <a:ext cx="835576" cy="392688"/>
          </a:xfrm>
          <a:prstGeom prst="wedgeRoundRectCallout">
            <a:avLst>
              <a:gd name="adj1" fmla="val -59344"/>
              <a:gd name="adj2" fmla="val 1271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STL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84368" y="4716396"/>
            <a:ext cx="964624" cy="392688"/>
          </a:xfrm>
          <a:prstGeom prst="wedgeRoundRectCallout">
            <a:avLst>
              <a:gd name="adj1" fmla="val -122475"/>
              <a:gd name="adj2" fmla="val -561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입출력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50615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552728" cy="422297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7709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프로그래밍과 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기계어</a:t>
            </a:r>
            <a:r>
              <a:rPr lang="en-US" altLang="ko-KR" dirty="0"/>
              <a:t>(machine language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이진수로 구성된 언어</a:t>
            </a:r>
            <a:endParaRPr lang="en-US" altLang="ko-KR" dirty="0"/>
          </a:p>
          <a:p>
            <a:pPr lvl="2"/>
            <a:r>
              <a:rPr lang="ko-KR" altLang="en-US" dirty="0"/>
              <a:t>컴퓨터의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ko-KR" altLang="en-US" dirty="0" smtClean="0"/>
              <a:t>본질적으로 기계어만 처리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어셈블리어</a:t>
            </a:r>
            <a:endParaRPr lang="en-US" altLang="ko-KR" dirty="0"/>
          </a:p>
          <a:p>
            <a:pPr lvl="2"/>
            <a:r>
              <a:rPr lang="ko-KR" altLang="en-US" dirty="0"/>
              <a:t>기계어의 명령을 </a:t>
            </a:r>
            <a:r>
              <a:rPr lang="en-US" altLang="ko-KR" dirty="0"/>
              <a:t>ADD, SUB, MOVE </a:t>
            </a:r>
            <a:r>
              <a:rPr lang="ko-KR" altLang="en-US" dirty="0"/>
              <a:t>등과 같은 </a:t>
            </a:r>
            <a:r>
              <a:rPr lang="ko-KR" altLang="en-US" dirty="0" smtClean="0"/>
              <a:t>상징적인 </a:t>
            </a:r>
            <a:r>
              <a:rPr lang="ko-KR" altLang="en-US" dirty="0" err="1" smtClean="0"/>
              <a:t>니모닉</a:t>
            </a:r>
            <a:r>
              <a:rPr lang="ko-KR" altLang="en-US" dirty="0" smtClean="0"/>
              <a:t> </a:t>
            </a:r>
            <a:r>
              <a:rPr lang="ko-KR" altLang="en-US" dirty="0"/>
              <a:t>기호</a:t>
            </a:r>
            <a:r>
              <a:rPr lang="en-US" altLang="ko-KR" dirty="0"/>
              <a:t>(mnemonic symbol)</a:t>
            </a:r>
            <a:r>
              <a:rPr lang="ko-KR" altLang="en-US" dirty="0"/>
              <a:t>로 일대일 대응시킨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어셈블러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어셈블리어 프로그램을 기계어 코드로 변환</a:t>
            </a:r>
            <a:endParaRPr lang="en-US" altLang="ko-KR" dirty="0"/>
          </a:p>
          <a:p>
            <a:pPr lvl="1"/>
            <a:r>
              <a:rPr lang="ko-KR" altLang="en-US" dirty="0"/>
              <a:t>고급언어</a:t>
            </a:r>
            <a:endParaRPr lang="en-US" altLang="ko-KR" dirty="0"/>
          </a:p>
          <a:p>
            <a:pPr lvl="2"/>
            <a:r>
              <a:rPr lang="ko-KR" altLang="en-US" dirty="0"/>
              <a:t>사람이 이해하기 쉽고 복잡한 작업</a:t>
            </a:r>
            <a:r>
              <a:rPr lang="en-US" altLang="ko-KR" dirty="0"/>
              <a:t>,</a:t>
            </a:r>
            <a:r>
              <a:rPr lang="ko-KR" altLang="en-US" dirty="0"/>
              <a:t> 자료 구조</a:t>
            </a:r>
            <a:r>
              <a:rPr lang="en-US" altLang="ko-KR" dirty="0"/>
              <a:t>,</a:t>
            </a:r>
            <a:r>
              <a:rPr lang="ko-KR" altLang="en-US" dirty="0"/>
              <a:t>알고리즘을 표현하기 위해 고안된 언어</a:t>
            </a:r>
            <a:endParaRPr lang="en-US" altLang="ko-KR" dirty="0"/>
          </a:p>
          <a:p>
            <a:pPr lvl="2"/>
            <a:r>
              <a:rPr lang="en-US" altLang="ko-KR" dirty="0"/>
              <a:t> Pascal, Basic, C/C++, Java, C</a:t>
            </a:r>
            <a:r>
              <a:rPr lang="en-US" altLang="ko-KR" dirty="0" smtClean="0"/>
              <a:t>#</a:t>
            </a:r>
          </a:p>
          <a:p>
            <a:pPr lvl="2"/>
            <a:r>
              <a:rPr lang="ko-KR" altLang="en-US" dirty="0" smtClean="0"/>
              <a:t>컴파일러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고급 언어로 작성된 프로그램을 기계어 코드로 변환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3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27584" y="1052736"/>
            <a:ext cx="7736465" cy="4576316"/>
            <a:chOff x="827584" y="1052736"/>
            <a:chExt cx="7736465" cy="45763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052736"/>
              <a:ext cx="7736465" cy="4576316"/>
            </a:xfrm>
            <a:prstGeom prst="rect">
              <a:avLst/>
            </a:prstGeom>
          </p:spPr>
        </p:pic>
        <p:sp>
          <p:nvSpPr>
            <p:cNvPr id="7" name="모서리가 둥근 사각형 설명선 6"/>
            <p:cNvSpPr/>
            <p:nvPr/>
          </p:nvSpPr>
          <p:spPr>
            <a:xfrm>
              <a:off x="1547664" y="3763726"/>
              <a:ext cx="768718" cy="341317"/>
            </a:xfrm>
            <a:prstGeom prst="wedgeRoundRectCallout">
              <a:avLst>
                <a:gd name="adj1" fmla="val 33753"/>
                <a:gd name="adj2" fmla="val 11125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프로젝트 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4716016" y="5013176"/>
              <a:ext cx="1296144" cy="345233"/>
            </a:xfrm>
            <a:prstGeom prst="wedgeRoundRectCallout">
              <a:avLst>
                <a:gd name="adj1" fmla="val 50346"/>
                <a:gd name="adj2" fmla="val -8424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C:\C++\chap1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폴더를 생성한다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사각형 설명선 11"/>
            <p:cNvSpPr/>
            <p:nvPr/>
          </p:nvSpPr>
          <p:spPr>
            <a:xfrm>
              <a:off x="2915816" y="3789040"/>
              <a:ext cx="1592560" cy="316003"/>
            </a:xfrm>
            <a:prstGeom prst="wedgeRoundRectCallout">
              <a:avLst>
                <a:gd name="adj1" fmla="val -79030"/>
                <a:gd name="adj2" fmla="val 12857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C:\C++\chap1\Hello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폴더가 생긴다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2915816" y="4509120"/>
              <a:ext cx="902372" cy="216403"/>
            </a:xfrm>
            <a:prstGeom prst="wedgeRoundRectCallout">
              <a:avLst>
                <a:gd name="adj1" fmla="val -76418"/>
                <a:gd name="adj2" fmla="val 1334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솔루션 위치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빈 프로젝트 선택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641475"/>
            <a:ext cx="476250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 </a:t>
            </a:r>
            <a:r>
              <a:rPr lang="ko-KR" altLang="en-US" dirty="0" smtClean="0"/>
              <a:t>프로젝트 생성 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7" y="1412776"/>
            <a:ext cx="7366000" cy="404146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40946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새 항목 만드는 메뉴 선택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66800"/>
            <a:ext cx="6724650" cy="51816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3121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hello.cpp </a:t>
            </a:r>
            <a:r>
              <a:rPr lang="ko-KR" altLang="en-US" dirty="0" smtClean="0"/>
              <a:t>소스 파일 생성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27584" y="1268760"/>
            <a:ext cx="7493000" cy="4305300"/>
            <a:chOff x="827584" y="1268760"/>
            <a:chExt cx="7493000" cy="43053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268760"/>
              <a:ext cx="7493000" cy="43053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1389822" y="4085368"/>
              <a:ext cx="1171407" cy="341317"/>
            </a:xfrm>
            <a:prstGeom prst="wedgeRoundRectCallout">
              <a:avLst>
                <a:gd name="adj1" fmla="val 23985"/>
                <a:gd name="adj2" fmla="val 14715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소스 파일 이름 입력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1975526" y="1772816"/>
              <a:ext cx="796274" cy="341317"/>
            </a:xfrm>
            <a:prstGeom prst="wedgeRoundRectCallout">
              <a:avLst>
                <a:gd name="adj1" fmla="val -84194"/>
                <a:gd name="adj2" fmla="val 3092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Visual C++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선택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3559790" y="4149080"/>
              <a:ext cx="936103" cy="341317"/>
            </a:xfrm>
            <a:prstGeom prst="wedgeRoundRectCallout">
              <a:avLst>
                <a:gd name="adj1" fmla="val -71780"/>
                <a:gd name="adj2" fmla="val 21896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hello.cpp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가 생기는 폴더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94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9" y="1124744"/>
            <a:ext cx="7357271" cy="450884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hello.cpp </a:t>
            </a:r>
            <a:r>
              <a:rPr lang="ko-KR" altLang="en-US" dirty="0" smtClean="0"/>
              <a:t>파일이 생성된 초기 모습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627784" y="4581128"/>
            <a:ext cx="1008112" cy="341317"/>
          </a:xfrm>
          <a:prstGeom prst="wedgeRoundRectCallout">
            <a:avLst>
              <a:gd name="adj1" fmla="val -63168"/>
              <a:gd name="adj2" fmla="val -903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 </a:t>
            </a:r>
            <a:r>
              <a:rPr lang="en-US" altLang="ko-KR" sz="1000" dirty="0" smtClean="0">
                <a:solidFill>
                  <a:schemeClr val="tx1"/>
                </a:solidFill>
              </a:rPr>
              <a:t>hello.cpp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 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72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hello.cpp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55576" y="1196752"/>
            <a:ext cx="8060473" cy="4580855"/>
            <a:chOff x="827584" y="1052736"/>
            <a:chExt cx="8060473" cy="45808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052736"/>
              <a:ext cx="7474770" cy="458085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7716650" y="3789040"/>
              <a:ext cx="1171407" cy="341317"/>
            </a:xfrm>
            <a:prstGeom prst="wedgeRoundRectCallout">
              <a:avLst>
                <a:gd name="adj1" fmla="val -97210"/>
                <a:gd name="adj2" fmla="val -3412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프로그램 작</a:t>
              </a:r>
              <a:r>
                <a:rPr lang="ko-KR" altLang="en-US" sz="1000" dirty="0">
                  <a:solidFill>
                    <a:schemeClr val="tx1"/>
                  </a:solidFill>
                </a:rPr>
                <a:t>성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96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솔루션 탐색기에서 컴파일 메뉴 선택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209675" y="1120775"/>
            <a:ext cx="6724650" cy="4616450"/>
            <a:chOff x="1209675" y="1120775"/>
            <a:chExt cx="6724650" cy="46164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75" y="1120775"/>
              <a:ext cx="6724650" cy="461645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5940152" y="4581128"/>
              <a:ext cx="1253054" cy="504056"/>
            </a:xfrm>
            <a:prstGeom prst="wedgeRoundRectCallout">
              <a:avLst>
                <a:gd name="adj1" fmla="val -77835"/>
                <a:gd name="adj2" fmla="val 5918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hello.cpp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컴파일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컴파일만 수행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443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Hello </a:t>
            </a:r>
            <a:r>
              <a:rPr lang="ko-KR" altLang="en-US" dirty="0" smtClean="0"/>
              <a:t>프로젝트의 </a:t>
            </a:r>
            <a:r>
              <a:rPr lang="ko-KR" altLang="en-US" dirty="0" err="1" smtClean="0"/>
              <a:t>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Hello.exe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187624" y="1035050"/>
            <a:ext cx="6724650" cy="5213350"/>
            <a:chOff x="1187624" y="1035050"/>
            <a:chExt cx="6724650" cy="52133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035050"/>
              <a:ext cx="6724650" cy="521335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5461281" y="3429000"/>
              <a:ext cx="1872208" cy="420814"/>
            </a:xfrm>
            <a:prstGeom prst="wedgeRoundRectCallout">
              <a:avLst>
                <a:gd name="adj1" fmla="val -62191"/>
                <a:gd name="adj2" fmla="val -9546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빌드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메뉴를 선택하면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컴파일과 링크 후 </a:t>
              </a:r>
              <a:r>
                <a:rPr lang="en-US" altLang="ko-KR" sz="1000" dirty="0">
                  <a:solidFill>
                    <a:schemeClr val="tx1"/>
                  </a:solidFill>
                </a:rPr>
                <a:t>Hello.exe </a:t>
              </a:r>
              <a:r>
                <a:rPr lang="ko-KR" altLang="en-US" sz="1000" dirty="0">
                  <a:solidFill>
                    <a:schemeClr val="tx1"/>
                  </a:solidFill>
                </a:rPr>
                <a:t>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78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 </a:t>
            </a:r>
            <a:r>
              <a:rPr lang="ko-KR" altLang="en-US" dirty="0" smtClean="0"/>
              <a:t>프로젝트가 실행되는 화면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20929" y="908050"/>
            <a:ext cx="7671314" cy="5761377"/>
            <a:chOff x="1020929" y="908050"/>
            <a:chExt cx="7671314" cy="57613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29" y="908050"/>
              <a:ext cx="6724650" cy="521335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7" name="모서리가 둥근 사각형 설명선 6"/>
            <p:cNvSpPr/>
            <p:nvPr/>
          </p:nvSpPr>
          <p:spPr>
            <a:xfrm>
              <a:off x="4860032" y="4725144"/>
              <a:ext cx="1171407" cy="576064"/>
            </a:xfrm>
            <a:prstGeom prst="wedgeRoundRectCallout">
              <a:avLst>
                <a:gd name="adj1" fmla="val -130029"/>
                <a:gd name="adj2" fmla="val 6917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Hello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프로젝트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빌드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성공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Hello.exe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4120243" cy="93617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7214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7340" y="104149"/>
            <a:ext cx="3497328" cy="12424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프로그래밍 언어의 진화와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기원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533413" y="133408"/>
            <a:ext cx="6912805" cy="6667120"/>
            <a:chOff x="1533413" y="133408"/>
            <a:chExt cx="6912805" cy="6667120"/>
          </a:xfrm>
        </p:grpSpPr>
        <p:sp>
          <p:nvSpPr>
            <p:cNvPr id="51" name="TextBox 50"/>
            <p:cNvSpPr txBox="1"/>
            <p:nvPr/>
          </p:nvSpPr>
          <p:spPr>
            <a:xfrm>
              <a:off x="1788952" y="2202401"/>
              <a:ext cx="11351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F0"/>
                  </a:solidFill>
                </a:rPr>
                <a:t>Ken </a:t>
              </a:r>
              <a:r>
                <a:rPr lang="en-US" altLang="ko-KR" sz="1200" dirty="0" err="1" smtClean="0">
                  <a:solidFill>
                    <a:srgbClr val="00B0F0"/>
                  </a:solidFill>
                </a:rPr>
                <a:t>Tompson</a:t>
              </a:r>
              <a:endParaRPr lang="ko-KR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19598" y="1616747"/>
              <a:ext cx="1288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Martin Richards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60170" y="2771332"/>
              <a:ext cx="1343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Ken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Tompson</a:t>
              </a:r>
              <a:r>
                <a:rPr lang="ko-KR" altLang="en-US" sz="1200" dirty="0">
                  <a:solidFill>
                    <a:srgbClr val="00B0F0"/>
                  </a:solidFill>
                </a:rPr>
                <a:t>과 </a:t>
              </a:r>
              <a:endParaRPr lang="en-US" altLang="ko-KR" sz="1200" dirty="0" smtClean="0">
                <a:solidFill>
                  <a:srgbClr val="00B0F0"/>
                </a:solidFill>
              </a:endParaRPr>
            </a:p>
            <a:p>
              <a:pPr fontAlgn="base"/>
              <a:r>
                <a:rPr lang="en-US" altLang="ko-KR" sz="1200" dirty="0" smtClean="0">
                  <a:solidFill>
                    <a:srgbClr val="00B0F0"/>
                  </a:solidFill>
                </a:rPr>
                <a:t>Dennis </a:t>
              </a:r>
              <a:r>
                <a:rPr lang="en-US" altLang="ko-KR" sz="1200" dirty="0">
                  <a:solidFill>
                    <a:srgbClr val="00B0F0"/>
                  </a:solidFill>
                </a:rPr>
                <a:t>Ritchie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31556" y="3572163"/>
              <a:ext cx="13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err="1">
                  <a:solidFill>
                    <a:srgbClr val="00B0F0"/>
                  </a:solidFill>
                </a:rPr>
                <a:t>Bjarne</a:t>
              </a:r>
              <a:r>
                <a:rPr lang="en-US" altLang="ko-KR" sz="1200" dirty="0">
                  <a:solidFill>
                    <a:srgbClr val="00B0F0"/>
                  </a:solidFill>
                </a:rPr>
                <a:t>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Stroustrup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1152" y="133408"/>
              <a:ext cx="84350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Assembly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31225" y="1635560"/>
              <a:ext cx="5533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BCPL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7227" y="678098"/>
              <a:ext cx="69121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Fortran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886" y="1228106"/>
              <a:ext cx="5485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Algol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48833" y="1509440"/>
              <a:ext cx="53251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Basic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1068" y="2863665"/>
              <a:ext cx="2824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1773" y="3558419"/>
              <a:ext cx="503664" cy="2769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C++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94952" y="4698195"/>
              <a:ext cx="47121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Java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4316" y="5503165"/>
              <a:ext cx="3754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C#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99911" y="4672898"/>
              <a:ext cx="8495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Javascript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5813" y="3580827"/>
              <a:ext cx="99642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Objective-C</a:t>
              </a:r>
              <a:endParaRPr lang="ko-KR" alt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1068" y="2210219"/>
              <a:ext cx="2824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B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7270" y="221021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1970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7270" y="2861029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1972 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9680" y="3645024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1983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9832" y="4686802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5272" y="161183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1967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2101" y="69199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1954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936" y="54989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2000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2383" y="122373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1958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4330" y="150662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1964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47227" y="4198389"/>
              <a:ext cx="99899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Visual Basic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22724" y="419557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1991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1960" y="468680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cxnSp>
          <p:nvCxnSpPr>
            <p:cNvPr id="30" name="직선 화살표 연결선 29"/>
            <p:cNvCxnSpPr>
              <a:stCxn id="5" idx="2"/>
              <a:endCxn id="7" idx="0"/>
            </p:cNvCxnSpPr>
            <p:nvPr/>
          </p:nvCxnSpPr>
          <p:spPr>
            <a:xfrm>
              <a:off x="5092903" y="410407"/>
              <a:ext cx="1759932" cy="26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" idx="2"/>
              <a:endCxn id="6" idx="0"/>
            </p:cNvCxnSpPr>
            <p:nvPr/>
          </p:nvCxnSpPr>
          <p:spPr>
            <a:xfrm flipH="1">
              <a:off x="3707904" y="410407"/>
              <a:ext cx="1384999" cy="12251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7" idx="2"/>
              <a:endCxn id="8" idx="0"/>
            </p:cNvCxnSpPr>
            <p:nvPr/>
          </p:nvCxnSpPr>
          <p:spPr>
            <a:xfrm flipH="1">
              <a:off x="5751160" y="955097"/>
              <a:ext cx="1101675" cy="273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" idx="2"/>
              <a:endCxn id="16" idx="0"/>
            </p:cNvCxnSpPr>
            <p:nvPr/>
          </p:nvCxnSpPr>
          <p:spPr>
            <a:xfrm flipH="1">
              <a:off x="3702293" y="1912559"/>
              <a:ext cx="5611" cy="29766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6" idx="2"/>
              <a:endCxn id="10" idx="0"/>
            </p:cNvCxnSpPr>
            <p:nvPr/>
          </p:nvCxnSpPr>
          <p:spPr>
            <a:xfrm>
              <a:off x="3702293" y="2487218"/>
              <a:ext cx="0" cy="3764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0" idx="2"/>
              <a:endCxn id="11" idx="0"/>
            </p:cNvCxnSpPr>
            <p:nvPr/>
          </p:nvCxnSpPr>
          <p:spPr>
            <a:xfrm>
              <a:off x="3702293" y="3140664"/>
              <a:ext cx="11312" cy="41775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0" idx="2"/>
              <a:endCxn id="14" idx="0"/>
            </p:cNvCxnSpPr>
            <p:nvPr/>
          </p:nvCxnSpPr>
          <p:spPr>
            <a:xfrm>
              <a:off x="3702293" y="3140664"/>
              <a:ext cx="1422382" cy="15322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7" idx="2"/>
              <a:endCxn id="9" idx="0"/>
            </p:cNvCxnSpPr>
            <p:nvPr/>
          </p:nvCxnSpPr>
          <p:spPr>
            <a:xfrm>
              <a:off x="6852835" y="955097"/>
              <a:ext cx="1062257" cy="554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9" idx="2"/>
              <a:endCxn id="27" idx="0"/>
            </p:cNvCxnSpPr>
            <p:nvPr/>
          </p:nvCxnSpPr>
          <p:spPr>
            <a:xfrm>
              <a:off x="7915092" y="1786439"/>
              <a:ext cx="31631" cy="2411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8" idx="2"/>
              <a:endCxn id="14" idx="0"/>
            </p:cNvCxnSpPr>
            <p:nvPr/>
          </p:nvCxnSpPr>
          <p:spPr>
            <a:xfrm flipH="1">
              <a:off x="5124675" y="1505105"/>
              <a:ext cx="626485" cy="3167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11" idx="2"/>
              <a:endCxn id="12" idx="0"/>
            </p:cNvCxnSpPr>
            <p:nvPr/>
          </p:nvCxnSpPr>
          <p:spPr>
            <a:xfrm>
              <a:off x="3713605" y="3835418"/>
              <a:ext cx="116957" cy="862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12" idx="2"/>
              <a:endCxn id="13" idx="0"/>
            </p:cNvCxnSpPr>
            <p:nvPr/>
          </p:nvCxnSpPr>
          <p:spPr>
            <a:xfrm>
              <a:off x="3830562" y="4975194"/>
              <a:ext cx="811466" cy="527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94668" y="3580827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1983</a:t>
              </a:r>
              <a:endParaRPr lang="ko-KR" altLang="en-US" sz="1200" dirty="0"/>
            </a:p>
          </p:txBody>
        </p:sp>
        <p:cxnSp>
          <p:nvCxnSpPr>
            <p:cNvPr id="65" name="직선 화살표 연결선 64"/>
            <p:cNvCxnSpPr>
              <a:stCxn id="10" idx="2"/>
              <a:endCxn id="15" idx="0"/>
            </p:cNvCxnSpPr>
            <p:nvPr/>
          </p:nvCxnSpPr>
          <p:spPr>
            <a:xfrm>
              <a:off x="3702293" y="3140664"/>
              <a:ext cx="2531734" cy="4401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8" idx="2"/>
              <a:endCxn id="15" idx="0"/>
            </p:cNvCxnSpPr>
            <p:nvPr/>
          </p:nvCxnSpPr>
          <p:spPr>
            <a:xfrm>
              <a:off x="5751160" y="1505105"/>
              <a:ext cx="482867" cy="2075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27" idx="2"/>
              <a:endCxn id="13" idx="0"/>
            </p:cNvCxnSpPr>
            <p:nvPr/>
          </p:nvCxnSpPr>
          <p:spPr>
            <a:xfrm flipH="1">
              <a:off x="4642028" y="4475388"/>
              <a:ext cx="3304695" cy="102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93318" y="4065110"/>
              <a:ext cx="4414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Perl</a:t>
              </a:r>
              <a:endParaRPr lang="ko-KR" alt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33413" y="4062474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1987 </a:t>
              </a:r>
              <a:endParaRPr lang="ko-KR" altLang="en-US" sz="1200" dirty="0"/>
            </a:p>
          </p:txBody>
        </p:sp>
        <p:cxnSp>
          <p:nvCxnSpPr>
            <p:cNvPr id="125" name="직선 화살표 연결선 124"/>
            <p:cNvCxnSpPr>
              <a:stCxn id="10" idx="2"/>
              <a:endCxn id="122" idx="0"/>
            </p:cNvCxnSpPr>
            <p:nvPr/>
          </p:nvCxnSpPr>
          <p:spPr>
            <a:xfrm flipH="1">
              <a:off x="2314020" y="3140664"/>
              <a:ext cx="1388273" cy="9244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093318" y="4697689"/>
              <a:ext cx="47320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PHP</a:t>
              </a:r>
              <a:endParaRPr lang="ko-KR" alt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533413" y="46950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1995 </a:t>
              </a:r>
              <a:endParaRPr lang="ko-KR" altLang="en-US" sz="1200" dirty="0"/>
            </a:p>
          </p:txBody>
        </p:sp>
        <p:cxnSp>
          <p:nvCxnSpPr>
            <p:cNvPr id="135" name="직선 화살표 연결선 134"/>
            <p:cNvCxnSpPr>
              <a:stCxn id="122" idx="2"/>
              <a:endCxn id="128" idx="0"/>
            </p:cNvCxnSpPr>
            <p:nvPr/>
          </p:nvCxnSpPr>
          <p:spPr>
            <a:xfrm>
              <a:off x="2314020" y="4342109"/>
              <a:ext cx="15901" cy="355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437503" y="5284181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C++98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08165" y="5293215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1998 </a:t>
              </a:r>
              <a:endParaRPr lang="ko-KR" altLang="en-US" sz="700" dirty="0"/>
            </a:p>
          </p:txBody>
        </p:sp>
        <p:cxnSp>
          <p:nvCxnSpPr>
            <p:cNvPr id="57" name="직선 화살표 연결선 56"/>
            <p:cNvCxnSpPr>
              <a:stCxn id="11" idx="2"/>
              <a:endCxn id="55" idx="0"/>
            </p:cNvCxnSpPr>
            <p:nvPr/>
          </p:nvCxnSpPr>
          <p:spPr>
            <a:xfrm flipH="1">
              <a:off x="2731013" y="3835418"/>
              <a:ext cx="982592" cy="1448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25513" y="5768820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C++03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01703" y="5811862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2003 </a:t>
              </a:r>
              <a:endParaRPr lang="ko-KR" altLang="en-US" sz="7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87132" y="5953611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C++11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56748" y="5997458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2011 </a:t>
              </a:r>
              <a:endParaRPr lang="ko-KR" altLang="en-US" sz="7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13545" y="6146892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C++14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97386" y="618227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2014 </a:t>
              </a:r>
              <a:endParaRPr lang="ko-KR" altLang="en-US" sz="7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57363" y="6334867"/>
              <a:ext cx="63155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C++17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30026" y="6381033"/>
              <a:ext cx="5116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2017 </a:t>
              </a:r>
              <a:endParaRPr lang="ko-KR" altLang="en-US" sz="700" dirty="0"/>
            </a:p>
          </p:txBody>
        </p:sp>
        <p:cxnSp>
          <p:nvCxnSpPr>
            <p:cNvPr id="101" name="직선 화살표 연결선 100"/>
            <p:cNvCxnSpPr>
              <a:stCxn id="55" idx="2"/>
              <a:endCxn id="61" idx="0"/>
            </p:cNvCxnSpPr>
            <p:nvPr/>
          </p:nvCxnSpPr>
          <p:spPr>
            <a:xfrm>
              <a:off x="2731013" y="5530402"/>
              <a:ext cx="288010" cy="23841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309763" y="6528674"/>
              <a:ext cx="63155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C++20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986277" y="6600473"/>
              <a:ext cx="5116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2020 </a:t>
              </a:r>
              <a:endParaRPr lang="ko-KR" altLang="en-US" sz="7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907704" y="5959142"/>
              <a:ext cx="4972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>
                  <a:solidFill>
                    <a:srgbClr val="00B0F0"/>
                  </a:solidFill>
                </a:rPr>
                <a:t>C++</a:t>
              </a:r>
            </a:p>
            <a:p>
              <a:pPr fontAlgn="base"/>
              <a:r>
                <a:rPr lang="ko-KR" altLang="en-US" sz="1200" dirty="0" smtClean="0">
                  <a:solidFill>
                    <a:srgbClr val="00B0F0"/>
                  </a:solidFill>
                </a:rPr>
                <a:t>표준</a:t>
              </a:r>
              <a:endParaRPr lang="en-US" altLang="ko-KR" sz="1200" dirty="0" smtClean="0">
                <a:solidFill>
                  <a:srgbClr val="00B0F0"/>
                </a:solidFill>
              </a:endParaRPr>
            </a:p>
            <a:p>
              <a:pPr fontAlgn="base"/>
              <a:r>
                <a:rPr lang="ko-KR" altLang="en-US" sz="1200" dirty="0" smtClean="0">
                  <a:solidFill>
                    <a:srgbClr val="00B0F0"/>
                  </a:solidFill>
                </a:rPr>
                <a:t>변화</a:t>
              </a:r>
              <a:endParaRPr lang="en-US" altLang="ko-KR" sz="1200" dirty="0" smtClean="0">
                <a:solidFill>
                  <a:srgbClr val="00B0F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15816" y="3512041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1979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82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1]</a:t>
            </a:r>
          </a:p>
          <a:p>
            <a:pPr marL="0" indent="0">
              <a:buNone/>
            </a:pPr>
            <a:r>
              <a:rPr lang="ko-KR" altLang="en-US" sz="1400" dirty="0" smtClean="0"/>
              <a:t>중간시험 성적인 국어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수학의 </a:t>
            </a:r>
            <a:r>
              <a:rPr lang="ko-KR" altLang="ko-KR" sz="1400" dirty="0" smtClean="0"/>
              <a:t>점수를 </a:t>
            </a:r>
            <a:r>
              <a:rPr lang="ko-KR" altLang="ko-KR" sz="1400" dirty="0"/>
              <a:t>입력 받아 아래와 같이 출력되도록 프로그램 하세요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(10</a:t>
            </a:r>
            <a:r>
              <a:rPr lang="ko-KR" altLang="ko-KR" sz="1400" dirty="0"/>
              <a:t>단위당 ■ 하나 적용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[</a:t>
            </a:r>
            <a:r>
              <a:rPr lang="ko-KR" altLang="ko-KR" sz="1400" dirty="0" err="1"/>
              <a:t>입력형식</a:t>
            </a:r>
            <a:r>
              <a:rPr lang="en-US" altLang="ko-KR" sz="1400" dirty="0"/>
              <a:t>]</a:t>
            </a:r>
            <a:endParaRPr lang="ko-KR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국어 성적을 </a:t>
            </a:r>
            <a:r>
              <a:rPr lang="ko-KR" altLang="ko-KR" sz="1400" dirty="0" smtClean="0"/>
              <a:t>입력하세요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32   // 32</a:t>
            </a:r>
            <a:r>
              <a:rPr lang="ko-KR" altLang="en-US" sz="1400" dirty="0" smtClean="0"/>
              <a:t>점 입력</a:t>
            </a:r>
            <a:r>
              <a:rPr lang="en-US" altLang="ko-KR" sz="1400" dirty="0" smtClean="0"/>
              <a:t> </a:t>
            </a:r>
            <a:endParaRPr lang="ko-KR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영어 </a:t>
            </a:r>
            <a:r>
              <a:rPr lang="ko-KR" altLang="en-US" sz="1400" dirty="0"/>
              <a:t>성적을 </a:t>
            </a:r>
            <a:r>
              <a:rPr lang="ko-KR" altLang="ko-KR" sz="1400" dirty="0"/>
              <a:t>입력하세요</a:t>
            </a:r>
            <a:r>
              <a:rPr lang="en-US" altLang="ko-KR" sz="1400" dirty="0" smtClean="0"/>
              <a:t>: 60   // 60</a:t>
            </a:r>
            <a:r>
              <a:rPr lang="ko-KR" altLang="en-US" sz="1400" dirty="0" smtClean="0"/>
              <a:t>점 입력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수학 </a:t>
            </a:r>
            <a:r>
              <a:rPr lang="ko-KR" altLang="en-US" sz="1400" dirty="0"/>
              <a:t>성적을 </a:t>
            </a:r>
            <a:r>
              <a:rPr lang="ko-KR" altLang="ko-KR" sz="1400" dirty="0"/>
              <a:t>입력하세요</a:t>
            </a:r>
            <a:r>
              <a:rPr lang="en-US" altLang="ko-KR" sz="1400" dirty="0" smtClean="0"/>
              <a:t>: 47   // 47</a:t>
            </a:r>
            <a:r>
              <a:rPr lang="ko-KR" altLang="en-US" sz="1400" dirty="0" smtClean="0"/>
              <a:t>점을 입력하였을 경우</a:t>
            </a:r>
            <a:endParaRPr lang="en-US" altLang="ko-KR" sz="1400" dirty="0" smtClean="0"/>
          </a:p>
          <a:p>
            <a:pPr marL="0" indent="0">
              <a:buNone/>
            </a:pP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[</a:t>
            </a:r>
            <a:r>
              <a:rPr lang="ko-KR" altLang="ko-KR" sz="1400" dirty="0" err="1"/>
              <a:t>출력형식</a:t>
            </a:r>
            <a:r>
              <a:rPr lang="en-US" altLang="ko-KR" sz="1400" dirty="0"/>
              <a:t>]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국어성적</a:t>
            </a:r>
            <a:r>
              <a:rPr lang="en-US" altLang="ko-KR" sz="1400" dirty="0" smtClean="0"/>
              <a:t>] </a:t>
            </a:r>
            <a:r>
              <a:rPr lang="ko-KR" altLang="ko-KR" sz="1400" dirty="0"/>
              <a:t>■■■</a:t>
            </a:r>
            <a:r>
              <a:rPr lang="en-US" altLang="ko-KR" sz="1400" dirty="0"/>
              <a:t> (</a:t>
            </a:r>
            <a:r>
              <a:rPr lang="en-US" altLang="ko-KR" sz="1400" dirty="0" smtClean="0"/>
              <a:t>32</a:t>
            </a:r>
            <a:r>
              <a:rPr lang="ko-KR" altLang="ko-KR" sz="1400" dirty="0" smtClean="0"/>
              <a:t>점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영어성적</a:t>
            </a:r>
            <a:r>
              <a:rPr lang="en-US" altLang="ko-KR" sz="1400" dirty="0" smtClean="0"/>
              <a:t>] </a:t>
            </a:r>
            <a:r>
              <a:rPr lang="ko-KR" altLang="ko-KR" sz="1400" dirty="0"/>
              <a:t>■■■■■■ </a:t>
            </a:r>
            <a:r>
              <a:rPr lang="en-US" altLang="ko-KR" sz="1400" dirty="0"/>
              <a:t>(60</a:t>
            </a:r>
            <a:r>
              <a:rPr lang="ko-KR" altLang="ko-KR" sz="1400" dirty="0"/>
              <a:t>점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수학성적</a:t>
            </a:r>
            <a:r>
              <a:rPr lang="en-US" altLang="ko-KR" sz="1400" dirty="0" smtClean="0"/>
              <a:t>] </a:t>
            </a:r>
            <a:r>
              <a:rPr lang="ko-KR" altLang="ko-KR" sz="1400" dirty="0"/>
              <a:t>■■■■</a:t>
            </a:r>
            <a:r>
              <a:rPr lang="en-US" altLang="ko-KR" sz="1400" dirty="0"/>
              <a:t> (</a:t>
            </a:r>
            <a:r>
              <a:rPr lang="en-US" altLang="ko-KR" sz="1400" dirty="0" smtClean="0"/>
              <a:t>47</a:t>
            </a:r>
            <a:r>
              <a:rPr lang="ko-KR" altLang="ko-KR" sz="1400" dirty="0" smtClean="0"/>
              <a:t>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827584" y="5301208"/>
            <a:ext cx="352056" cy="204766"/>
          </a:xfrm>
          <a:prstGeom prst="rect">
            <a:avLst/>
          </a:prstGeom>
        </p:spPr>
        <p:txBody>
          <a:bodyPr vert="horz" anchor="ctr" anchorCtr="0">
            <a:normAutofit fontScale="625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44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2]</a:t>
            </a:r>
          </a:p>
          <a:p>
            <a:pPr marL="0" indent="0">
              <a:buNone/>
            </a:pPr>
            <a:r>
              <a:rPr lang="ko-KR" altLang="ko-KR" sz="1400" dirty="0"/>
              <a:t>키보드로 문자열을 입력 받아 아래와 같이 출력되도록 프로그램 </a:t>
            </a:r>
            <a:r>
              <a:rPr lang="ko-KR" altLang="ko-KR" sz="1400" dirty="0" smtClean="0"/>
              <a:t>하세요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제출방법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ppt</a:t>
            </a:r>
            <a:r>
              <a:rPr lang="en-US" altLang="ko-KR" sz="1400" dirty="0"/>
              <a:t>(</a:t>
            </a:r>
            <a:r>
              <a:rPr lang="ko-KR" altLang="en-US" sz="1400" dirty="0"/>
              <a:t>파워포인트</a:t>
            </a:r>
            <a:r>
              <a:rPr lang="en-US" altLang="ko-KR" sz="1400" dirty="0"/>
              <a:t>) </a:t>
            </a:r>
            <a:r>
              <a:rPr lang="ko-KR" altLang="en-US" sz="1400" dirty="0"/>
              <a:t>파일에 </a:t>
            </a:r>
            <a:r>
              <a:rPr lang="ko-KR" altLang="en-US" sz="1400" dirty="0" smtClean="0"/>
              <a:t>출력 결과 </a:t>
            </a:r>
            <a:r>
              <a:rPr lang="ko-KR" altLang="en-US" sz="1400" dirty="0"/>
              <a:t>화면을 </a:t>
            </a:r>
            <a:r>
              <a:rPr lang="ko-KR" altLang="en-US" sz="1400" dirty="0" smtClean="0"/>
              <a:t>스캔 및 편집하여 </a:t>
            </a:r>
            <a:r>
              <a:rPr lang="ko-KR" altLang="en-US" sz="1400" dirty="0"/>
              <a:t>제출하세요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제출일 </a:t>
            </a:r>
            <a:r>
              <a:rPr lang="en-US" altLang="ko-KR" sz="1400" dirty="0"/>
              <a:t>: 2020</a:t>
            </a:r>
            <a:r>
              <a:rPr lang="ko-KR" altLang="en-US" sz="1400" dirty="0"/>
              <a:t>년 </a:t>
            </a:r>
            <a:r>
              <a:rPr lang="en-US" altLang="ko-KR" sz="1400" dirty="0"/>
              <a:t>3</a:t>
            </a:r>
            <a:r>
              <a:rPr lang="ko-KR" altLang="en-US" sz="1400" dirty="0"/>
              <a:t>월</a:t>
            </a:r>
            <a:r>
              <a:rPr lang="en-US" altLang="ko-KR" sz="1400" dirty="0"/>
              <a:t>16</a:t>
            </a:r>
            <a:r>
              <a:rPr lang="ko-KR" altLang="en-US" sz="1400" dirty="0"/>
              <a:t>일 월요일 </a:t>
            </a:r>
            <a:r>
              <a:rPr lang="en-US" altLang="ko-KR" sz="1400" dirty="0"/>
              <a:t>~ 3</a:t>
            </a:r>
            <a:r>
              <a:rPr lang="ko-KR" altLang="en-US" sz="1400" dirty="0"/>
              <a:t>월</a:t>
            </a:r>
            <a:r>
              <a:rPr lang="en-US" altLang="ko-KR" sz="1400" dirty="0"/>
              <a:t>20</a:t>
            </a:r>
            <a:r>
              <a:rPr lang="ko-KR" altLang="en-US" sz="1400" dirty="0"/>
              <a:t>일 금요일 </a:t>
            </a:r>
            <a:r>
              <a:rPr lang="en-US" altLang="ko-KR" sz="1400" dirty="0"/>
              <a:t>23</a:t>
            </a:r>
            <a:r>
              <a:rPr lang="ko-KR" altLang="en-US" sz="1400" dirty="0"/>
              <a:t>시</a:t>
            </a:r>
            <a:r>
              <a:rPr lang="en-US" altLang="ko-KR" sz="1400" dirty="0"/>
              <a:t>59</a:t>
            </a:r>
            <a:r>
              <a:rPr lang="ko-KR" altLang="en-US" sz="1400" dirty="0"/>
              <a:t>분까지 </a:t>
            </a:r>
            <a:endParaRPr lang="en-US" altLang="ko-KR" sz="1400" dirty="0"/>
          </a:p>
          <a:p>
            <a:r>
              <a:rPr lang="ko-KR" altLang="en-US" sz="1400" dirty="0" err="1"/>
              <a:t>제출장소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한림 스마트 컴퍼스</a:t>
            </a:r>
            <a:r>
              <a:rPr lang="en-US" altLang="ko-KR" sz="1400" dirty="0"/>
              <a:t>(https://smart.hallym.ac.kr) </a:t>
            </a:r>
            <a:r>
              <a:rPr lang="ko-KR" altLang="en-US" sz="1400" dirty="0"/>
              <a:t>해당 과목 </a:t>
            </a:r>
            <a:r>
              <a:rPr lang="en-US" altLang="ko-KR" sz="1400" dirty="0"/>
              <a:t>[</a:t>
            </a:r>
            <a:r>
              <a:rPr lang="ko-KR" altLang="en-US" sz="1400" dirty="0"/>
              <a:t>과제제출</a:t>
            </a:r>
            <a:r>
              <a:rPr lang="en-US" altLang="ko-KR" sz="1400" dirty="0"/>
              <a:t>]</a:t>
            </a:r>
            <a:r>
              <a:rPr lang="ko-KR" altLang="en-US" sz="1400" dirty="0"/>
              <a:t>란에 제출하시면 됩니다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(</a:t>
            </a:r>
            <a:r>
              <a:rPr lang="ko-KR" altLang="en-US" sz="1400" dirty="0"/>
              <a:t>제출시 제목란에 </a:t>
            </a:r>
            <a:r>
              <a:rPr lang="en-US" altLang="ko-KR" sz="1400" dirty="0"/>
              <a:t>“</a:t>
            </a:r>
            <a:r>
              <a:rPr lang="ko-KR" altLang="en-US" sz="1400" dirty="0"/>
              <a:t>여러분의 </a:t>
            </a:r>
            <a:r>
              <a:rPr lang="ko-KR" altLang="en-US" sz="1400" dirty="0" err="1"/>
              <a:t>학번이름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을 쓰시고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전송하시면 됩니다</a:t>
            </a:r>
            <a:r>
              <a:rPr lang="en-US" altLang="ko-KR" sz="1400" dirty="0"/>
              <a:t>.)</a:t>
            </a:r>
            <a:r>
              <a:rPr lang="ko-KR" altLang="en-US" sz="1400" dirty="0"/>
              <a:t> 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827584" y="5301208"/>
            <a:ext cx="352056" cy="204766"/>
          </a:xfrm>
          <a:prstGeom prst="rect">
            <a:avLst/>
          </a:prstGeom>
        </p:spPr>
        <p:txBody>
          <a:bodyPr vert="horz" anchor="ctr" anchorCtr="0">
            <a:normAutofit fontScale="625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39054"/>
              </p:ext>
            </p:extLst>
          </p:nvPr>
        </p:nvGraphicFramePr>
        <p:xfrm>
          <a:off x="683568" y="1980894"/>
          <a:ext cx="7560840" cy="20197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12508">
                  <a:extLst>
                    <a:ext uri="{9D8B030D-6E8A-4147-A177-3AD203B41FA5}">
                      <a16:colId xmlns:a16="http://schemas.microsoft.com/office/drawing/2014/main" val="1970183723"/>
                    </a:ext>
                  </a:extLst>
                </a:gridCol>
                <a:gridCol w="3848332">
                  <a:extLst>
                    <a:ext uri="{9D8B030D-6E8A-4147-A177-3AD203B41FA5}">
                      <a16:colId xmlns:a16="http://schemas.microsoft.com/office/drawing/2014/main" val="2092963991"/>
                    </a:ext>
                  </a:extLst>
                </a:gridCol>
              </a:tblGrid>
              <a:tr h="178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</a:t>
                      </a:r>
                      <a:r>
                        <a:rPr lang="ko-KR" sz="1200" kern="100" dirty="0" err="1" smtClean="0">
                          <a:effectLst/>
                        </a:rPr>
                        <a:t>입력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형식</a:t>
                      </a:r>
                      <a:r>
                        <a:rPr lang="en-US" sz="1200" kern="100" dirty="0" smtClean="0">
                          <a:effectLst/>
                        </a:rPr>
                        <a:t>]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문자열을 입력하세요</a:t>
                      </a:r>
                      <a:r>
                        <a:rPr lang="en-US" sz="1200" kern="100" dirty="0">
                          <a:effectLst/>
                        </a:rPr>
                        <a:t>: </a:t>
                      </a:r>
                      <a:r>
                        <a:rPr lang="en-US" sz="1200" kern="100" dirty="0" smtClean="0">
                          <a:effectLst/>
                        </a:rPr>
                        <a:t>_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</a:rPr>
                        <a:t>문자열을 모두 대문자로 출력하세요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</a:rPr>
                        <a:t>문자열을 모두 소문자로 출력하세요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endParaRPr lang="ko-KR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</a:rPr>
                        <a:t>문자열을 거꾸로 출력하세요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</a:rPr>
                        <a:t>원본을 </a:t>
                      </a:r>
                      <a:r>
                        <a:rPr lang="ko-KR" sz="1200" kern="100" dirty="0" smtClean="0">
                          <a:effectLst/>
                        </a:rPr>
                        <a:t>그</a:t>
                      </a:r>
                      <a:r>
                        <a:rPr lang="ko-KR" altLang="en-US" sz="1200" kern="100" dirty="0" smtClean="0">
                          <a:effectLst/>
                        </a:rPr>
                        <a:t>대로</a:t>
                      </a:r>
                      <a:r>
                        <a:rPr lang="ko-KR" sz="1200" kern="100" dirty="0" smtClean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출력하세요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</a:rPr>
                        <a:t>프로그램을 종료합니다</a:t>
                      </a:r>
                      <a:r>
                        <a:rPr lang="en-US" sz="1200" kern="100" dirty="0" smtClean="0">
                          <a:effectLst/>
                        </a:rPr>
                        <a:t>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ko-KR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출력 메뉴를 선택하세요</a:t>
                      </a:r>
                      <a:r>
                        <a:rPr lang="en-US" sz="1200" kern="100" dirty="0">
                          <a:effectLst/>
                        </a:rPr>
                        <a:t>: </a:t>
                      </a:r>
                      <a:r>
                        <a:rPr lang="en-US" sz="1200" kern="100" dirty="0" smtClean="0">
                          <a:effectLst/>
                        </a:rPr>
                        <a:t> _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</a:t>
                      </a:r>
                      <a:r>
                        <a:rPr lang="ko-KR" sz="1200" kern="100" dirty="0" err="1" smtClean="0">
                          <a:effectLst/>
                        </a:rPr>
                        <a:t>출력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형식</a:t>
                      </a:r>
                      <a:r>
                        <a:rPr lang="en-US" sz="1200" kern="100" dirty="0" smtClean="0">
                          <a:effectLst/>
                        </a:rPr>
                        <a:t>]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원본 데이터는</a:t>
                      </a:r>
                      <a:r>
                        <a:rPr lang="en-US" sz="1200" kern="100" dirty="0">
                          <a:effectLst/>
                        </a:rPr>
                        <a:t> […..] </a:t>
                      </a:r>
                      <a:r>
                        <a:rPr lang="ko-KR" sz="1200" kern="100" dirty="0">
                          <a:effectLst/>
                        </a:rPr>
                        <a:t>이고</a:t>
                      </a:r>
                      <a:r>
                        <a:rPr lang="en-US" sz="1200" kern="100" dirty="0">
                          <a:effectLst/>
                        </a:rPr>
                        <a:t>, [</a:t>
                      </a:r>
                      <a:r>
                        <a:rPr lang="ko-KR" sz="1200" kern="100" dirty="0">
                          <a:effectLst/>
                        </a:rPr>
                        <a:t>대문자</a:t>
                      </a:r>
                      <a:r>
                        <a:rPr lang="en-US" sz="1200" kern="100" dirty="0">
                          <a:effectLst/>
                        </a:rPr>
                        <a:t> or </a:t>
                      </a:r>
                      <a:r>
                        <a:rPr lang="ko-KR" sz="1200" kern="100" dirty="0">
                          <a:effectLst/>
                        </a:rPr>
                        <a:t>소문자</a:t>
                      </a:r>
                      <a:r>
                        <a:rPr lang="en-US" sz="1200" kern="100" dirty="0">
                          <a:effectLst/>
                        </a:rPr>
                        <a:t> or </a:t>
                      </a:r>
                      <a:r>
                        <a:rPr lang="ko-KR" sz="1200" kern="100" dirty="0">
                          <a:effectLst/>
                        </a:rPr>
                        <a:t>거꾸로</a:t>
                      </a:r>
                      <a:r>
                        <a:rPr lang="en-US" sz="1200" kern="100" dirty="0">
                          <a:effectLst/>
                        </a:rPr>
                        <a:t> or </a:t>
                      </a:r>
                      <a:r>
                        <a:rPr lang="ko-KR" sz="1200" kern="100" dirty="0" err="1">
                          <a:effectLst/>
                        </a:rPr>
                        <a:t>원본으</a:t>
                      </a:r>
                      <a:r>
                        <a:rPr lang="en-US" sz="1200" kern="100" dirty="0">
                          <a:effectLst/>
                        </a:rPr>
                        <a:t>]</a:t>
                      </a:r>
                      <a:r>
                        <a:rPr lang="ko-KR" sz="1200" kern="100" dirty="0">
                          <a:effectLst/>
                        </a:rPr>
                        <a:t>로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smtClean="0">
                          <a:effectLst/>
                        </a:rPr>
                        <a:t>[  ….  ] </a:t>
                      </a:r>
                      <a:r>
                        <a:rPr lang="ko-KR" sz="1200" kern="100" dirty="0">
                          <a:effectLst/>
                        </a:rPr>
                        <a:t>입니다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endParaRPr lang="en-US" sz="12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(or </a:t>
                      </a:r>
                      <a:r>
                        <a:rPr lang="ko-KR" sz="1200" kern="100" dirty="0">
                          <a:effectLst/>
                        </a:rPr>
                        <a:t>프로그램을 종료합니다</a:t>
                      </a:r>
                      <a:r>
                        <a:rPr lang="en-US" sz="1200" kern="100" dirty="0">
                          <a:effectLst/>
                        </a:rPr>
                        <a:t>. 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486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0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표준 </a:t>
            </a:r>
            <a:r>
              <a:rPr lang="en-US" altLang="ko-KR" smtClean="0"/>
              <a:t>C++ </a:t>
            </a:r>
            <a:r>
              <a:rPr lang="ko-KR" altLang="en-US" smtClean="0"/>
              <a:t>프로그램의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언어의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1998</a:t>
            </a:r>
            <a:r>
              <a:rPr lang="ko-KR" altLang="en-US" dirty="0" smtClean="0"/>
              <a:t>년 미국 표준원</a:t>
            </a:r>
            <a:r>
              <a:rPr lang="en-US" altLang="ko-KR" dirty="0" smtClean="0"/>
              <a:t>(ANSI, American National Standards Institute)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언어에 대한 표준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ISO/IEC 14882 </a:t>
            </a:r>
            <a:r>
              <a:rPr lang="ko-KR" altLang="en-US" dirty="0" smtClean="0"/>
              <a:t>문서에 작성됨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유료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표준의 진화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1998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(C++98), 2003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(C++03), 2007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(C++TR1), 2011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(C++11)</a:t>
            </a:r>
          </a:p>
          <a:p>
            <a:r>
              <a:rPr lang="ko-KR" altLang="en-US" dirty="0" smtClean="0"/>
              <a:t>표준의 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표준에 의해 작성된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플랫폼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컴파일러에 의해 컴파일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실행 결과 보장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운영체제와 컴파일러의 종류에 관계없는 높은 호환성</a:t>
            </a:r>
            <a:endParaRPr lang="en-US" altLang="ko-KR" dirty="0" smtClean="0"/>
          </a:p>
          <a:p>
            <a:r>
              <a:rPr lang="ko-KR" altLang="en-US" dirty="0" smtClean="0"/>
              <a:t>비 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C++, Borland C++ </a:t>
            </a:r>
            <a:r>
              <a:rPr lang="ko-KR" altLang="en-US" dirty="0" smtClean="0"/>
              <a:t>등 컴파일러 회사 고유의 비 표준 구문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컴파일러에서만 컴파일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호환성 결여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비표준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프로그램의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3329" y="1607047"/>
            <a:ext cx="8660242" cy="4558257"/>
            <a:chOff x="283329" y="1607047"/>
            <a:chExt cx="8660242" cy="4558257"/>
          </a:xfrm>
        </p:grpSpPr>
        <p:sp>
          <p:nvSpPr>
            <p:cNvPr id="5" name="TextBox 4"/>
            <p:cNvSpPr txBox="1"/>
            <p:nvPr/>
          </p:nvSpPr>
          <p:spPr>
            <a:xfrm>
              <a:off x="1279275" y="2130267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#include &lt;</a:t>
              </a:r>
              <a:r>
                <a:rPr lang="en-US" altLang="ko-KR" sz="1200" dirty="0" err="1" smtClean="0"/>
                <a:t>iostream</a:t>
              </a:r>
              <a:r>
                <a:rPr lang="en-US" altLang="ko-KR" sz="1200" dirty="0" smtClean="0"/>
                <a:t>&gt;</a:t>
              </a:r>
            </a:p>
            <a:p>
              <a:pPr defTabSz="180000"/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main() {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en-US" altLang="ko-KR" sz="1200" dirty="0" err="1" smtClean="0"/>
                <a:t>std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cout</a:t>
              </a:r>
              <a:r>
                <a:rPr lang="en-US" altLang="ko-KR" sz="1200" dirty="0" smtClean="0"/>
                <a:t> &lt;&lt; </a:t>
              </a:r>
              <a:r>
                <a:rPr lang="en-US" altLang="ko-KR" sz="1200" dirty="0"/>
                <a:t>"</a:t>
              </a:r>
              <a:r>
                <a:rPr lang="en-US" altLang="ko-KR" sz="1200" dirty="0" smtClean="0"/>
                <a:t>Hello";</a:t>
              </a:r>
            </a:p>
            <a:p>
              <a:pPr defTabSz="180000"/>
              <a:r>
                <a:rPr lang="en-US" altLang="ko-KR" sz="1200" dirty="0" smtClean="0"/>
                <a:t>	return 0;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en-US" altLang="ko-K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2050" y="1607047"/>
              <a:ext cx="1737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rgbClr val="0070C0"/>
                  </a:solidFill>
                </a:rPr>
                <a:t>작성된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프로그램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3329" y="4002475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볼랜드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1177" y="4002475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비주얼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1285" y="4002475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GNU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cxnSp>
          <p:nvCxnSpPr>
            <p:cNvPr id="11" name="직선 화살표 연결선 10"/>
            <p:cNvCxnSpPr>
              <a:stCxn id="5" idx="2"/>
            </p:cNvCxnSpPr>
            <p:nvPr/>
          </p:nvCxnSpPr>
          <p:spPr>
            <a:xfrm flipH="1">
              <a:off x="826311" y="3145930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  <a:endCxn id="8" idx="0"/>
            </p:cNvCxnSpPr>
            <p:nvPr/>
          </p:nvCxnSpPr>
          <p:spPr>
            <a:xfrm>
              <a:off x="2217925" y="3145930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2"/>
              <a:endCxn id="9" idx="0"/>
            </p:cNvCxnSpPr>
            <p:nvPr/>
          </p:nvCxnSpPr>
          <p:spPr>
            <a:xfrm>
              <a:off x="2217925" y="3145930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63348" y="5707858"/>
              <a:ext cx="3495307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컴퓨터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63349" y="5118599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실행파일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육각형 17"/>
            <p:cNvSpPr/>
            <p:nvPr/>
          </p:nvSpPr>
          <p:spPr>
            <a:xfrm>
              <a:off x="1860386" y="5118599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실행파일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정오각형 18"/>
            <p:cNvSpPr/>
            <p:nvPr/>
          </p:nvSpPr>
          <p:spPr>
            <a:xfrm>
              <a:off x="3119295" y="5059786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실행파일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7" idx="2"/>
              <a:endCxn id="17" idx="0"/>
            </p:cNvCxnSpPr>
            <p:nvPr/>
          </p:nvCxnSpPr>
          <p:spPr>
            <a:xfrm>
              <a:off x="826310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</p:cNvCxnSpPr>
            <p:nvPr/>
          </p:nvCxnSpPr>
          <p:spPr>
            <a:xfrm>
              <a:off x="2228772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9" idx="0"/>
            </p:cNvCxnSpPr>
            <p:nvPr/>
          </p:nvCxnSpPr>
          <p:spPr>
            <a:xfrm flipH="1">
              <a:off x="3538976" y="4513253"/>
              <a:ext cx="2" cy="54653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156176" y="2132856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#include &lt;</a:t>
              </a:r>
              <a:r>
                <a:rPr lang="en-US" altLang="ko-KR" sz="1200" dirty="0" err="1"/>
                <a:t>iostream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__</a:t>
              </a:r>
              <a:r>
                <a:rPr lang="en-US" altLang="ko-KR" sz="1200" b="1" dirty="0" err="1" smtClean="0">
                  <a:solidFill>
                    <a:srgbClr val="FF0000"/>
                  </a:solidFill>
                </a:rPr>
                <a:t>cdecl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 smtClean="0"/>
                <a:t>main</a:t>
              </a:r>
              <a:r>
                <a:rPr lang="en-US" altLang="ko-KR" sz="1200" dirty="0"/>
                <a:t>()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dirty="0" err="1"/>
                <a:t>std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cout</a:t>
              </a:r>
              <a:r>
                <a:rPr lang="en-US" altLang="ko-KR" sz="1200" dirty="0"/>
                <a:t> &lt;&lt; "</a:t>
              </a:r>
              <a:r>
                <a:rPr lang="en-US" altLang="ko-KR" sz="1200" dirty="0" smtClean="0"/>
                <a:t>Hello</a:t>
              </a:r>
              <a:r>
                <a:rPr lang="en-US" altLang="ko-KR" sz="1200" dirty="0"/>
                <a:t>"</a:t>
              </a:r>
              <a:r>
                <a:rPr lang="en-US" altLang="ko-KR" sz="1200" dirty="0" smtClean="0"/>
                <a:t>;</a:t>
              </a:r>
              <a:endParaRPr lang="en-US" altLang="ko-KR" sz="1200" dirty="0"/>
            </a:p>
            <a:p>
              <a:pPr defTabSz="180000"/>
              <a:r>
                <a:rPr lang="en-US" altLang="ko-KR" sz="1200" dirty="0"/>
                <a:t>	return 0;</a:t>
              </a:r>
            </a:p>
            <a:p>
              <a:pPr defTabSz="180000"/>
              <a:r>
                <a:rPr lang="en-US" altLang="ko-KR" sz="1200" dirty="0"/>
                <a:t>}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6136" y="1609636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rgbClr val="0070C0"/>
                  </a:solidFill>
                </a:rPr>
                <a:t>작성되지 않는 </a:t>
              </a:r>
              <a:r>
                <a:rPr lang="ko-KR" altLang="en-US" sz="1200" dirty="0" err="1" smtClean="0">
                  <a:solidFill>
                    <a:srgbClr val="0070C0"/>
                  </a:solidFill>
                </a:rPr>
                <a:t>비주얼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프로그램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60230" y="4005064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볼랜드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58078" y="4005064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비주얼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88186" y="4005064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GNU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cxnSp>
          <p:nvCxnSpPr>
            <p:cNvPr id="70" name="직선 화살표 연결선 69"/>
            <p:cNvCxnSpPr>
              <a:stCxn id="65" idx="2"/>
            </p:cNvCxnSpPr>
            <p:nvPr/>
          </p:nvCxnSpPr>
          <p:spPr>
            <a:xfrm flipH="1">
              <a:off x="5703212" y="3148519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5" idx="2"/>
              <a:endCxn id="68" idx="0"/>
            </p:cNvCxnSpPr>
            <p:nvPr/>
          </p:nvCxnSpPr>
          <p:spPr>
            <a:xfrm>
              <a:off x="7094826" y="3148519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5" idx="2"/>
              <a:endCxn id="69" idx="0"/>
            </p:cNvCxnSpPr>
            <p:nvPr/>
          </p:nvCxnSpPr>
          <p:spPr>
            <a:xfrm>
              <a:off x="7094826" y="3148519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5340250" y="5710447"/>
              <a:ext cx="3495308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컴퓨터</a:t>
              </a:r>
              <a:endParaRPr lang="ko-KR" altLang="en-US" sz="1200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5361072" y="4833156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실행파일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육각형 74"/>
            <p:cNvSpPr/>
            <p:nvPr/>
          </p:nvSpPr>
          <p:spPr>
            <a:xfrm>
              <a:off x="6737287" y="5121188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실행파일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정오각형 75"/>
            <p:cNvSpPr/>
            <p:nvPr/>
          </p:nvSpPr>
          <p:spPr>
            <a:xfrm>
              <a:off x="7996198" y="4801228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실행파일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>
              <a:stCxn id="67" idx="2"/>
              <a:endCxn id="74" idx="0"/>
            </p:cNvCxnSpPr>
            <p:nvPr/>
          </p:nvCxnSpPr>
          <p:spPr>
            <a:xfrm>
              <a:off x="5703211" y="4515842"/>
              <a:ext cx="20822" cy="317314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68" idx="2"/>
            </p:cNvCxnSpPr>
            <p:nvPr/>
          </p:nvCxnSpPr>
          <p:spPr>
            <a:xfrm>
              <a:off x="7105673" y="4515842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69" idx="2"/>
              <a:endCxn id="76" idx="0"/>
            </p:cNvCxnSpPr>
            <p:nvPr/>
          </p:nvCxnSpPr>
          <p:spPr>
            <a:xfrm>
              <a:off x="8415879" y="4515842"/>
              <a:ext cx="0" cy="285386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곱셈 기호 80"/>
            <p:cNvSpPr/>
            <p:nvPr/>
          </p:nvSpPr>
          <p:spPr>
            <a:xfrm>
              <a:off x="5226060" y="4615182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곱셈 기호 85"/>
            <p:cNvSpPr/>
            <p:nvPr/>
          </p:nvSpPr>
          <p:spPr>
            <a:xfrm>
              <a:off x="7888186" y="4658535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사각형 설명선 86"/>
            <p:cNvSpPr/>
            <p:nvPr/>
          </p:nvSpPr>
          <p:spPr>
            <a:xfrm>
              <a:off x="3519420" y="2309029"/>
              <a:ext cx="835576" cy="682635"/>
            </a:xfrm>
            <a:prstGeom prst="wedgeRoundRectCallout">
              <a:avLst>
                <a:gd name="adj1" fmla="val -88529"/>
                <a:gd name="adj2" fmla="val 3213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모든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컴파일러에 의해 컴파일</a:t>
              </a:r>
            </a:p>
          </p:txBody>
        </p:sp>
        <p:sp>
          <p:nvSpPr>
            <p:cNvPr id="88" name="모서리가 둥근 사각형 설명선 87"/>
            <p:cNvSpPr/>
            <p:nvPr/>
          </p:nvSpPr>
          <p:spPr>
            <a:xfrm>
              <a:off x="5140557" y="2638098"/>
              <a:ext cx="835576" cy="682635"/>
            </a:xfrm>
            <a:prstGeom prst="wedgeRoundRectCallout">
              <a:avLst>
                <a:gd name="adj1" fmla="val 110958"/>
                <a:gd name="adj2" fmla="val -6274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비주얼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전용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키워드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언어의 주요한 설계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언어와의 호환성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언어의 문법 체계 계승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레벨 호환성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기존에 작성된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프로그램을 그대로 가져다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링크 레벨 호환성 </a:t>
            </a:r>
            <a:r>
              <a:rPr lang="en-US" altLang="ko-KR" dirty="0" smtClean="0"/>
              <a:t>–  C </a:t>
            </a:r>
            <a:r>
              <a:rPr lang="ko-KR" altLang="en-US" dirty="0" smtClean="0"/>
              <a:t>목적 파일과 라이브러리를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프로그램에서 링크</a:t>
            </a:r>
            <a:endParaRPr lang="en-US" altLang="ko-KR" dirty="0" smtClean="0"/>
          </a:p>
          <a:p>
            <a:r>
              <a:rPr lang="ko-KR" altLang="en-US" dirty="0" smtClean="0"/>
              <a:t>객체 지향 개념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소프트웨어의 </a:t>
            </a:r>
            <a:r>
              <a:rPr lang="ko-KR" altLang="en-US" dirty="0" smtClean="0"/>
              <a:t>재사용을 통해 생산성 향상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복잡하고 큰 규모의 </a:t>
            </a:r>
            <a:r>
              <a:rPr lang="ko-KR" altLang="en-US" dirty="0" smtClean="0"/>
              <a:t>소프트웨어의 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유지보수 용이</a:t>
            </a:r>
            <a:endParaRPr lang="ko-KR" altLang="en-US" dirty="0"/>
          </a:p>
          <a:p>
            <a:pPr fontAlgn="base"/>
            <a:r>
              <a:rPr lang="ko-KR" altLang="en-US" dirty="0" smtClean="0"/>
              <a:t>엄격한 타입 체크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실행 </a:t>
            </a:r>
            <a:r>
              <a:rPr lang="ko-KR" altLang="en-US" dirty="0"/>
              <a:t>시간 오류의 가능성을 </a:t>
            </a:r>
            <a:r>
              <a:rPr lang="ko-KR" altLang="en-US" dirty="0" smtClean="0"/>
              <a:t>줄임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디버깅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편리</a:t>
            </a:r>
            <a:endParaRPr lang="en-US" altLang="ko-KR" dirty="0" smtClean="0"/>
          </a:p>
          <a:p>
            <a:pPr fontAlgn="base"/>
            <a:r>
              <a:rPr lang="ko-KR" altLang="en-US" dirty="0"/>
              <a:t>실행 시간의 효율성 </a:t>
            </a:r>
            <a:r>
              <a:rPr lang="ko-KR" altLang="en-US" dirty="0" smtClean="0"/>
              <a:t>저하 최소화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실행 시간을 저하시키는 요소와 해결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작은 크기의 멤버 함수 잦은 호출 가능성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함수로 실행 시간 저하 해소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7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언어에 추가한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함수 중복</a:t>
            </a:r>
            <a:r>
              <a:rPr lang="en-US" altLang="ko-KR" dirty="0" smtClean="0"/>
              <a:t>(function overloading)</a:t>
            </a:r>
          </a:p>
          <a:p>
            <a:pPr lvl="2"/>
            <a:r>
              <a:rPr lang="ko-KR" altLang="en-US" dirty="0" smtClean="0"/>
              <a:t>매개 변수의 개수나 타입이 다른 동일한 이름의 함수들 선언</a:t>
            </a:r>
          </a:p>
          <a:p>
            <a:pPr lvl="1"/>
            <a:r>
              <a:rPr lang="ko-KR" altLang="en-US" dirty="0" smtClean="0"/>
              <a:t>디폴트 매개 변수</a:t>
            </a:r>
            <a:r>
              <a:rPr lang="en-US" altLang="ko-KR" dirty="0" smtClean="0"/>
              <a:t>(default parameter)</a:t>
            </a:r>
          </a:p>
          <a:p>
            <a:pPr lvl="2"/>
            <a:r>
              <a:rPr lang="ko-KR" altLang="en-US" dirty="0" smtClean="0"/>
              <a:t>매개 변수에 디폴트 값이 전달되도록 함수 선언</a:t>
            </a:r>
          </a:p>
          <a:p>
            <a:pPr lvl="1"/>
            <a:r>
              <a:rPr lang="ko-KR" altLang="en-US" dirty="0" smtClean="0"/>
              <a:t>참조와 참조 변수</a:t>
            </a:r>
            <a:r>
              <a:rPr lang="en-US" altLang="ko-KR" dirty="0" smtClean="0"/>
              <a:t>(reference)</a:t>
            </a:r>
          </a:p>
          <a:p>
            <a:pPr lvl="2"/>
            <a:r>
              <a:rPr lang="ko-KR" altLang="en-US" dirty="0" smtClean="0"/>
              <a:t>하나의 변수에 별명을 사용하는 참조 변수 도입</a:t>
            </a:r>
          </a:p>
          <a:p>
            <a:pPr lvl="1"/>
            <a:r>
              <a:rPr lang="ko-KR" altLang="en-US" dirty="0" smtClean="0"/>
              <a:t>참조에 의한 호출</a:t>
            </a:r>
            <a:r>
              <a:rPr lang="en-US" altLang="ko-KR" dirty="0" smtClean="0"/>
              <a:t>(call-by-reference)</a:t>
            </a:r>
          </a:p>
          <a:p>
            <a:pPr lvl="2"/>
            <a:r>
              <a:rPr lang="ko-KR" altLang="en-US" dirty="0" smtClean="0"/>
              <a:t>함수 호출 시 참조 전달</a:t>
            </a:r>
          </a:p>
          <a:p>
            <a:pPr lvl="1"/>
            <a:r>
              <a:rPr lang="en-US" altLang="ko-KR" dirty="0" smtClean="0"/>
              <a:t>new/delete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해제를 위해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연산자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재정의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연산자에 새로운 연산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함수와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타입에 의존하지 않고 일반화시킨 </a:t>
            </a:r>
            <a:r>
              <a:rPr lang="ko-KR" altLang="en-US" dirty="0"/>
              <a:t>함수나 </a:t>
            </a:r>
            <a:r>
              <a:rPr lang="ko-KR" altLang="en-US" dirty="0" smtClean="0"/>
              <a:t>클래스 작성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객체 지향 특성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7220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</a:p>
          <a:p>
            <a:pPr lvl="1"/>
            <a:r>
              <a:rPr lang="ko-KR" altLang="en-US" dirty="0" smtClean="0"/>
              <a:t>데이터를 캡슐로 싸서 외부의 접근으로부터 보호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클래스</a:t>
            </a:r>
            <a:r>
              <a:rPr lang="en-US" altLang="ko-KR" dirty="0" smtClean="0"/>
              <a:t>(</a:t>
            </a:r>
            <a:r>
              <a:rPr lang="en-US" altLang="ko-KR" dirty="0"/>
              <a:t>class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캡슐 표현</a:t>
            </a:r>
            <a:endParaRPr lang="en-US" altLang="ko-KR" dirty="0" smtClean="0"/>
          </a:p>
          <a:p>
            <a:r>
              <a:rPr lang="ko-KR" altLang="en-US" dirty="0" smtClean="0"/>
              <a:t>클래스와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객체를 만드는 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클래스라는 틀에서 생겨난 실체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(object), </a:t>
            </a:r>
            <a:r>
              <a:rPr lang="ko-KR" altLang="en-US" dirty="0" smtClean="0"/>
              <a:t>실체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는 같은 뜻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31640" y="3918462"/>
            <a:ext cx="4283603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 fontAlgn="base"/>
            <a:r>
              <a:rPr lang="en-US" altLang="ko-KR" sz="1400" dirty="0" smtClean="0"/>
              <a:t>	private</a:t>
            </a:r>
            <a:r>
              <a:rPr lang="en-US" altLang="ko-KR" sz="1400" dirty="0"/>
              <a:t>:</a:t>
            </a:r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radius; // </a:t>
            </a:r>
            <a:r>
              <a:rPr lang="ko-KR" altLang="en-US" sz="1400" dirty="0"/>
              <a:t>반지름 값</a:t>
            </a:r>
          </a:p>
          <a:p>
            <a:pPr defTabSz="180000" fontAlgn="base"/>
            <a:r>
              <a:rPr lang="en-US" altLang="ko-KR" sz="1400" dirty="0" smtClean="0"/>
              <a:t>	public</a:t>
            </a:r>
            <a:r>
              <a:rPr lang="en-US" altLang="ko-KR" sz="1400" dirty="0"/>
              <a:t>:</a:t>
            </a:r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	Circle(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r) { radius = r; }</a:t>
            </a:r>
          </a:p>
          <a:p>
            <a:pPr defTabSz="180000" fontAlgn="base"/>
            <a:r>
              <a:rPr lang="en-US" altLang="ko-KR" sz="1400" dirty="0" smtClean="0"/>
              <a:t>	</a:t>
            </a:r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 fontAlgn="base"/>
            <a:r>
              <a:rPr lang="en-US" altLang="ko-KR" sz="1400" b="1" dirty="0"/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0998" y="5739271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 객체들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실체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56280" y="5585382"/>
            <a:ext cx="243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원을 </a:t>
            </a:r>
            <a:r>
              <a:rPr lang="ko-KR" altLang="en-US" sz="1400" smtClean="0"/>
              <a:t>추상화한 </a:t>
            </a:r>
            <a:r>
              <a:rPr lang="en-US" altLang="ko-KR" sz="1400" dirty="0" smtClean="0"/>
              <a:t>Circle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8152" y="4522336"/>
            <a:ext cx="675456" cy="392688"/>
          </a:xfrm>
          <a:prstGeom prst="wedgeRoundRectCallout">
            <a:avLst>
              <a:gd name="adj1" fmla="val 78190"/>
              <a:gd name="adj2" fmla="val 161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멤버들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68" y="1377781"/>
            <a:ext cx="1505959" cy="135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9" y="1724693"/>
            <a:ext cx="1255468" cy="116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281507" y="2656977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클래스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객체를 정의하는 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719758" y="2749311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객체들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실체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958827" y="2204864"/>
            <a:ext cx="696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00118" y="220486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 생성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22" y="3843144"/>
            <a:ext cx="2163442" cy="175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왼쪽 중괄호 29"/>
          <p:cNvSpPr/>
          <p:nvPr/>
        </p:nvSpPr>
        <p:spPr>
          <a:xfrm>
            <a:off x="1222572" y="4293096"/>
            <a:ext cx="360040" cy="936104"/>
          </a:xfrm>
          <a:prstGeom prst="leftBrace">
            <a:avLst>
              <a:gd name="adj1" fmla="val 2865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객체 지향 특성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상속성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33672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객체 지향 상속</a:t>
            </a:r>
            <a:r>
              <a:rPr lang="en-US" altLang="ko-KR" dirty="0" smtClean="0"/>
              <a:t>(</a:t>
            </a:r>
            <a:r>
              <a:rPr lang="en-US" altLang="ko-KR" dirty="0"/>
              <a:t>I</a:t>
            </a:r>
            <a:r>
              <a:rPr lang="en-US" altLang="ko-KR" dirty="0" smtClean="0"/>
              <a:t>nheritance)</a:t>
            </a:r>
          </a:p>
          <a:p>
            <a:pPr lvl="1"/>
            <a:r>
              <a:rPr lang="ko-KR" altLang="en-US" dirty="0" smtClean="0"/>
              <a:t>자식이 부모의 유전자를 물려 받는 것과 유사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자식 클래스의 멤버와 부모 클래스에 선언된 모양 그대로 멤버들을 가지고 탄생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7036421" cy="33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3207</TotalTime>
  <Words>1572</Words>
  <Application>Microsoft Office PowerPoint</Application>
  <PresentationFormat>화면 슬라이드 쇼(4:3)</PresentationFormat>
  <Paragraphs>409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맑은 고딕</vt:lpstr>
      <vt:lpstr>바탕</vt:lpstr>
      <vt:lpstr>휴먼편지체</vt:lpstr>
      <vt:lpstr>Arial</vt:lpstr>
      <vt:lpstr>Times New Roman</vt:lpstr>
      <vt:lpstr>Wingdings</vt:lpstr>
      <vt:lpstr>Wingdings 2</vt:lpstr>
      <vt:lpstr>가을</vt:lpstr>
      <vt:lpstr>제1장 C++프로그램의 개념</vt:lpstr>
      <vt:lpstr>프로그래밍과 프로그래밍 언어</vt:lpstr>
      <vt:lpstr>프로그래밍 언어의 진화와 C++의 기원</vt:lpstr>
      <vt:lpstr>표준 C++ 프로그램의 중요성</vt:lpstr>
      <vt:lpstr>표준/비표준 C++ 프로그램의 비교</vt:lpstr>
      <vt:lpstr>C++ 언어의 주요한 설계 목적</vt:lpstr>
      <vt:lpstr>C 언어에 추가한 기능</vt:lpstr>
      <vt:lpstr>C++ 객체 지향 특성 - 캡슐화</vt:lpstr>
      <vt:lpstr>C++ 객체 지향 특성 - 상속성</vt:lpstr>
      <vt:lpstr>C++ 객체 지향 특성 - 다형성</vt:lpstr>
      <vt:lpstr>C ++ 언어에서 객체 지향을 도입한 목적</vt:lpstr>
      <vt:lpstr>절차 지향 프로그래밍과 객체 지향 프로그래밍</vt:lpstr>
      <vt:lpstr>C++와 제네릭 프로그래밍</vt:lpstr>
      <vt:lpstr>C++ 프로그램 개발 과정</vt:lpstr>
      <vt:lpstr>C++ 프로그램 작성 및 컴파일</vt:lpstr>
      <vt:lpstr>링킹</vt:lpstr>
      <vt:lpstr>프로그램 실행과 디버깅</vt:lpstr>
      <vt:lpstr>C++ 표준 라이브러리</vt:lpstr>
      <vt:lpstr>Visual Studio 시작</vt:lpstr>
      <vt:lpstr>프로젝트 만들기</vt:lpstr>
      <vt:lpstr>빈 프로젝트 선택</vt:lpstr>
      <vt:lpstr>Hello 프로젝트 생성 후</vt:lpstr>
      <vt:lpstr>새 항목 만드는 메뉴 선택</vt:lpstr>
      <vt:lpstr>hello.cpp 소스 파일 생성</vt:lpstr>
      <vt:lpstr>hello.cpp 파일이 생성된 초기 모습</vt:lpstr>
      <vt:lpstr>hello.cpp 작성</vt:lpstr>
      <vt:lpstr>솔루션 탐색기에서 컴파일 메뉴 선택</vt:lpstr>
      <vt:lpstr>Hello 프로젝트의 빌드로 Hello.exe 생성</vt:lpstr>
      <vt:lpstr>Hello 프로젝트가 실행되는 화면</vt:lpstr>
      <vt:lpstr>수행 과제(1)</vt:lpstr>
      <vt:lpstr>수행 과제(1)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154</cp:revision>
  <cp:lastPrinted>2013-07-12T10:01:15Z</cp:lastPrinted>
  <dcterms:created xsi:type="dcterms:W3CDTF">2011-08-27T14:53:28Z</dcterms:created>
  <dcterms:modified xsi:type="dcterms:W3CDTF">2020-03-13T03:28:48Z</dcterms:modified>
</cp:coreProperties>
</file>