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5"/>
  </p:notesMasterIdLst>
  <p:sldIdLst>
    <p:sldId id="298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20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1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58213" y="2708920"/>
            <a:ext cx="7123113" cy="2952328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접근 범위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존속 시간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네임 스페이스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10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600" dirty="0" smtClean="0"/>
              <a:t>고급 활용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단계</a:t>
            </a:r>
            <a:endParaRPr lang="ko-KR" altLang="en-US" sz="3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01008"/>
            <a:ext cx="2520280" cy="26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static</a:t>
            </a:r>
            <a:r>
              <a:rPr lang="ko-KR" altLang="en-US" smtClean="0"/>
              <a:t>으로 정의한 전역 변수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static</a:t>
            </a:r>
            <a:r>
              <a:rPr lang="ko-KR" altLang="en-US" smtClean="0"/>
              <a:t>인 전역 변수는 다른 파일에서 접근 할 수 없게 된다</a:t>
            </a:r>
            <a:r>
              <a:rPr lang="en-US" altLang="ko-KR" smtClean="0"/>
              <a:t>.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043608" y="2276872"/>
            <a:ext cx="7239000" cy="22860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 dirty="0"/>
              <a:t>// Example.cpp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// </a:t>
            </a:r>
            <a:r>
              <a:rPr kumimoji="0" lang="ko-KR" altLang="en-US" dirty="0"/>
              <a:t>다른 파일에 있는 전역 변수에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// </a:t>
            </a:r>
            <a:r>
              <a:rPr kumimoji="0" lang="ko-KR" altLang="en-US" dirty="0"/>
              <a:t>접근 </a:t>
            </a:r>
            <a:r>
              <a:rPr kumimoji="0" lang="ko-KR" altLang="en-US" dirty="0" err="1"/>
              <a:t>하기위한</a:t>
            </a:r>
            <a:r>
              <a:rPr kumimoji="0" lang="ko-KR" altLang="en-US" dirty="0"/>
              <a:t> 준비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extern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ga</a:t>
            </a:r>
            <a:r>
              <a:rPr kumimoji="0" lang="en-US" altLang="ko-KR" dirty="0"/>
              <a:t>;</a:t>
            </a:r>
          </a:p>
          <a:p>
            <a:pPr latinLnBrk="0">
              <a:spcBef>
                <a:spcPct val="0"/>
              </a:spcBef>
            </a:pP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// </a:t>
            </a:r>
            <a:r>
              <a:rPr kumimoji="0" lang="ko-KR" altLang="en-US" dirty="0"/>
              <a:t>다른 파일에 있는 전역 변수에 접근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b="1" dirty="0" err="1"/>
              <a:t>ga</a:t>
            </a:r>
            <a:r>
              <a:rPr kumimoji="0" lang="en-US" altLang="ko-KR" b="1" dirty="0"/>
              <a:t> </a:t>
            </a:r>
            <a:r>
              <a:rPr kumimoji="0" lang="en-US" altLang="ko-KR" dirty="0"/>
              <a:t>= 200;		</a:t>
            </a:r>
            <a:r>
              <a:rPr kumimoji="0" lang="en-US" altLang="ko-KR" b="1" dirty="0"/>
              <a:t>// </a:t>
            </a:r>
            <a:r>
              <a:rPr kumimoji="0" lang="ko-KR" altLang="en-US" b="1" dirty="0"/>
              <a:t>실패 </a:t>
            </a:r>
            <a:r>
              <a:rPr kumimoji="0" lang="en-US" altLang="ko-KR" b="1" dirty="0"/>
              <a:t>!!</a:t>
            </a:r>
          </a:p>
          <a:p>
            <a:pPr latinLnBrk="0">
              <a:spcBef>
                <a:spcPct val="0"/>
              </a:spcBef>
            </a:pPr>
            <a:endParaRPr kumimoji="0" lang="en-US" altLang="ko-KR" b="1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}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1043608" y="4788297"/>
            <a:ext cx="7239000" cy="64293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A.cpp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정적 전역 변수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static </a:t>
            </a:r>
            <a:r>
              <a:rPr kumimoji="0" lang="en-US" altLang="ko-KR"/>
              <a:t>int ga = 100;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3688" y="3717032"/>
            <a:ext cx="3168352" cy="2880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32040" y="36763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원인은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915816" y="4045714"/>
            <a:ext cx="2507704" cy="8954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1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register </a:t>
            </a:r>
            <a:r>
              <a:rPr lang="ko-KR" altLang="en-US" smtClean="0"/>
              <a:t>변수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/>
              <a:t>레지스터 변수는 메모리가 아닌 레지스터에 위치한다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레지스터 변수는 읽고</a:t>
            </a:r>
            <a:r>
              <a:rPr lang="en-US" altLang="ko-KR" smtClean="0"/>
              <a:t>, </a:t>
            </a:r>
            <a:r>
              <a:rPr lang="ko-KR" altLang="en-US" smtClean="0"/>
              <a:t>쓰는 속도가 빠르므로 자주 접근되는 변수를 레지스터 변수로 만들면 좋다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레지스터 변수를 만든다고 해도 상황에 따라서 메모리에 위치할 수도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요즘의 컴파일러들은 자주 접근되는 변수들을 자동적으로 레지스터 변수로 만들어주기 때문에 일반적으로는 직접 사용할 일이 많지 않다</a:t>
            </a:r>
            <a:r>
              <a:rPr lang="en-US" altLang="ko-KR" smtClean="0"/>
              <a:t>.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971600" y="1772816"/>
            <a:ext cx="7239000" cy="155575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dirty="0"/>
              <a:t>// </a:t>
            </a:r>
            <a:r>
              <a:rPr kumimoji="0" lang="ko-KR" altLang="en-US" dirty="0"/>
              <a:t>레지스터 변수의 정의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 dirty="0"/>
              <a:t>register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i</a:t>
            </a:r>
            <a:r>
              <a:rPr kumimoji="0" lang="en-US" altLang="ko-KR" dirty="0"/>
              <a:t> = 0;</a:t>
            </a:r>
          </a:p>
          <a:p>
            <a:pPr latinLnBrk="0">
              <a:spcBef>
                <a:spcPct val="0"/>
              </a:spcBef>
            </a:pP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while ( </a:t>
            </a:r>
            <a:r>
              <a:rPr kumimoji="0" lang="en-US" altLang="ko-KR" dirty="0" err="1"/>
              <a:t>i</a:t>
            </a:r>
            <a:r>
              <a:rPr kumimoji="0" lang="en-US" altLang="ko-KR" dirty="0"/>
              <a:t> &lt; 1000000 )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// </a:t>
            </a:r>
            <a:r>
              <a:rPr kumimoji="0" lang="ko-KR" altLang="en-US" dirty="0"/>
              <a:t>중간 코드 생략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dirty="0"/>
              <a:t>++</a:t>
            </a:r>
            <a:r>
              <a:rPr kumimoji="0" lang="en-US" altLang="ko-KR" dirty="0" err="1"/>
              <a:t>i</a:t>
            </a:r>
            <a:r>
              <a:rPr kumimoji="0" lang="en-US" altLang="ko-KR" dirty="0"/>
              <a:t>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82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다른 파일에서 정의한 함수에 접근하기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변수와 마찬가지로 </a:t>
            </a:r>
            <a:r>
              <a:rPr lang="en-US" altLang="ko-KR" dirty="0" smtClean="0"/>
              <a:t>extern </a:t>
            </a:r>
            <a:r>
              <a:rPr lang="ko-KR" altLang="en-US" dirty="0" smtClean="0"/>
              <a:t>키워드를 사용할 수 있다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en-US" altLang="ko-KR" dirty="0" smtClean="0">
                <a:solidFill>
                  <a:srgbClr val="FF0000"/>
                </a:solidFill>
              </a:rPr>
              <a:t>extern </a:t>
            </a:r>
            <a:r>
              <a:rPr lang="ko-KR" altLang="en-US" dirty="0" smtClean="0">
                <a:solidFill>
                  <a:srgbClr val="FF0000"/>
                </a:solidFill>
              </a:rPr>
              <a:t>키워드를 생략해도 동의한 의미를 갖는다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71600" y="1844824"/>
            <a:ext cx="7239000" cy="173831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 dirty="0"/>
              <a:t>// Example.cpp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 dirty="0"/>
              <a:t>extern </a:t>
            </a:r>
            <a:r>
              <a:rPr kumimoji="0" lang="en-US" altLang="ko-KR" dirty="0"/>
              <a:t>void </a:t>
            </a:r>
            <a:r>
              <a:rPr kumimoji="0" lang="en-US" altLang="ko-KR" dirty="0" err="1"/>
              <a:t>Func</a:t>
            </a:r>
            <a:r>
              <a:rPr kumimoji="0" lang="en-US" altLang="ko-KR" dirty="0"/>
              <a:t>();</a:t>
            </a:r>
          </a:p>
          <a:p>
            <a:pPr latinLnBrk="0">
              <a:spcBef>
                <a:spcPct val="0"/>
              </a:spcBef>
            </a:pP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</a:t>
            </a:r>
            <a:r>
              <a:rPr kumimoji="0" lang="en-US" altLang="ko-KR" b="1" dirty="0" err="1"/>
              <a:t>Func</a:t>
            </a:r>
            <a:r>
              <a:rPr kumimoji="0" lang="en-US" altLang="ko-KR" b="1" dirty="0"/>
              <a:t>();	// </a:t>
            </a:r>
            <a:r>
              <a:rPr kumimoji="0" lang="ko-KR" altLang="en-US" b="1" dirty="0"/>
              <a:t>성공</a:t>
            </a:r>
          </a:p>
          <a:p>
            <a:pPr latinLnBrk="0">
              <a:spcBef>
                <a:spcPct val="0"/>
              </a:spcBef>
            </a:pPr>
            <a:endParaRPr kumimoji="0" lang="ko-KR" altLang="en-US" b="1" dirty="0"/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dirty="0"/>
              <a:t>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}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71600" y="3749824"/>
            <a:ext cx="7239000" cy="8255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A.cpp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void </a:t>
            </a:r>
            <a:r>
              <a:rPr kumimoji="0" lang="en-US" altLang="ko-KR" b="1"/>
              <a:t>Func</a:t>
            </a:r>
            <a:r>
              <a:rPr kumimoji="0" lang="en-US" altLang="ko-KR"/>
              <a:t>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7584" y="1988840"/>
            <a:ext cx="2376264" cy="3600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2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static </a:t>
            </a:r>
            <a:r>
              <a:rPr lang="ko-KR" altLang="en-US" smtClean="0"/>
              <a:t>으로 정의한 함수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static</a:t>
            </a:r>
            <a:r>
              <a:rPr lang="ko-KR" altLang="en-US" smtClean="0"/>
              <a:t>으로 정의한 전역 변수와 마찬가지로 다른 파일에서 접근 할 수 없게 된다</a:t>
            </a:r>
            <a:r>
              <a:rPr lang="en-US" altLang="ko-KR" smtClean="0"/>
              <a:t>.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971600" y="2276872"/>
            <a:ext cx="7239000" cy="173831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Example.cpp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extern void Func();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</a:t>
            </a:r>
            <a:r>
              <a:rPr kumimoji="0" lang="en-US" altLang="ko-KR" b="1"/>
              <a:t>Func();	// </a:t>
            </a:r>
            <a:r>
              <a:rPr kumimoji="0" lang="ko-KR" altLang="en-US" b="1"/>
              <a:t>실패</a:t>
            </a:r>
            <a:r>
              <a:rPr kumimoji="0" lang="en-US" altLang="ko-KR" b="1"/>
              <a:t>!!</a:t>
            </a:r>
          </a:p>
          <a:p>
            <a:pPr latinLnBrk="0">
              <a:spcBef>
                <a:spcPct val="0"/>
              </a:spcBef>
            </a:pPr>
            <a:endParaRPr kumimoji="0" lang="en-US" altLang="ko-KR" b="1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971600" y="4485084"/>
            <a:ext cx="7239000" cy="8255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A.cpp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static </a:t>
            </a:r>
            <a:r>
              <a:rPr kumimoji="0" lang="en-US" altLang="ko-KR"/>
              <a:t>void Func()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07704" y="3140968"/>
            <a:ext cx="1944216" cy="3600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4699260"/>
            <a:ext cx="1944216" cy="5299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 </a:t>
            </a:r>
            <a:r>
              <a:rPr lang="ko-KR" altLang="en-US" smtClean="0"/>
              <a:t>언어로 작성한 함수 사용하기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/>
              <a:t>C</a:t>
            </a:r>
            <a:r>
              <a:rPr lang="ko-KR" altLang="en-US" sz="2000" dirty="0" smtClean="0"/>
              <a:t>언어로 작성한 함수를 사용하는 예</a:t>
            </a:r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같은 원형의 함수이더라도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언어와 </a:t>
            </a:r>
            <a:r>
              <a:rPr lang="en-US" altLang="ko-KR" sz="2000" dirty="0" smtClean="0"/>
              <a:t>C++</a:t>
            </a:r>
            <a:r>
              <a:rPr lang="ko-KR" altLang="en-US" sz="2000" dirty="0" smtClean="0"/>
              <a:t>언어에서 해석하는 방식에 차이가 있으므로 </a:t>
            </a:r>
            <a:r>
              <a:rPr lang="en-US" altLang="ko-KR" sz="2000" dirty="0" smtClean="0"/>
              <a:t>extern 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“</a:t>
            </a:r>
            <a:r>
              <a:rPr lang="en-US" altLang="ko-KR" sz="2000" dirty="0" smtClean="0"/>
              <a:t>C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”</a:t>
            </a:r>
            <a:r>
              <a:rPr lang="ko-KR" altLang="en-US" sz="2000" dirty="0" smtClean="0"/>
              <a:t>를 붙여주지 않으면 컴파일 오류가 발생한다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069848" y="1772816"/>
            <a:ext cx="7239000" cy="173831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Example.cpp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extern “C”</a:t>
            </a:r>
            <a:r>
              <a:rPr kumimoji="0" lang="en-US" altLang="ko-KR"/>
              <a:t> void Func();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Func();	// </a:t>
            </a:r>
            <a:r>
              <a:rPr kumimoji="0" lang="ko-KR" altLang="en-US" b="1"/>
              <a:t>성공</a:t>
            </a:r>
          </a:p>
          <a:p>
            <a:pPr latinLnBrk="0">
              <a:spcBef>
                <a:spcPct val="0"/>
              </a:spcBef>
            </a:pPr>
            <a:endParaRPr kumimoji="0" lang="ko-KR" altLang="en-US" b="1"/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	</a:t>
            </a:r>
            <a:r>
              <a:rPr kumimoji="0" lang="en-US" altLang="ko-KR"/>
              <a:t>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069848" y="3574628"/>
            <a:ext cx="7239000" cy="8255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A.c : C</a:t>
            </a:r>
            <a:r>
              <a:rPr kumimoji="0" lang="ko-KR" altLang="en-US" b="1"/>
              <a:t>언어로 작성한 파일 </a:t>
            </a:r>
            <a:r>
              <a:rPr kumimoji="0" lang="en-US" altLang="ko-KR" b="1"/>
              <a:t>(</a:t>
            </a:r>
            <a:r>
              <a:rPr kumimoji="0" lang="ko-KR" altLang="en-US" b="1"/>
              <a:t>확장자가 </a:t>
            </a:r>
            <a:r>
              <a:rPr kumimoji="0" lang="en-US" altLang="ko-KR" b="1"/>
              <a:t>.c </a:t>
            </a:r>
            <a:r>
              <a:rPr kumimoji="0" lang="ko-KR" altLang="en-US" b="1"/>
              <a:t>다</a:t>
            </a:r>
            <a:r>
              <a:rPr kumimoji="0" lang="en-US" altLang="ko-KR" b="1"/>
              <a:t>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void Func()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4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 안에서 정의하기</a:t>
            </a:r>
            <a:r>
              <a:rPr lang="en-US" altLang="ko-KR" smtClean="0"/>
              <a:t>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네임스페이스 안에서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클래스를 정의하는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43808" y="1911967"/>
            <a:ext cx="5256584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 dirty="0"/>
              <a:t>namespace</a:t>
            </a:r>
            <a:r>
              <a:rPr kumimoji="0" lang="en-US" altLang="ko-KR" dirty="0"/>
              <a:t> </a:t>
            </a:r>
            <a:r>
              <a:rPr kumimoji="0" lang="en-US" altLang="ko-KR" dirty="0" smtClean="0"/>
              <a:t>Dog{</a:t>
            </a: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struct</a:t>
            </a:r>
            <a:r>
              <a:rPr kumimoji="0" lang="en-US" altLang="ko-KR" dirty="0"/>
              <a:t> Info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	char name[20];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age;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};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Info dogs[20];	// </a:t>
            </a:r>
            <a:r>
              <a:rPr kumimoji="0" lang="ko-KR" altLang="en-US" dirty="0"/>
              <a:t>멍멍이 리스트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count;	// </a:t>
            </a:r>
            <a:r>
              <a:rPr kumimoji="0" lang="ko-KR" altLang="en-US" dirty="0"/>
              <a:t>전체 멍멍이들의 수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dirty="0"/>
              <a:t>void </a:t>
            </a:r>
            <a:r>
              <a:rPr kumimoji="0" lang="en-US" altLang="ko-KR" dirty="0" err="1"/>
              <a:t>CreateAll</a:t>
            </a:r>
            <a:r>
              <a:rPr kumimoji="0" lang="en-US" altLang="ko-KR" dirty="0"/>
              <a:t>();	// </a:t>
            </a:r>
            <a:r>
              <a:rPr kumimoji="0" lang="ko-KR" altLang="en-US" dirty="0"/>
              <a:t>모든 멍멍이 생성 함수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b="1" dirty="0"/>
              <a:t>namespace</a:t>
            </a:r>
            <a:r>
              <a:rPr kumimoji="0" lang="en-US" altLang="ko-KR" dirty="0"/>
              <a:t> </a:t>
            </a:r>
            <a:r>
              <a:rPr kumimoji="0" lang="en-US" altLang="ko-KR" dirty="0" smtClean="0"/>
              <a:t>Cat{</a:t>
            </a: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class Info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public: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	void Meow();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protected: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	char name[20];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};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Info cats[20];	// </a:t>
            </a:r>
            <a:r>
              <a:rPr kumimoji="0" lang="ko-KR" altLang="en-US" dirty="0"/>
              <a:t>야옹이 리스트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count;	// </a:t>
            </a:r>
            <a:r>
              <a:rPr kumimoji="0" lang="ko-KR" altLang="en-US" dirty="0"/>
              <a:t>전체 야옹이 들의 수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dirty="0"/>
              <a:t>void </a:t>
            </a:r>
            <a:r>
              <a:rPr kumimoji="0" lang="en-US" altLang="ko-KR" dirty="0" err="1"/>
              <a:t>CreateAll</a:t>
            </a:r>
            <a:r>
              <a:rPr kumimoji="0" lang="en-US" altLang="ko-KR" dirty="0"/>
              <a:t>();	// </a:t>
            </a:r>
            <a:r>
              <a:rPr kumimoji="0" lang="ko-KR" altLang="en-US" dirty="0"/>
              <a:t>모든 야옹이 생성 함수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// </a:t>
            </a:r>
            <a:r>
              <a:rPr kumimoji="0" lang="ko-KR" altLang="en-US" dirty="0"/>
              <a:t>전체 멍멍이와 </a:t>
            </a:r>
            <a:r>
              <a:rPr kumimoji="0" lang="ko-KR" altLang="en-US" dirty="0" err="1"/>
              <a:t>야옹이들의</a:t>
            </a:r>
            <a:r>
              <a:rPr kumimoji="0" lang="ko-KR" altLang="en-US" dirty="0"/>
              <a:t> 수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count;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43808" y="1771126"/>
            <a:ext cx="1584176" cy="4320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3787350"/>
            <a:ext cx="1584176" cy="4320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5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 안에서 정의하기</a:t>
            </a:r>
            <a:r>
              <a:rPr lang="en-US" altLang="ko-KR" smtClean="0"/>
              <a:t>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네임스페이스를 사용하기</a:t>
            </a:r>
          </a:p>
          <a:p>
            <a:pPr lvl="1" eaLnBrk="1" hangingPunct="1"/>
            <a:endParaRPr lang="en-US" altLang="ko-KR" smtClean="0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175125" y="3019425"/>
            <a:ext cx="73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[28-2]</a:t>
            </a:r>
          </a:p>
        </p:txBody>
      </p:sp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1524000" y="2133600"/>
          <a:ext cx="60960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비트맵 이미지" r:id="rId3" imgW="4780952" imgH="2457143" progId="Paint.Picture">
                  <p:embed/>
                </p:oleObj>
              </mc:Choice>
              <mc:Fallback>
                <p:oleObj name="비트맵 이미지" r:id="rId3" imgW="4780952" imgH="2457143" progId="Paint.Picture">
                  <p:embed/>
                  <p:pic>
                    <p:nvPicPr>
                      <p:cNvPr id="51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609600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6E6E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33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 지정하기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네임스페이스를 지정해서 네임스페이스 안에 정의한 이름 사용하기</a:t>
            </a:r>
          </a:p>
          <a:p>
            <a:pPr lvl="1" eaLnBrk="1" hangingPunct="1"/>
            <a:endParaRPr lang="en-US" altLang="ko-KR" smtClean="0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069848" y="2348880"/>
            <a:ext cx="7239000" cy="210343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모든 야옹이를 생성한다</a:t>
            </a:r>
            <a:r>
              <a:rPr kumimoji="0" lang="en-US" altLang="ko-KR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Cat::</a:t>
            </a:r>
            <a:r>
              <a:rPr kumimoji="0" lang="en-US" altLang="ko-KR"/>
              <a:t>CreateAll();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야옹이 배열에 접근한다</a:t>
            </a:r>
            <a:r>
              <a:rPr kumimoji="0" lang="en-US" altLang="ko-KR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Cat::</a:t>
            </a:r>
            <a:r>
              <a:rPr kumimoji="0" lang="en-US" altLang="ko-KR"/>
              <a:t>cats[0].Meow();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모든 멍멍이를 생성한다</a:t>
            </a:r>
            <a:r>
              <a:rPr kumimoji="0" lang="en-US" altLang="ko-KR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Dog::</a:t>
            </a:r>
            <a:r>
              <a:rPr kumimoji="0" lang="en-US" altLang="ko-KR"/>
              <a:t>CreateAll();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멍멍이의 개수를 얻어온다</a:t>
            </a:r>
            <a:r>
              <a:rPr kumimoji="0" lang="en-US" altLang="ko-KR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dog_count = </a:t>
            </a:r>
            <a:r>
              <a:rPr kumimoji="0" lang="en-US" altLang="ko-KR" b="1"/>
              <a:t>Dog::</a:t>
            </a:r>
            <a:r>
              <a:rPr kumimoji="0" lang="en-US" altLang="ko-KR"/>
              <a:t>count;</a:t>
            </a:r>
          </a:p>
        </p:txBody>
      </p:sp>
    </p:spTree>
    <p:extLst>
      <p:ext uri="{BB962C8B-B14F-4D97-AF65-F5344CB8AC3E}">
        <p14:creationId xmlns:p14="http://schemas.microsoft.com/office/powerpoint/2010/main" val="242445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using </a:t>
            </a:r>
            <a:r>
              <a:rPr lang="ko-KR" altLang="en-US" smtClean="0"/>
              <a:t>키워드 사용하기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using </a:t>
            </a:r>
            <a:r>
              <a:rPr lang="ko-KR" altLang="en-US" dirty="0" smtClean="0"/>
              <a:t>키워드로 사용할 네임스페이스 지정하기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en-US" altLang="ko-KR" dirty="0" smtClean="0"/>
              <a:t>using </a:t>
            </a:r>
            <a:r>
              <a:rPr lang="ko-KR" altLang="en-US" dirty="0" smtClean="0"/>
              <a:t>키워드로 사용할 이름 지정하기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7239000" cy="13731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using namespace Cat;</a:t>
            </a:r>
          </a:p>
          <a:p>
            <a:pPr latinLnBrk="0">
              <a:spcBef>
                <a:spcPct val="0"/>
              </a:spcBef>
            </a:pPr>
            <a:endParaRPr kumimoji="0" lang="en-US" altLang="ko-KR" b="1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모든 야옹이를 생성한다</a:t>
            </a:r>
            <a:r>
              <a:rPr kumimoji="0" lang="en-US" altLang="ko-KR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CreateAll();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야옹이 배열에 접근한다</a:t>
            </a:r>
            <a:r>
              <a:rPr kumimoji="0" lang="en-US" altLang="ko-KR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cats[0].Meow();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069848" y="4653136"/>
            <a:ext cx="7239000" cy="8255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using Cat::CreateAll;</a:t>
            </a:r>
          </a:p>
          <a:p>
            <a:pPr latinLnBrk="0">
              <a:spcBef>
                <a:spcPct val="0"/>
              </a:spcBef>
            </a:pPr>
            <a:endParaRPr kumimoji="0" lang="en-US" altLang="ko-KR" b="1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모든 야옹이를 생성한다</a:t>
            </a:r>
            <a:r>
              <a:rPr kumimoji="0" lang="en-US" altLang="ko-KR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CreateAll();</a:t>
            </a:r>
          </a:p>
        </p:txBody>
      </p:sp>
    </p:spTree>
    <p:extLst>
      <p:ext uri="{BB962C8B-B14F-4D97-AF65-F5344CB8AC3E}">
        <p14:creationId xmlns:p14="http://schemas.microsoft.com/office/powerpoint/2010/main" val="236728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네임스페이스와 소스 파일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하나의 파일에 여러 개의 네임 스페이스가 등장할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여러 파일에 걸쳐서 하나의 네임스페이스가 등장할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4191000" y="4876800"/>
            <a:ext cx="73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[28-5]</a:t>
            </a:r>
          </a:p>
        </p:txBody>
      </p:sp>
      <p:graphicFrame>
        <p:nvGraphicFramePr>
          <p:cNvPr id="81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14247"/>
              </p:ext>
            </p:extLst>
          </p:nvPr>
        </p:nvGraphicFramePr>
        <p:xfrm>
          <a:off x="3491880" y="1988840"/>
          <a:ext cx="1270248" cy="175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비트맵 이미지" r:id="rId3" imgW="1400000" imgH="2209524" progId="Paint.Picture">
                  <p:embed/>
                </p:oleObj>
              </mc:Choice>
              <mc:Fallback>
                <p:oleObj name="비트맵 이미지" r:id="rId3" imgW="1400000" imgH="2209524" progId="Paint.Picture">
                  <p:embed/>
                  <p:pic>
                    <p:nvPicPr>
                      <p:cNvPr id="81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988840"/>
                        <a:ext cx="1270248" cy="1754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740838"/>
              </p:ext>
            </p:extLst>
          </p:nvPr>
        </p:nvGraphicFramePr>
        <p:xfrm>
          <a:off x="2627784" y="4581128"/>
          <a:ext cx="4094584" cy="167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비트맵 이미지" r:id="rId5" imgW="4458322" imgH="1819529" progId="Paint.Picture">
                  <p:embed/>
                </p:oleObj>
              </mc:Choice>
              <mc:Fallback>
                <p:oleObj name="비트맵 이미지" r:id="rId5" imgW="4458322" imgH="1819529" progId="Paint.Picture">
                  <p:embed/>
                  <p:pic>
                    <p:nvPicPr>
                      <p:cNvPr id="819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581128"/>
                        <a:ext cx="4094584" cy="1671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30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지역 변수와 전역 변수의 비교</a:t>
            </a:r>
            <a:r>
              <a:rPr lang="en-US" altLang="ko-KR" smtClean="0"/>
              <a:t>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지역 변수와 전역 변수를 정의하고 사용하는 예</a:t>
            </a:r>
          </a:p>
          <a:p>
            <a:pPr lvl="1" eaLnBrk="1" hangingPunct="1"/>
            <a:endParaRPr lang="en-US" altLang="ko-KR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69848" y="1916832"/>
            <a:ext cx="7239000" cy="42941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int global = 10;</a:t>
            </a:r>
            <a:r>
              <a:rPr kumimoji="0" lang="en-US" altLang="ko-KR"/>
              <a:t> 		</a:t>
            </a:r>
            <a:r>
              <a:rPr kumimoji="0" lang="en-US" altLang="ko-KR" b="1"/>
              <a:t>// </a:t>
            </a:r>
            <a:r>
              <a:rPr kumimoji="0" lang="ko-KR" altLang="en-US" b="1"/>
              <a:t>전역 변수의 정의</a:t>
            </a:r>
          </a:p>
          <a:p>
            <a:pPr latinLnBrk="0">
              <a:spcBef>
                <a:spcPct val="0"/>
              </a:spcBef>
            </a:pPr>
            <a:endParaRPr kumimoji="0" lang="ko-KR" altLang="en-US" b="1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void MyFunction();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</a:t>
            </a:r>
            <a:r>
              <a:rPr kumimoji="0" lang="en-US" altLang="ko-KR" b="1"/>
              <a:t>int local = 20; 	// </a:t>
            </a:r>
            <a:r>
              <a:rPr kumimoji="0" lang="ko-KR" altLang="en-US" b="1"/>
              <a:t>지역 변수의 정의</a:t>
            </a:r>
          </a:p>
          <a:p>
            <a:pPr latinLnBrk="0">
              <a:spcBef>
                <a:spcPct val="0"/>
              </a:spcBef>
            </a:pPr>
            <a:endParaRPr kumimoji="0" lang="ko-KR" altLang="en-US" b="1"/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	</a:t>
            </a:r>
            <a:r>
              <a:rPr kumimoji="0" lang="en-US" altLang="ko-KR"/>
              <a:t>global = 100;	// </a:t>
            </a:r>
            <a:r>
              <a:rPr kumimoji="0" lang="ko-KR" altLang="en-US"/>
              <a:t>전역 변수에 접근 </a:t>
            </a:r>
            <a:r>
              <a:rPr kumimoji="0" lang="en-US" altLang="ko-KR"/>
              <a:t>- </a:t>
            </a:r>
            <a:r>
              <a:rPr kumimoji="0" lang="ko-KR" altLang="en-US"/>
              <a:t>성공</a:t>
            </a:r>
          </a:p>
          <a:p>
            <a:pPr latinLnBrk="0">
              <a:spcBef>
                <a:spcPct val="0"/>
              </a:spcBef>
            </a:pPr>
            <a:endParaRPr kumimoji="0" lang="ko-KR" altLang="en-US"/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	</a:t>
            </a:r>
            <a:r>
              <a:rPr kumimoji="0" lang="en-US" altLang="ko-KR"/>
              <a:t>local = 200;	// </a:t>
            </a:r>
            <a:r>
              <a:rPr kumimoji="0" lang="ko-KR" altLang="en-US"/>
              <a:t>같은 함수의 지역 변수에 접근 </a:t>
            </a:r>
            <a:r>
              <a:rPr kumimoji="0" lang="en-US" altLang="ko-KR"/>
              <a:t>- </a:t>
            </a:r>
            <a:r>
              <a:rPr kumimoji="0" lang="ko-KR" altLang="en-US"/>
              <a:t>성공</a:t>
            </a:r>
          </a:p>
          <a:p>
            <a:pPr latinLnBrk="0">
              <a:spcBef>
                <a:spcPct val="0"/>
              </a:spcBef>
            </a:pPr>
            <a:endParaRPr kumimoji="0" lang="ko-KR" altLang="en-US"/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	</a:t>
            </a:r>
            <a:r>
              <a:rPr kumimoji="0" lang="en-US" altLang="ko-KR"/>
              <a:t>MyFunction(); 	// </a:t>
            </a:r>
            <a:r>
              <a:rPr kumimoji="0" lang="ko-KR" altLang="en-US"/>
              <a:t>함수 호출</a:t>
            </a:r>
          </a:p>
          <a:p>
            <a:pPr latinLnBrk="0">
              <a:spcBef>
                <a:spcPct val="0"/>
              </a:spcBef>
            </a:pPr>
            <a:endParaRPr kumimoji="0" lang="ko-KR" altLang="en-US"/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	</a:t>
            </a:r>
            <a:r>
              <a:rPr kumimoji="0" lang="en-US" altLang="ko-KR"/>
              <a:t>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void MyFunction()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global = 100;	// </a:t>
            </a:r>
            <a:r>
              <a:rPr kumimoji="0" lang="ko-KR" altLang="en-US"/>
              <a:t>전역 변수에 접근 </a:t>
            </a:r>
            <a:r>
              <a:rPr kumimoji="0" lang="en-US" altLang="ko-KR"/>
              <a:t>- </a:t>
            </a:r>
            <a:r>
              <a:rPr kumimoji="0" lang="ko-KR" altLang="en-US"/>
              <a:t>성공</a:t>
            </a:r>
          </a:p>
          <a:p>
            <a:pPr latinLnBrk="0">
              <a:spcBef>
                <a:spcPct val="0"/>
              </a:spcBef>
            </a:pPr>
            <a:endParaRPr kumimoji="0" lang="ko-KR" altLang="en-US"/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 	</a:t>
            </a:r>
            <a:r>
              <a:rPr kumimoji="0" lang="en-US" altLang="ko-KR"/>
              <a:t>local = 200;	// </a:t>
            </a:r>
            <a:r>
              <a:rPr kumimoji="0" lang="ko-KR" altLang="en-US" b="1"/>
              <a:t>다른 함수의 지역 변수에 접근 </a:t>
            </a:r>
            <a:r>
              <a:rPr kumimoji="0" lang="en-US" altLang="ko-KR" b="1"/>
              <a:t>– </a:t>
            </a:r>
            <a:r>
              <a:rPr kumimoji="0" lang="ko-KR" altLang="en-US" b="1"/>
              <a:t>실패</a:t>
            </a:r>
            <a:r>
              <a:rPr kumimoji="0" lang="en-US" altLang="ko-KR" b="1"/>
              <a:t>!!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33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이름 없는 네임스페이스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이름 없는 네임스페이스 안에 정의된 이름은 다른 소스 파일에서 접근할 수 없다</a:t>
            </a:r>
            <a:r>
              <a:rPr lang="en-US" altLang="ko-KR" smtClean="0"/>
              <a:t>. (static </a:t>
            </a:r>
            <a:r>
              <a:rPr lang="ko-KR" altLang="en-US" smtClean="0"/>
              <a:t>전역 변수</a:t>
            </a:r>
            <a:r>
              <a:rPr lang="en-US" altLang="ko-KR" smtClean="0"/>
              <a:t>, </a:t>
            </a:r>
            <a:r>
              <a:rPr lang="ko-KR" altLang="en-US" smtClean="0"/>
              <a:t>함수와 동일한 효과</a:t>
            </a:r>
            <a:r>
              <a:rPr lang="en-US" altLang="ko-KR" smtClean="0"/>
              <a:t>)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043608" y="2653086"/>
            <a:ext cx="7239000" cy="19208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Example.h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a.cpp</a:t>
            </a:r>
            <a:r>
              <a:rPr kumimoji="0" lang="ko-KR" altLang="en-US"/>
              <a:t>에서 정의된 </a:t>
            </a:r>
            <a:r>
              <a:rPr kumimoji="0" lang="en-US" altLang="ko-KR"/>
              <a:t>g</a:t>
            </a:r>
            <a:r>
              <a:rPr kumimoji="0" lang="ko-KR" altLang="en-US"/>
              <a:t>를 사용하기 위한 준비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extern int g;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g = 200;	</a:t>
            </a:r>
            <a:r>
              <a:rPr kumimoji="0" lang="en-US" altLang="ko-KR" b="1"/>
              <a:t>// </a:t>
            </a:r>
            <a:r>
              <a:rPr kumimoji="0" lang="ko-KR" altLang="en-US" b="1"/>
              <a:t>실패</a:t>
            </a:r>
          </a:p>
          <a:p>
            <a:pPr latinLnBrk="0">
              <a:spcBef>
                <a:spcPct val="0"/>
              </a:spcBef>
            </a:pPr>
            <a:endParaRPr kumimoji="0" lang="ko-KR" altLang="en-US" b="1"/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	</a:t>
            </a:r>
            <a:r>
              <a:rPr kumimoji="0" lang="en-US" altLang="ko-KR"/>
              <a:t>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1043608" y="4650161"/>
            <a:ext cx="7239000" cy="173831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namespace 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int g;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void Func()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g = 200;	</a:t>
            </a:r>
            <a:r>
              <a:rPr kumimoji="0" lang="en-US" altLang="ko-KR" b="1"/>
              <a:t>// </a:t>
            </a:r>
            <a:r>
              <a:rPr kumimoji="0" lang="ko-KR" altLang="en-US" b="1"/>
              <a:t>성공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72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중첩된 네임스페이스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 안에 또 다른 네임스페이스를 만들 수 있다</a:t>
            </a:r>
            <a:r>
              <a:rPr lang="en-US" altLang="ko-KR" smtClean="0"/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69848" y="2276872"/>
            <a:ext cx="7239000" cy="26511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/>
              <a:t>namespace Data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</a:t>
            </a:r>
            <a:r>
              <a:rPr kumimoji="0" lang="en-US" altLang="ko-KR" b="1"/>
              <a:t>namespace User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	int number;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}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int user_number = </a:t>
            </a:r>
            <a:r>
              <a:rPr kumimoji="0" lang="en-US" altLang="ko-KR" b="1"/>
              <a:t>Data::User::number</a:t>
            </a:r>
            <a:r>
              <a:rPr kumimoji="0" lang="en-US" altLang="ko-KR"/>
              <a:t>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609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네임스페이스를 별칭으로 부르기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네임스페이스에 별칭을 붙여줄 수 있다</a:t>
            </a:r>
            <a:r>
              <a:rPr lang="en-US" altLang="ko-KR" smtClean="0"/>
              <a:t>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1600" y="1844824"/>
            <a:ext cx="7239000" cy="26511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/>
              <a:t>namespace </a:t>
            </a:r>
            <a:r>
              <a:rPr kumimoji="0" lang="en-US" altLang="ko-KR" b="1"/>
              <a:t>this_namespace_has_a_very_long_name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int n;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별명을 붙여준다</a:t>
            </a:r>
            <a:r>
              <a:rPr kumimoji="0" lang="en-US" altLang="ko-KR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namespace oh = this_namespace_has_a_very_long_name;</a:t>
            </a:r>
          </a:p>
          <a:p>
            <a:pPr latinLnBrk="0">
              <a:spcBef>
                <a:spcPct val="0"/>
              </a:spcBef>
            </a:pPr>
            <a:endParaRPr kumimoji="0" lang="en-US" altLang="ko-KR" b="1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</a:t>
            </a:r>
            <a:r>
              <a:rPr kumimoji="0" lang="en-US" altLang="ko-KR" b="1"/>
              <a:t>oh::n</a:t>
            </a:r>
            <a:r>
              <a:rPr kumimoji="0" lang="en-US" altLang="ko-KR"/>
              <a:t> = 100;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56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첨부된 </a:t>
            </a:r>
            <a:r>
              <a:rPr lang="ko-KR" altLang="en-US" sz="2000" dirty="0" err="1" smtClean="0">
                <a:latin typeface="+mn-ea"/>
              </a:rPr>
              <a:t>수행과제</a:t>
            </a:r>
            <a:r>
              <a:rPr lang="en-US" altLang="ko-KR" sz="2000" dirty="0" smtClean="0">
                <a:latin typeface="+mn-ea"/>
              </a:rPr>
              <a:t>(10)</a:t>
            </a:r>
            <a:r>
              <a:rPr lang="ko-KR" altLang="en-US" sz="2000" dirty="0" smtClean="0">
                <a:latin typeface="+mn-ea"/>
              </a:rPr>
              <a:t>을 자필 작성하여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제출방법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smtClean="0">
                <a:latin typeface="+mn-ea"/>
              </a:rPr>
              <a:t>자필 작성한 정리된 내용을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스캔 혹은 복사하여 </a:t>
            </a:r>
            <a:r>
              <a:rPr lang="ko-KR" altLang="en-US" sz="1800" dirty="0">
                <a:latin typeface="+mn-ea"/>
              </a:rPr>
              <a:t>제출하세요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dirty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18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24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지역 변수와 전역 변수의 비교</a:t>
            </a:r>
            <a:r>
              <a:rPr lang="en-US" altLang="ko-KR" smtClean="0"/>
              <a:t>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지역 변수와 전역 변수의 접근 범위와 존속 기간</a:t>
            </a:r>
          </a:p>
          <a:p>
            <a:pPr lvl="1" eaLnBrk="1" hangingPunct="1"/>
            <a:endParaRPr lang="en-US" altLang="ko-KR" smtClean="0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175125" y="2486025"/>
            <a:ext cx="73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[26-1]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886200" y="5486400"/>
            <a:ext cx="981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[</a:t>
            </a:r>
            <a:r>
              <a:rPr lang="ko-KR" altLang="en-US"/>
              <a:t>표 </a:t>
            </a:r>
            <a:r>
              <a:rPr lang="en-US" altLang="ko-KR"/>
              <a:t>26-1]</a:t>
            </a:r>
          </a:p>
        </p:txBody>
      </p:sp>
      <p:graphicFrame>
        <p:nvGraphicFramePr>
          <p:cNvPr id="51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50779"/>
              </p:ext>
            </p:extLst>
          </p:nvPr>
        </p:nvGraphicFramePr>
        <p:xfrm>
          <a:off x="1835696" y="1844824"/>
          <a:ext cx="4259560" cy="200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비트맵 이미지" r:id="rId3" imgW="5257143" imgH="3000000" progId="Paint.Picture">
                  <p:embed/>
                </p:oleObj>
              </mc:Choice>
              <mc:Fallback>
                <p:oleObj name="비트맵 이미지" r:id="rId3" imgW="5257143" imgH="3000000" progId="Paint.Picture">
                  <p:embed/>
                  <p:pic>
                    <p:nvPicPr>
                      <p:cNvPr id="51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44824"/>
                        <a:ext cx="4259560" cy="2000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8"/>
          <p:cNvGraphicFramePr>
            <a:graphicFrameLocks noChangeAspect="1"/>
          </p:cNvGraphicFramePr>
          <p:nvPr/>
        </p:nvGraphicFramePr>
        <p:xfrm>
          <a:off x="1219200" y="4038600"/>
          <a:ext cx="67818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비트맵 이미지" r:id="rId5" imgW="6676190" imgH="2809524" progId="Paint.Picture">
                  <p:embed/>
                </p:oleObj>
              </mc:Choice>
              <mc:Fallback>
                <p:oleObj name="비트맵 이미지" r:id="rId5" imgW="6676190" imgH="2809524" progId="Paint.Picture">
                  <p:embed/>
                  <p:pic>
                    <p:nvPicPr>
                      <p:cNvPr id="51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78180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6E6E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85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extern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다른 소스 파일에 정의된 전역 변수를 사용하는 예</a:t>
            </a:r>
          </a:p>
          <a:p>
            <a:pPr lvl="1" eaLnBrk="1" hangingPunct="1"/>
            <a:endParaRPr lang="en-US" altLang="ko-KR" smtClean="0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043608" y="1988840"/>
            <a:ext cx="7239000" cy="22860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Example.cpp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다른 파일에 있는 전역 변수에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접근 하기위한 준비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extern int ga;</a:t>
            </a:r>
          </a:p>
          <a:p>
            <a:pPr latinLnBrk="0">
              <a:spcBef>
                <a:spcPct val="0"/>
              </a:spcBef>
            </a:pPr>
            <a:endParaRPr kumimoji="0" lang="en-US" altLang="ko-KR" b="1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// </a:t>
            </a:r>
            <a:r>
              <a:rPr kumimoji="0" lang="ko-KR" altLang="en-US"/>
              <a:t>다른 파일에 있는 전역 변수에 접근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	</a:t>
            </a:r>
            <a:r>
              <a:rPr kumimoji="0" lang="en-US" altLang="ko-KR" b="1"/>
              <a:t>ga </a:t>
            </a:r>
            <a:r>
              <a:rPr kumimoji="0" lang="en-US" altLang="ko-KR"/>
              <a:t>= 200;		</a:t>
            </a:r>
            <a:r>
              <a:rPr kumimoji="0" lang="en-US" altLang="ko-KR" b="1"/>
              <a:t>// </a:t>
            </a:r>
            <a:r>
              <a:rPr kumimoji="0" lang="ko-KR" altLang="en-US" b="1"/>
              <a:t>성공</a:t>
            </a:r>
          </a:p>
          <a:p>
            <a:pPr latinLnBrk="0">
              <a:spcBef>
                <a:spcPct val="0"/>
              </a:spcBef>
            </a:pPr>
            <a:endParaRPr kumimoji="0" lang="ko-KR" altLang="en-US" b="1"/>
          </a:p>
          <a:p>
            <a:pPr latinLnBrk="0">
              <a:spcBef>
                <a:spcPct val="0"/>
              </a:spcBef>
            </a:pPr>
            <a:r>
              <a:rPr kumimoji="0" lang="ko-KR" altLang="en-US"/>
              <a:t>	</a:t>
            </a:r>
            <a:r>
              <a:rPr kumimoji="0" lang="en-US" altLang="ko-KR"/>
              <a:t>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043608" y="4500265"/>
            <a:ext cx="7239000" cy="64293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// A.cpp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// </a:t>
            </a:r>
            <a:r>
              <a:rPr kumimoji="0" lang="ko-KR" altLang="en-US"/>
              <a:t>전역 변수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/>
              <a:t>int ga = 100;</a:t>
            </a:r>
          </a:p>
        </p:txBody>
      </p:sp>
    </p:spTree>
    <p:extLst>
      <p:ext uri="{BB962C8B-B14F-4D97-AF65-F5344CB8AC3E}">
        <p14:creationId xmlns:p14="http://schemas.microsoft.com/office/powerpoint/2010/main" val="423807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블록 안에서 정의한 변수</a:t>
            </a:r>
            <a:r>
              <a:rPr lang="en-US" altLang="ko-KR" smtClean="0"/>
              <a:t>(1)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44886" y="1700808"/>
            <a:ext cx="7239000" cy="301625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</a:t>
            </a:r>
            <a:r>
              <a:rPr kumimoji="0" lang="en-US" altLang="ko-KR" b="1" dirty="0"/>
              <a:t>// </a:t>
            </a:r>
            <a:r>
              <a:rPr kumimoji="0" lang="ko-KR" altLang="en-US" b="1" dirty="0"/>
              <a:t>블록을 만든다</a:t>
            </a:r>
            <a:r>
              <a:rPr kumimoji="0" lang="en-US" altLang="ko-KR" b="1" dirty="0"/>
              <a:t>.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b="1" dirty="0"/>
              <a:t>	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	// </a:t>
            </a:r>
            <a:r>
              <a:rPr kumimoji="0" lang="ko-KR" altLang="en-US" dirty="0"/>
              <a:t>블록 안에서 변수 정의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b="1" dirty="0" err="1"/>
              <a:t>var_in_block</a:t>
            </a:r>
            <a:r>
              <a:rPr kumimoji="0" lang="en-US" altLang="ko-KR" dirty="0"/>
              <a:t> = 10;</a:t>
            </a:r>
          </a:p>
          <a:p>
            <a:pPr latinLnBrk="0">
              <a:spcBef>
                <a:spcPct val="0"/>
              </a:spcBef>
            </a:pP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	// </a:t>
            </a:r>
            <a:r>
              <a:rPr kumimoji="0" lang="ko-KR" altLang="en-US" dirty="0"/>
              <a:t>변수에 접근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	</a:t>
            </a:r>
            <a:r>
              <a:rPr kumimoji="0" lang="en-US" altLang="ko-KR" b="1" dirty="0" err="1"/>
              <a:t>var_in_block</a:t>
            </a:r>
            <a:r>
              <a:rPr kumimoji="0" lang="en-US" altLang="ko-KR" dirty="0"/>
              <a:t> = 100;	// </a:t>
            </a:r>
            <a:r>
              <a:rPr kumimoji="0" lang="ko-KR" altLang="en-US" dirty="0"/>
              <a:t>성공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b="1" dirty="0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 b="1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// </a:t>
            </a:r>
            <a:r>
              <a:rPr kumimoji="0" lang="ko-KR" altLang="en-US" dirty="0"/>
              <a:t>변수에 접근</a:t>
            </a:r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b="1" dirty="0" err="1"/>
              <a:t>var_in_block</a:t>
            </a:r>
            <a:r>
              <a:rPr kumimoji="0" lang="en-US" altLang="ko-KR" dirty="0"/>
              <a:t> = 1000;	// </a:t>
            </a:r>
            <a:r>
              <a:rPr kumimoji="0" lang="ko-KR" altLang="en-US" b="1" dirty="0"/>
              <a:t>실패</a:t>
            </a:r>
          </a:p>
          <a:p>
            <a:pPr latinLnBrk="0">
              <a:spcBef>
                <a:spcPct val="0"/>
              </a:spcBef>
            </a:pPr>
            <a:endParaRPr kumimoji="0" lang="ko-KR" altLang="en-US" dirty="0"/>
          </a:p>
          <a:p>
            <a:pPr latinLnBrk="0">
              <a:spcBef>
                <a:spcPct val="0"/>
              </a:spcBef>
            </a:pPr>
            <a:r>
              <a:rPr kumimoji="0" lang="ko-KR" altLang="en-US" dirty="0"/>
              <a:t>	</a:t>
            </a:r>
            <a:r>
              <a:rPr kumimoji="0" lang="en-US" altLang="ko-KR" dirty="0"/>
              <a:t>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1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블록 안에서 정의한 변수</a:t>
            </a:r>
            <a:r>
              <a:rPr lang="en-US" altLang="ko-KR" smtClean="0"/>
              <a:t>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블록 안에서 정의한 변수의 접근 범위와 존속 기간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098925" y="2714625"/>
            <a:ext cx="73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[26-2]</a:t>
            </a: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600200" y="1981200"/>
          <a:ext cx="52578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비트맵 이미지" r:id="rId3" imgW="4001058" imgH="2295238" progId="Paint.Picture">
                  <p:embed/>
                </p:oleObj>
              </mc:Choice>
              <mc:Fallback>
                <p:oleObj name="비트맵 이미지" r:id="rId3" imgW="4001058" imgH="2295238" progId="Paint.Picture">
                  <p:embed/>
                  <p:pic>
                    <p:nvPicPr>
                      <p:cNvPr id="8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5257800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6E6E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05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다른 영역에 정의한 변수의 이름 중복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각각 다른 영역에 같은 이름의 변수를 정의하는 예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002162" y="1825368"/>
            <a:ext cx="6565689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b="1"/>
              <a:t>int x = 100;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cout &lt;&lt; "1. x = " &lt;&lt; x &lt;&lt; "\n";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</a:t>
            </a:r>
            <a:r>
              <a:rPr kumimoji="0" lang="en-US" altLang="ko-KR" b="1"/>
              <a:t>int x = 200;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cout &lt;&lt; "2. x = " &lt;&lt; x &lt;&lt; "\n";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	cout &lt;&lt; "3. x = " &lt;&lt; x &lt;&lt; "\n";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	</a:t>
            </a:r>
            <a:r>
              <a:rPr kumimoji="0" lang="en-US" altLang="ko-KR" b="1"/>
              <a:t>int x = 300;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	cout &lt;&lt; "4. x = " &lt;&lt; x &lt;&lt; "\n";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}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cout &lt;&lt; "5. x = " &lt;&lt; x &lt;&lt; "\n";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	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4403725" y="5305425"/>
            <a:ext cx="73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[26-3]</a:t>
            </a:r>
          </a:p>
        </p:txBody>
      </p:sp>
      <p:graphicFrame>
        <p:nvGraphicFramePr>
          <p:cNvPr id="92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098828"/>
              </p:ext>
            </p:extLst>
          </p:nvPr>
        </p:nvGraphicFramePr>
        <p:xfrm>
          <a:off x="1132442" y="5046184"/>
          <a:ext cx="6305128" cy="152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비트맵 이미지" r:id="rId3" imgW="6373115" imgH="1400000" progId="Paint.Picture">
                  <p:embed/>
                </p:oleObj>
              </mc:Choice>
              <mc:Fallback>
                <p:oleObj name="비트맵 이미지" r:id="rId3" imgW="6373115" imgH="1400000" progId="Paint.Picture">
                  <p:embed/>
                  <p:pic>
                    <p:nvPicPr>
                      <p:cNvPr id="92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442" y="5046184"/>
                        <a:ext cx="6305128" cy="152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59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for </a:t>
            </a:r>
            <a:r>
              <a:rPr lang="ko-KR" altLang="en-US" smtClean="0"/>
              <a:t>명령 안에서 정의한 변수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for </a:t>
            </a:r>
            <a:r>
              <a:rPr lang="ko-KR" altLang="en-US" dirty="0" smtClean="0"/>
              <a:t>명령 안에서 정의한 변수의 존속 기간과 접근 범위는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명령의 블록 안쪽으로 제한된다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그러므로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명령 바깥쪽에서 같은 이름의 변수를 정의하는 것이 가능하다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69848" y="3357016"/>
            <a:ext cx="7239000" cy="10080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/>
              <a:t>for (int i = 0; i &lt; 10; i++)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/>
          </a:p>
          <a:p>
            <a:pPr latinLnBrk="0">
              <a:spcBef>
                <a:spcPct val="0"/>
              </a:spcBef>
            </a:pPr>
            <a:r>
              <a:rPr kumimoji="0" lang="en-US" altLang="ko-KR"/>
              <a:t>int i = 100;	// </a:t>
            </a:r>
            <a:r>
              <a:rPr kumimoji="0" lang="ko-KR" altLang="en-US" b="1"/>
              <a:t>성공</a:t>
            </a: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5013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static</a:t>
            </a:r>
            <a:r>
              <a:rPr lang="ko-KR" altLang="en-US" smtClean="0"/>
              <a:t>으로 정의한 지역 변수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static</a:t>
            </a:r>
            <a:r>
              <a:rPr lang="ko-KR" altLang="en-US" dirty="0" smtClean="0"/>
              <a:t>인 지역 변수는 프로그램이 종료될 때까지 살아있게 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43944" y="1918806"/>
            <a:ext cx="5542756" cy="286232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kumimoji="0" lang="en-US" altLang="ko-KR" dirty="0"/>
              <a:t>void Sub()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</a:t>
            </a:r>
            <a:r>
              <a:rPr kumimoji="0" lang="en-US" altLang="ko-KR" b="1" dirty="0"/>
              <a:t>static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n = 0</a:t>
            </a:r>
            <a:r>
              <a:rPr kumimoji="0" lang="en-US" altLang="ko-KR" dirty="0" smtClean="0"/>
              <a:t>;  // </a:t>
            </a:r>
            <a:r>
              <a:rPr kumimoji="0" lang="ko-KR" altLang="en-US" dirty="0" smtClean="0"/>
              <a:t>한번만 초기화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이후 읽지 않음</a:t>
            </a: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cout</a:t>
            </a:r>
            <a:r>
              <a:rPr kumimoji="0" lang="en-US" altLang="ko-KR" dirty="0"/>
              <a:t> &lt;&lt; "n = " &lt;&lt; </a:t>
            </a:r>
            <a:r>
              <a:rPr kumimoji="0" lang="en-US" altLang="ko-KR" b="1" dirty="0"/>
              <a:t>++n</a:t>
            </a:r>
            <a:r>
              <a:rPr kumimoji="0" lang="en-US" altLang="ko-KR" dirty="0"/>
              <a:t> &lt;&lt; "\n";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}</a:t>
            </a:r>
          </a:p>
          <a:p>
            <a:pPr latinLnBrk="0">
              <a:spcBef>
                <a:spcPct val="0"/>
              </a:spcBef>
            </a:pPr>
            <a:endParaRPr kumimoji="0" lang="en-US" altLang="ko-KR" dirty="0"/>
          </a:p>
          <a:p>
            <a:pPr latinLnBrk="0">
              <a:spcBef>
                <a:spcPct val="0"/>
              </a:spcBef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{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Sub();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Sub();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Sub();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Sub();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Sub();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	return 0;</a:t>
            </a:r>
          </a:p>
          <a:p>
            <a:pPr latinLnBrk="0">
              <a:spcBef>
                <a:spcPct val="0"/>
              </a:spcBef>
            </a:pPr>
            <a:r>
              <a:rPr kumimoji="0" lang="en-US" altLang="ko-KR" dirty="0"/>
              <a:t>}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784725" y="5534025"/>
            <a:ext cx="73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[26-4]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50968"/>
              </p:ext>
            </p:extLst>
          </p:nvPr>
        </p:nvGraphicFramePr>
        <p:xfrm>
          <a:off x="2555776" y="5152579"/>
          <a:ext cx="5402932" cy="1228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비트맵 이미지" r:id="rId3" imgW="6373115" imgH="1409897" progId="Paint.Picture">
                  <p:embed/>
                </p:oleObj>
              </mc:Choice>
              <mc:Fallback>
                <p:oleObj name="비트맵 이미지" r:id="rId3" imgW="6373115" imgH="1409897" progId="Paint.Picture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152579"/>
                        <a:ext cx="5402932" cy="1228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711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5955</TotalTime>
  <Words>799</Words>
  <Application>Microsoft Office PowerPoint</Application>
  <PresentationFormat>화면 슬라이드 쇼(4:3)</PresentationFormat>
  <Paragraphs>361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맑은 고딕</vt:lpstr>
      <vt:lpstr>바탕</vt:lpstr>
      <vt:lpstr>휴먼편지체</vt:lpstr>
      <vt:lpstr>Courier New</vt:lpstr>
      <vt:lpstr>Times New Roman</vt:lpstr>
      <vt:lpstr>Wingdings</vt:lpstr>
      <vt:lpstr>Wingdings 2</vt:lpstr>
      <vt:lpstr>가을</vt:lpstr>
      <vt:lpstr>비트맵 이미지</vt:lpstr>
      <vt:lpstr>제10장  C++ 고급 활용 1단계</vt:lpstr>
      <vt:lpstr>지역 변수와 전역 변수의 비교(1)</vt:lpstr>
      <vt:lpstr>지역 변수와 전역 변수의 비교(2)</vt:lpstr>
      <vt:lpstr>extern</vt:lpstr>
      <vt:lpstr>블록 안에서 정의한 변수(1)</vt:lpstr>
      <vt:lpstr>블록 안에서 정의한 변수(2)</vt:lpstr>
      <vt:lpstr>다른 영역에 정의한 변수의 이름 중복</vt:lpstr>
      <vt:lpstr>for 명령 안에서 정의한 변수</vt:lpstr>
      <vt:lpstr>static으로 정의한 지역 변수</vt:lpstr>
      <vt:lpstr>static으로 정의한 전역 변수</vt:lpstr>
      <vt:lpstr>register 변수</vt:lpstr>
      <vt:lpstr>다른 파일에서 정의한 함수에 접근하기</vt:lpstr>
      <vt:lpstr>static 으로 정의한 함수</vt:lpstr>
      <vt:lpstr>C 언어로 작성한 함수 사용하기</vt:lpstr>
      <vt:lpstr>네임스페이스 안에서 정의하기(1)</vt:lpstr>
      <vt:lpstr>네임스페이스 안에서 정의하기(2)</vt:lpstr>
      <vt:lpstr>네임스페이스 지정하기</vt:lpstr>
      <vt:lpstr>using 키워드 사용하기</vt:lpstr>
      <vt:lpstr>네임스페이스와 소스 파일</vt:lpstr>
      <vt:lpstr>이름 없는 네임스페이스</vt:lpstr>
      <vt:lpstr>중첩된 네임스페이스</vt:lpstr>
      <vt:lpstr>네임스페이스를 별칭으로 부르기</vt:lpstr>
      <vt:lpstr>수행 과제(10)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479</cp:revision>
  <cp:lastPrinted>2013-07-12T10:03:23Z</cp:lastPrinted>
  <dcterms:created xsi:type="dcterms:W3CDTF">2011-08-27T14:53:28Z</dcterms:created>
  <dcterms:modified xsi:type="dcterms:W3CDTF">2020-05-14T08:17:08Z</dcterms:modified>
</cp:coreProperties>
</file>