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9"/>
  </p:notesMasterIdLst>
  <p:sldIdLst>
    <p:sldId id="298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20" r:id="rId38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74" autoAdjust="0"/>
    <p:restoredTop sz="95359" autoAdjust="0"/>
  </p:normalViewPr>
  <p:slideViewPr>
    <p:cSldViewPr>
      <p:cViewPr varScale="1">
        <p:scale>
          <a:sx n="110" d="100"/>
          <a:sy n="110" d="100"/>
        </p:scale>
        <p:origin x="217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58213" y="2708920"/>
            <a:ext cx="7123113" cy="2952328"/>
          </a:xfrm>
        </p:spPr>
        <p:txBody>
          <a:bodyPr>
            <a:normAutofit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err="1" smtClean="0"/>
              <a:t>프렌드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연산자 오버로딩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제</a:t>
            </a:r>
            <a:r>
              <a:rPr lang="en-US" altLang="ko-KR" sz="3600" dirty="0" smtClean="0"/>
              <a:t>10</a:t>
            </a:r>
            <a:r>
              <a:rPr lang="ko-KR" altLang="en-US" sz="3600" dirty="0" smtClean="0"/>
              <a:t>장</a:t>
            </a:r>
            <a:r>
              <a:rPr lang="ko-KR" altLang="en-US" sz="3200" dirty="0" smtClean="0"/>
              <a:t>  </a:t>
            </a:r>
            <a:r>
              <a:rPr lang="en-US" altLang="ko-KR" sz="3600" dirty="0"/>
              <a:t>C++ </a:t>
            </a:r>
            <a:r>
              <a:rPr lang="ko-KR" altLang="en-US" sz="3600" dirty="0" smtClean="0"/>
              <a:t>고급 활용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2</a:t>
            </a:r>
            <a:r>
              <a:rPr lang="ko-KR" altLang="en-US" sz="3200" dirty="0" smtClean="0"/>
              <a:t>단계</a:t>
            </a:r>
            <a:endParaRPr lang="ko-KR" altLang="en-US" sz="32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501008"/>
            <a:ext cx="2520280" cy="264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5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291421"/>
            <a:ext cx="3509029" cy="22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중복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일상 생활에서의 기호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 </a:t>
            </a:r>
            <a:r>
              <a:rPr lang="ko-KR" altLang="en-US" dirty="0" smtClean="0"/>
              <a:t>기호의 사례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숫자 더하기 </a:t>
            </a:r>
            <a:r>
              <a:rPr lang="en-US" altLang="ko-KR" dirty="0" smtClean="0"/>
              <a:t>: 2 + 3 = 5</a:t>
            </a:r>
          </a:p>
          <a:p>
            <a:pPr lvl="2"/>
            <a:r>
              <a:rPr lang="ko-KR" altLang="en-US" dirty="0" smtClean="0"/>
              <a:t>색 혼합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빨강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파랑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보라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생활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남자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여자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결혼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 </a:t>
            </a:r>
            <a:r>
              <a:rPr lang="ko-KR" altLang="en-US" dirty="0" smtClean="0"/>
              <a:t>기호를 숫자와 물체에 적용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중복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 </a:t>
            </a:r>
            <a:r>
              <a:rPr lang="ko-KR" altLang="en-US" dirty="0" smtClean="0"/>
              <a:t>기호를 숫자가 아닌 곳에도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간결한 의미 전달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다형</a:t>
            </a:r>
            <a:r>
              <a:rPr lang="ko-KR" altLang="en-US" dirty="0" err="1"/>
              <a:t>성</a:t>
            </a:r>
            <a:endParaRPr lang="en-US" altLang="ko-KR" dirty="0" smtClean="0"/>
          </a:p>
          <a:p>
            <a:r>
              <a:rPr lang="en-US" altLang="ko-KR" dirty="0" smtClean="0"/>
              <a:t>C++ </a:t>
            </a:r>
            <a:r>
              <a:rPr lang="ko-KR" altLang="en-US" dirty="0" smtClean="0"/>
              <a:t>언어에서도 연산자 중복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언어에 본래부터 있던 연산자에 새로운 의미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높은 프로그램 </a:t>
            </a:r>
            <a:r>
              <a:rPr lang="ko-KR" altLang="en-US" dirty="0" err="1" smtClean="0"/>
              <a:t>가독성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09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중복의 사례 </a:t>
            </a:r>
            <a:r>
              <a:rPr lang="en-US" altLang="ko-KR" dirty="0" smtClean="0"/>
              <a:t>: + </a:t>
            </a:r>
            <a:r>
              <a:rPr lang="ko-KR" altLang="en-US" dirty="0" smtClean="0"/>
              <a:t>연산자에 대해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정수 더하기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문자열 합치기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색 섞기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배열 합치기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844824"/>
            <a:ext cx="770485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a=2, b=3, c;</a:t>
            </a:r>
            <a:endParaRPr lang="ko-KR" altLang="en-US" sz="1600" dirty="0"/>
          </a:p>
          <a:p>
            <a:pPr fontAlgn="base" latinLnBrk="0"/>
            <a:r>
              <a:rPr lang="en-US" altLang="ko-KR" sz="1600" b="1" dirty="0"/>
              <a:t>c = a </a:t>
            </a:r>
            <a:r>
              <a:rPr lang="en-US" altLang="ko-KR" sz="1600" b="1" dirty="0">
                <a:solidFill>
                  <a:srgbClr val="FF0000"/>
                </a:solidFill>
              </a:rPr>
              <a:t>+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b; </a:t>
            </a:r>
            <a:r>
              <a:rPr lang="en-US" altLang="ko-KR" sz="1600" dirty="0"/>
              <a:t>// + </a:t>
            </a:r>
            <a:r>
              <a:rPr lang="ko-KR" altLang="en-US" sz="1600" dirty="0" smtClean="0"/>
              <a:t>결과 </a:t>
            </a:r>
            <a:r>
              <a:rPr lang="en-US" altLang="ko-KR" sz="1600" dirty="0"/>
              <a:t>5. </a:t>
            </a:r>
            <a:r>
              <a:rPr lang="ko-KR" altLang="en-US" sz="1600" dirty="0"/>
              <a:t>정수가 </a:t>
            </a:r>
            <a:r>
              <a:rPr lang="ko-KR" altLang="en-US" sz="1600" dirty="0" err="1"/>
              <a:t>피연산자일</a:t>
            </a:r>
            <a:r>
              <a:rPr lang="ko-KR" altLang="en-US" sz="1600" dirty="0"/>
              <a:t> 때 </a:t>
            </a:r>
            <a:r>
              <a:rPr lang="en-US" altLang="ko-KR" sz="1600" dirty="0"/>
              <a:t>2</a:t>
            </a:r>
            <a:r>
              <a:rPr lang="ko-KR" altLang="en-US" sz="1600" dirty="0"/>
              <a:t>와 </a:t>
            </a:r>
            <a:r>
              <a:rPr lang="en-US" altLang="ko-KR" sz="1600" dirty="0"/>
              <a:t>3</a:t>
            </a:r>
            <a:r>
              <a:rPr lang="ko-KR" altLang="en-US" sz="1600" dirty="0"/>
              <a:t>을 더하기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40664" y="3284984"/>
            <a:ext cx="767753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string a="C", c;</a:t>
            </a:r>
            <a:endParaRPr lang="ko-KR" altLang="en-US" sz="1600" dirty="0"/>
          </a:p>
          <a:p>
            <a:pPr fontAlgn="base" latinLnBrk="0"/>
            <a:r>
              <a:rPr lang="en-US" altLang="ko-KR" sz="1600" b="1" dirty="0"/>
              <a:t>c = a </a:t>
            </a:r>
            <a:r>
              <a:rPr lang="en-US" altLang="ko-KR" sz="1600" b="1" dirty="0">
                <a:solidFill>
                  <a:srgbClr val="FF0000"/>
                </a:solidFill>
              </a:rPr>
              <a:t>+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"++“; </a:t>
            </a:r>
            <a:r>
              <a:rPr lang="en-US" altLang="ko-KR" sz="1600" dirty="0"/>
              <a:t>// + </a:t>
            </a:r>
            <a:r>
              <a:rPr lang="ko-KR" altLang="en-US" sz="1600" dirty="0" smtClean="0"/>
              <a:t>결과 </a:t>
            </a:r>
            <a:r>
              <a:rPr lang="ko-KR" altLang="en-US" sz="1600" dirty="0"/>
              <a:t>“</a:t>
            </a:r>
            <a:r>
              <a:rPr lang="en-US" altLang="ko-KR" sz="1600" dirty="0"/>
              <a:t>C</a:t>
            </a:r>
            <a:r>
              <a:rPr lang="en-US" altLang="ko-KR" sz="1600" dirty="0" smtClean="0"/>
              <a:t>++" </a:t>
            </a:r>
            <a:r>
              <a:rPr lang="ko-KR" altLang="en-US" sz="1600" dirty="0"/>
              <a:t>문자열이 </a:t>
            </a:r>
            <a:r>
              <a:rPr lang="ko-KR" altLang="en-US" sz="1600" dirty="0" err="1"/>
              <a:t>피연산자일</a:t>
            </a:r>
            <a:r>
              <a:rPr lang="ko-KR" altLang="en-US" sz="1600" dirty="0"/>
              <a:t> 때 두 개의 문자열 합치기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13344" y="4585483"/>
            <a:ext cx="770485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Color a(BLUE), b(RED), c;</a:t>
            </a:r>
          </a:p>
          <a:p>
            <a:pPr fontAlgn="base" latinLnBrk="0"/>
            <a:r>
              <a:rPr lang="en-US" altLang="ko-KR" sz="1600" b="1" dirty="0"/>
              <a:t>c = a </a:t>
            </a:r>
            <a:r>
              <a:rPr lang="en-US" altLang="ko-KR" sz="1600" b="1" dirty="0">
                <a:solidFill>
                  <a:srgbClr val="FF0000"/>
                </a:solidFill>
              </a:rPr>
              <a:t>+</a:t>
            </a:r>
            <a:r>
              <a:rPr lang="en-US" altLang="ko-KR" sz="1600" b="1" dirty="0"/>
              <a:t> b; </a:t>
            </a:r>
            <a:r>
              <a:rPr lang="en-US" altLang="ko-KR" sz="1600" dirty="0"/>
              <a:t>// c = VIOLET. a, b</a:t>
            </a:r>
            <a:r>
              <a:rPr lang="ko-KR" altLang="en-US" sz="1600" dirty="0"/>
              <a:t>의 두 색을 섞은 새로운 </a:t>
            </a:r>
            <a:r>
              <a:rPr lang="en-US" altLang="ko-KR" sz="1600" dirty="0"/>
              <a:t>Color </a:t>
            </a:r>
            <a:r>
              <a:rPr lang="ko-KR" altLang="en-US" sz="1600" dirty="0"/>
              <a:t>객체 </a:t>
            </a:r>
            <a:r>
              <a:rPr lang="en-US" altLang="ko-KR" sz="1600" dirty="0"/>
              <a:t>c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13344" y="5949280"/>
            <a:ext cx="770485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SortedArray</a:t>
            </a:r>
            <a:r>
              <a:rPr lang="en-US" altLang="ko-KR" sz="1600" dirty="0"/>
              <a:t> a(2,5,9), b(3,7,10), c;</a:t>
            </a:r>
            <a:endParaRPr lang="ko-KR" altLang="en-US" sz="1600" dirty="0"/>
          </a:p>
          <a:p>
            <a:pPr fontAlgn="base" latinLnBrk="0"/>
            <a:r>
              <a:rPr lang="en-US" altLang="ko-KR" sz="1600" b="1" dirty="0"/>
              <a:t>c = a </a:t>
            </a:r>
            <a:r>
              <a:rPr lang="en-US" altLang="ko-KR" sz="1600" b="1" dirty="0">
                <a:solidFill>
                  <a:srgbClr val="FF0000"/>
                </a:solidFill>
              </a:rPr>
              <a:t>+</a:t>
            </a:r>
            <a:r>
              <a:rPr lang="en-US" altLang="ko-KR" sz="1600" b="1" dirty="0"/>
              <a:t> b</a:t>
            </a:r>
            <a:r>
              <a:rPr lang="en-US" altLang="ko-KR" sz="1600" dirty="0"/>
              <a:t>; // c = {2,3,5,7,9,10}. </a:t>
            </a:r>
            <a:r>
              <a:rPr lang="ko-KR" altLang="en-US" sz="1600" dirty="0"/>
              <a:t>정렬된 두 배열을 결합한</a:t>
            </a:r>
            <a:r>
              <a:rPr lang="en-US" altLang="ko-KR" sz="1600" dirty="0"/>
              <a:t>(merge) </a:t>
            </a:r>
            <a:r>
              <a:rPr lang="ko-KR" altLang="en-US" sz="1600" dirty="0"/>
              <a:t>새로운 배열 생성</a:t>
            </a:r>
          </a:p>
        </p:txBody>
      </p:sp>
    </p:spTree>
    <p:extLst>
      <p:ext uri="{BB962C8B-B14F-4D97-AF65-F5344CB8AC3E}">
        <p14:creationId xmlns:p14="http://schemas.microsoft.com/office/powerpoint/2010/main" val="201767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중복의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376264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 본래 있는 연산자만 중복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3%%5      // </a:t>
            </a:r>
            <a:r>
              <a:rPr lang="ko-KR" altLang="en-US" dirty="0" smtClean="0"/>
              <a:t>컴파일 오류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6## 7      // </a:t>
            </a:r>
            <a:r>
              <a:rPr lang="ko-KR" altLang="en-US" dirty="0" smtClean="0"/>
              <a:t>컴파일 오류</a:t>
            </a:r>
            <a:endParaRPr lang="en-US" altLang="ko-KR" dirty="0" smtClean="0"/>
          </a:p>
          <a:p>
            <a:r>
              <a:rPr lang="ko-KR" altLang="en-US" dirty="0" smtClean="0"/>
              <a:t>피 연산자 타입이 다른 새로운 연산 정의</a:t>
            </a:r>
            <a:endParaRPr lang="en-US" altLang="ko-KR" dirty="0" smtClean="0"/>
          </a:p>
          <a:p>
            <a:r>
              <a:rPr lang="ko-KR" altLang="en-US" dirty="0" smtClean="0"/>
              <a:t>연산자는 함수 형태로 구현 </a:t>
            </a:r>
            <a:r>
              <a:rPr lang="en-US" altLang="ko-KR" dirty="0" smtClean="0"/>
              <a:t>- </a:t>
            </a:r>
            <a:r>
              <a:rPr lang="ko-KR" altLang="en-US" b="1" dirty="0" smtClean="0">
                <a:solidFill>
                  <a:srgbClr val="FF0000"/>
                </a:solidFill>
              </a:rPr>
              <a:t>연산자 함수</a:t>
            </a:r>
            <a:r>
              <a:rPr lang="en-US" altLang="ko-KR" b="1" dirty="0" smtClean="0">
                <a:solidFill>
                  <a:srgbClr val="FF0000"/>
                </a:solidFill>
              </a:rPr>
              <a:t>(operator function)</a:t>
            </a:r>
          </a:p>
          <a:p>
            <a:r>
              <a:rPr lang="ko-KR" altLang="en-US" dirty="0" smtClean="0"/>
              <a:t>반드시 클래스와 관계를 가짐</a:t>
            </a:r>
            <a:endParaRPr lang="en-US" altLang="ko-KR" dirty="0" smtClean="0"/>
          </a:p>
          <a:p>
            <a:r>
              <a:rPr lang="ko-KR" altLang="en-US" dirty="0" err="1" smtClean="0"/>
              <a:t>피연산자의</a:t>
            </a:r>
            <a:r>
              <a:rPr lang="ko-KR" altLang="en-US" dirty="0" smtClean="0"/>
              <a:t> 개수를 바꿀 수 없음</a:t>
            </a:r>
            <a:endParaRPr lang="en-US" altLang="ko-KR" dirty="0" smtClean="0"/>
          </a:p>
          <a:p>
            <a:r>
              <a:rPr lang="ko-KR" altLang="en-US" dirty="0" smtClean="0"/>
              <a:t>연산의 우선 순위 변경 안됨</a:t>
            </a:r>
            <a:endParaRPr lang="en-US" altLang="ko-KR" dirty="0" smtClean="0"/>
          </a:p>
          <a:p>
            <a:r>
              <a:rPr lang="ko-KR" altLang="en-US" dirty="0" smtClean="0"/>
              <a:t>모든 연산자가 중복 가능하지 않음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2443" y="3923465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중복 가능한</a:t>
            </a:r>
            <a:endParaRPr lang="en-US" altLang="ko-KR" sz="1400" dirty="0" smtClean="0"/>
          </a:p>
          <a:p>
            <a:r>
              <a:rPr lang="ko-KR" altLang="en-US" sz="1400" dirty="0" smtClean="0"/>
              <a:t>연산자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52674" y="6037595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중복 불가능한</a:t>
            </a:r>
            <a:endParaRPr lang="en-US" altLang="ko-KR" sz="1400" dirty="0" smtClean="0"/>
          </a:p>
          <a:p>
            <a:r>
              <a:rPr lang="ko-KR" altLang="en-US" sz="1400" dirty="0" smtClean="0"/>
              <a:t>연산자</a:t>
            </a:r>
            <a:endParaRPr lang="ko-KR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130" y="3923465"/>
            <a:ext cx="6789619" cy="197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879" y="6172091"/>
            <a:ext cx="6777870" cy="38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34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함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55802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연산자 함수 구현 방법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>
                <a:solidFill>
                  <a:srgbClr val="C00000"/>
                </a:solidFill>
              </a:rPr>
              <a:t>1. </a:t>
            </a:r>
            <a:r>
              <a:rPr lang="ko-KR" altLang="en-US" dirty="0" smtClean="0">
                <a:solidFill>
                  <a:srgbClr val="FF0000"/>
                </a:solidFill>
              </a:rPr>
              <a:t>클래스의 멤버 함수로 구현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ko-KR" dirty="0" smtClean="0">
                <a:solidFill>
                  <a:srgbClr val="C00000"/>
                </a:solidFill>
              </a:rPr>
              <a:t>2. </a:t>
            </a:r>
            <a:r>
              <a:rPr lang="ko-KR" altLang="en-US" dirty="0" smtClean="0"/>
              <a:t>외부 함수로 구현하고 클래스에 </a:t>
            </a:r>
            <a:r>
              <a:rPr lang="ko-KR" altLang="en-US" dirty="0" err="1" smtClean="0">
                <a:solidFill>
                  <a:srgbClr val="FF0000"/>
                </a:solidFill>
              </a:rPr>
              <a:t>프렌드</a:t>
            </a:r>
            <a:r>
              <a:rPr lang="ko-KR" altLang="en-US" dirty="0" smtClean="0">
                <a:solidFill>
                  <a:srgbClr val="FF0000"/>
                </a:solidFill>
              </a:rPr>
              <a:t> 함수</a:t>
            </a:r>
            <a:r>
              <a:rPr lang="ko-KR" altLang="en-US" dirty="0" smtClean="0"/>
              <a:t>로 선언</a:t>
            </a:r>
            <a:endParaRPr lang="en-US" altLang="ko-KR" dirty="0" smtClean="0"/>
          </a:p>
          <a:p>
            <a:r>
              <a:rPr lang="ko-KR" altLang="en-US" dirty="0" smtClean="0"/>
              <a:t>연산자 함수 형식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5656" y="3123222"/>
            <a:ext cx="47233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i="1" dirty="0" err="1"/>
              <a:t>리턴타입</a:t>
            </a: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operator</a:t>
            </a:r>
            <a:r>
              <a:rPr lang="ko-KR" altLang="en-US" dirty="0"/>
              <a:t>연산자</a:t>
            </a:r>
            <a:r>
              <a:rPr lang="en-US" altLang="ko-KR" dirty="0"/>
              <a:t>(</a:t>
            </a:r>
            <a:r>
              <a:rPr lang="ko-KR" altLang="en-US" i="1" dirty="0"/>
              <a:t>매개변수리스트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78779" y="4005064"/>
            <a:ext cx="3658181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1200" b="1" dirty="0" smtClean="0"/>
              <a:t>Color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operator+ </a:t>
            </a:r>
            <a:r>
              <a:rPr lang="en-US" altLang="ko-KR" sz="1200" b="1" dirty="0"/>
              <a:t>(Color op1, Color op2</a:t>
            </a:r>
            <a:r>
              <a:rPr lang="en-US" altLang="ko-KR" sz="1200" b="1" dirty="0" smtClean="0"/>
              <a:t>);</a:t>
            </a:r>
          </a:p>
          <a:p>
            <a:pPr defTabSz="180000" fontAlgn="base" latinLnBrk="0"/>
            <a:endParaRPr lang="en-US" altLang="ko-KR" sz="1200" b="1" dirty="0" smtClean="0"/>
          </a:p>
          <a:p>
            <a:pPr defTabSz="180000" fontAlgn="base" latinLnBrk="0"/>
            <a:r>
              <a:rPr lang="ko-KR" altLang="en-US" sz="1200" b="1" dirty="0" smtClean="0"/>
              <a:t>또는</a:t>
            </a:r>
            <a:endParaRPr lang="en-US" altLang="ko-KR" sz="1200" b="1" dirty="0"/>
          </a:p>
          <a:p>
            <a:pPr defTabSz="180000" fontAlgn="base" latinLnBrk="0"/>
            <a:endParaRPr lang="en-US" altLang="ko-KR" sz="1200" b="1" dirty="0" smtClean="0"/>
          </a:p>
          <a:p>
            <a:pPr defTabSz="180000" fontAlgn="base" latinLnBrk="0"/>
            <a:r>
              <a:rPr lang="en-US" altLang="ko-KR" sz="1200" b="1" dirty="0" smtClean="0"/>
              <a:t>friend bool </a:t>
            </a:r>
            <a:r>
              <a:rPr lang="en-US" altLang="ko-KR" sz="1200" b="1" dirty="0">
                <a:solidFill>
                  <a:srgbClr val="FF0000"/>
                </a:solidFill>
              </a:rPr>
              <a:t>operator== </a:t>
            </a:r>
            <a:r>
              <a:rPr lang="en-US" altLang="ko-KR" sz="1200" b="1" dirty="0"/>
              <a:t>(Color </a:t>
            </a:r>
            <a:r>
              <a:rPr lang="en-US" altLang="ko-KR" sz="1200" b="1" dirty="0" smtClean="0"/>
              <a:t>op1, Color op2);</a:t>
            </a:r>
          </a:p>
          <a:p>
            <a:pPr defTabSz="180000" fontAlgn="base" latinLnBrk="0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6080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+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== </a:t>
            </a:r>
            <a:r>
              <a:rPr lang="ko-KR" altLang="en-US" dirty="0" smtClean="0"/>
              <a:t>연산자의 작성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32040" y="4250363"/>
            <a:ext cx="3431838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smtClean="0"/>
              <a:t>class Color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...</a:t>
            </a:r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Color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operator+ </a:t>
            </a:r>
            <a:r>
              <a:rPr lang="en-US" altLang="ko-KR" sz="1200" b="1" dirty="0" smtClean="0"/>
              <a:t>(Color op2);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err="1" smtClean="0"/>
              <a:t>bool</a:t>
            </a:r>
            <a:r>
              <a:rPr lang="en-US" altLang="ko-KR" sz="1200" b="1" dirty="0" smtClean="0"/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operator== </a:t>
            </a:r>
            <a:r>
              <a:rPr lang="en-US" altLang="ko-KR" sz="1200" b="1" dirty="0" smtClean="0"/>
              <a:t>(Color op2);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4735384" y="3850908"/>
            <a:ext cx="3911648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클래스의 멤버 함수로 작성되는 경우 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467544" y="4217020"/>
            <a:ext cx="4001737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1200" dirty="0" smtClean="0"/>
              <a:t>Color operator + (Color op1, Color op2); // </a:t>
            </a:r>
            <a:r>
              <a:rPr lang="ko-KR" altLang="en-US" sz="1200" dirty="0" smtClean="0"/>
              <a:t>외부 함수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 err="1" smtClean="0"/>
              <a:t>bool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operator </a:t>
            </a:r>
            <a:r>
              <a:rPr lang="en-US" altLang="ko-KR" sz="1200" dirty="0" smtClean="0"/>
              <a:t>== </a:t>
            </a:r>
            <a:r>
              <a:rPr lang="en-US" altLang="ko-KR" sz="1200" dirty="0"/>
              <a:t>(Color op1, Color op2); // </a:t>
            </a:r>
            <a:r>
              <a:rPr lang="ko-KR" altLang="en-US" sz="1200" dirty="0"/>
              <a:t>외부 함수</a:t>
            </a:r>
            <a:endParaRPr lang="en-US" altLang="ko-KR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 smtClean="0"/>
              <a:t>class Color {</a:t>
            </a:r>
          </a:p>
          <a:p>
            <a:pPr defTabSz="180000" fontAlgn="base" latinLnBrk="0"/>
            <a:r>
              <a:rPr lang="en-US" altLang="ko-KR" sz="1200" dirty="0" smtClean="0"/>
              <a:t>	...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smtClean="0"/>
              <a:t>friend </a:t>
            </a:r>
            <a:r>
              <a:rPr lang="en-US" altLang="ko-KR" sz="1200" b="1" dirty="0"/>
              <a:t>Color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operator+ </a:t>
            </a:r>
            <a:r>
              <a:rPr lang="en-US" altLang="ko-KR" sz="1200" b="1" dirty="0"/>
              <a:t>(Color op1, Color op2</a:t>
            </a:r>
            <a:r>
              <a:rPr lang="en-US" altLang="ko-KR" sz="1200" b="1" dirty="0" smtClean="0"/>
              <a:t>);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smtClean="0"/>
              <a:t>friend </a:t>
            </a:r>
            <a:r>
              <a:rPr lang="en-US" altLang="ko-KR" sz="1200" b="1" dirty="0" err="1" smtClean="0"/>
              <a:t>bool</a:t>
            </a:r>
            <a:r>
              <a:rPr lang="en-US" altLang="ko-KR" sz="1200" b="1" dirty="0" smtClean="0"/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operator== </a:t>
            </a:r>
            <a:r>
              <a:rPr lang="en-US" altLang="ko-KR" sz="1200" b="1" dirty="0"/>
              <a:t>(Color </a:t>
            </a:r>
            <a:r>
              <a:rPr lang="en-US" altLang="ko-KR" sz="1200" b="1" dirty="0" smtClean="0"/>
              <a:t>op1, Color op2);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446567" y="3577359"/>
            <a:ext cx="3490058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외부 함수로 구현되고 </a:t>
            </a:r>
            <a:endParaRPr lang="en-US" altLang="ko-KR" sz="1600" dirty="0" smtClean="0"/>
          </a:p>
          <a:p>
            <a:pPr fontAlgn="base" latinLnBrk="0"/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클래스에 </a:t>
            </a:r>
            <a:r>
              <a:rPr lang="ko-KR" altLang="en-US" sz="1600" dirty="0" err="1" smtClean="0"/>
              <a:t>프렌드로</a:t>
            </a:r>
            <a:r>
              <a:rPr lang="ko-KR" altLang="en-US" sz="1600" dirty="0" smtClean="0"/>
              <a:t> 선언되는 경우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1475656" y="1715324"/>
            <a:ext cx="5976664" cy="156966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Color a(BLUE), b(RED), c</a:t>
            </a:r>
            <a:r>
              <a:rPr lang="en-US" altLang="ko-KR" sz="1600" dirty="0" smtClean="0"/>
              <a:t>;</a:t>
            </a:r>
          </a:p>
          <a:p>
            <a:pPr fontAlgn="base" latinLnBrk="0"/>
            <a:endParaRPr lang="en-US" altLang="ko-KR" sz="1600" dirty="0"/>
          </a:p>
          <a:p>
            <a:pPr fontAlgn="base" latinLnBrk="0"/>
            <a:r>
              <a:rPr lang="en-US" altLang="ko-KR" sz="1600" dirty="0"/>
              <a:t>c = </a:t>
            </a:r>
            <a:r>
              <a:rPr lang="en-US" altLang="ko-KR" sz="1600" b="1" dirty="0"/>
              <a:t>a + b</a:t>
            </a:r>
            <a:r>
              <a:rPr lang="en-US" altLang="ko-KR" sz="1600" dirty="0"/>
              <a:t>; </a:t>
            </a:r>
            <a:r>
              <a:rPr lang="en-US" altLang="ko-KR" sz="1600" dirty="0" smtClean="0"/>
              <a:t> // a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를 더하기 위한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연산자 작성 필요</a:t>
            </a:r>
            <a:endParaRPr lang="en-US" altLang="ko-KR" sz="1600" dirty="0" smtClean="0"/>
          </a:p>
          <a:p>
            <a:pPr fontAlgn="base" latinLnBrk="0"/>
            <a:r>
              <a:rPr lang="en-US" altLang="ko-KR" sz="1600" dirty="0" smtClean="0"/>
              <a:t>if(</a:t>
            </a:r>
            <a:r>
              <a:rPr lang="en-US" altLang="ko-KR" sz="1600" b="1" dirty="0" smtClean="0"/>
              <a:t>a == b</a:t>
            </a:r>
            <a:r>
              <a:rPr lang="en-US" altLang="ko-KR" sz="1600" dirty="0"/>
              <a:t>) </a:t>
            </a:r>
            <a:r>
              <a:rPr lang="en-US" altLang="ko-KR" sz="1600" dirty="0" smtClean="0"/>
              <a:t>{ // </a:t>
            </a:r>
            <a:r>
              <a:rPr lang="en-US" altLang="ko-KR" sz="1600" dirty="0"/>
              <a:t>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비교하기 </a:t>
            </a:r>
            <a:r>
              <a:rPr lang="ko-KR" altLang="en-US" sz="1600" dirty="0"/>
              <a:t>위한 </a:t>
            </a:r>
            <a:r>
              <a:rPr lang="en-US" altLang="ko-KR" sz="1600" dirty="0" smtClean="0"/>
              <a:t>== </a:t>
            </a:r>
            <a:r>
              <a:rPr lang="ko-KR" altLang="en-US" sz="1600" dirty="0"/>
              <a:t>연산자 작성 필요</a:t>
            </a:r>
            <a:endParaRPr lang="en-US" altLang="ko-KR" sz="1600" dirty="0"/>
          </a:p>
          <a:p>
            <a:pPr fontAlgn="base" latinLnBrk="0"/>
            <a:r>
              <a:rPr lang="en-US" altLang="ko-KR" sz="1600" dirty="0" smtClean="0"/>
              <a:t>	...</a:t>
            </a:r>
          </a:p>
          <a:p>
            <a:pPr fontAlgn="base" latinLnBrk="0"/>
            <a:r>
              <a:rPr lang="en-US" altLang="ko-KR" sz="1600" dirty="0"/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550935" y="1325049"/>
            <a:ext cx="362310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</a:rPr>
              <a:t>연산자 함수 작성이 필요한 코드 사례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22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앞으로 연산자 함수 작성에 사용할 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19672" y="1772816"/>
            <a:ext cx="5904656" cy="22467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Power { </a:t>
            </a:r>
            <a:r>
              <a:rPr lang="en-US" altLang="ko-KR" sz="1400" dirty="0" smtClean="0"/>
              <a:t>      // </a:t>
            </a:r>
            <a:r>
              <a:rPr lang="ko-KR" altLang="en-US" sz="1400" dirty="0"/>
              <a:t>에너지를 표현하는 파워 </a:t>
            </a:r>
            <a:r>
              <a:rPr lang="ko-KR" altLang="en-US" sz="1400" dirty="0" smtClean="0"/>
              <a:t>클래스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kick; </a:t>
            </a:r>
            <a:r>
              <a:rPr lang="en-US" altLang="ko-KR" sz="1400" dirty="0" smtClean="0"/>
              <a:t>          // </a:t>
            </a:r>
            <a:r>
              <a:rPr lang="ko-KR" altLang="en-US" sz="1400" dirty="0"/>
              <a:t>발로 차는 </a:t>
            </a:r>
            <a:r>
              <a:rPr lang="ko-KR" altLang="en-US" sz="1400" dirty="0" smtClean="0"/>
              <a:t>힘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punch; </a:t>
            </a:r>
            <a:r>
              <a:rPr lang="en-US" altLang="ko-KR" sz="1400" dirty="0" smtClean="0"/>
              <a:t>       // </a:t>
            </a:r>
            <a:r>
              <a:rPr lang="ko-KR" altLang="en-US" sz="1400" dirty="0"/>
              <a:t>주먹으로 치는 </a:t>
            </a:r>
            <a:r>
              <a:rPr lang="ko-KR" altLang="en-US" sz="1400" dirty="0" smtClean="0"/>
              <a:t>힘</a:t>
            </a:r>
            <a:endParaRPr lang="en-US" altLang="ko-KR" sz="1400" dirty="0" smtClean="0"/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public</a:t>
            </a:r>
            <a:r>
              <a:rPr lang="en-US" altLang="ko-KR" sz="1400" dirty="0"/>
              <a:t>: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Power(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kick=0,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punch=0) {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this-</a:t>
            </a:r>
            <a:r>
              <a:rPr lang="en-US" altLang="ko-KR" sz="1400" dirty="0"/>
              <a:t>&gt;kick = kick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this-</a:t>
            </a:r>
            <a:r>
              <a:rPr lang="en-US" altLang="ko-KR" sz="1400" dirty="0"/>
              <a:t>&gt;punch = punch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 }</a:t>
            </a:r>
          </a:p>
          <a:p>
            <a:pPr defTabSz="180000" fontAlgn="base" latinLnBrk="0"/>
            <a:r>
              <a:rPr lang="en-US" altLang="ko-KR" sz="1400" dirty="0" smtClean="0"/>
              <a:t>};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168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멤버 함수로 이항 연산자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24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이항 연산자 중복 </a:t>
            </a:r>
            <a:r>
              <a:rPr lang="en-US" altLang="ko-KR" dirty="0" smtClean="0"/>
              <a:t>: +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-8456" y="1052736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59632" y="1528139"/>
            <a:ext cx="1611339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/>
              <a:t>c = </a:t>
            </a:r>
            <a:r>
              <a:rPr lang="en-US" altLang="ko-KR" sz="2400" dirty="0">
                <a:solidFill>
                  <a:srgbClr val="FF0000"/>
                </a:solidFill>
              </a:rPr>
              <a:t>a + b</a:t>
            </a:r>
            <a:r>
              <a:rPr lang="en-US" altLang="ko-KR" sz="2400" dirty="0"/>
              <a:t>;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149299" y="2333548"/>
            <a:ext cx="3135922" cy="17706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Power </a:t>
            </a:r>
            <a:r>
              <a:rPr lang="en-US" altLang="ko-KR" sz="1400" dirty="0" smtClean="0"/>
              <a:t>{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kick;</a:t>
            </a:r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punch;</a:t>
            </a:r>
          </a:p>
          <a:p>
            <a:pPr defTabSz="180000" fontAlgn="base" latinLnBrk="0"/>
            <a:r>
              <a:rPr lang="en-US" altLang="ko-KR" sz="1400" dirty="0" smtClean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.................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Power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operator+ </a:t>
            </a:r>
            <a:r>
              <a:rPr lang="en-US" altLang="ko-KR" sz="1400" dirty="0" smtClean="0">
                <a:solidFill>
                  <a:srgbClr val="FF0000"/>
                </a:solidFill>
              </a:rPr>
              <a:t>(Power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op2</a:t>
            </a:r>
            <a:r>
              <a:rPr lang="en-US" altLang="ko-KR" sz="1400" dirty="0" smtClean="0">
                <a:solidFill>
                  <a:srgbClr val="FF0000"/>
                </a:solidFill>
              </a:rPr>
              <a:t>);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75599" y="1520497"/>
            <a:ext cx="2194832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c = </a:t>
            </a:r>
            <a:r>
              <a:rPr lang="en-US" altLang="ko-KR" sz="2400" dirty="0" smtClean="0">
                <a:solidFill>
                  <a:srgbClr val="FF0000"/>
                </a:solidFill>
              </a:rPr>
              <a:t>a . + ( b );</a:t>
            </a:r>
          </a:p>
        </p:txBody>
      </p:sp>
      <p:cxnSp>
        <p:nvCxnSpPr>
          <p:cNvPr id="10" name="직선 화살표 연결선 9"/>
          <p:cNvCxnSpPr>
            <a:stCxn id="7" idx="3"/>
            <a:endCxn id="9" idx="1"/>
          </p:cNvCxnSpPr>
          <p:nvPr/>
        </p:nvCxnSpPr>
        <p:spPr>
          <a:xfrm flipV="1">
            <a:off x="2870971" y="1751330"/>
            <a:ext cx="2304628" cy="7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60692" y="1712805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3131840" y="3511461"/>
            <a:ext cx="832008" cy="315562"/>
          </a:xfrm>
          <a:prstGeom prst="wedgeRoundRectCallout">
            <a:avLst>
              <a:gd name="adj1" fmla="val 116399"/>
              <a:gd name="adj2" fmla="val -84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모서리가 둥근 사각형 설명선 41"/>
          <p:cNvSpPr/>
          <p:nvPr/>
        </p:nvSpPr>
        <p:spPr>
          <a:xfrm>
            <a:off x="6925182" y="2899599"/>
            <a:ext cx="1152127" cy="315562"/>
          </a:xfrm>
          <a:prstGeom prst="wedgeRoundRectCallout">
            <a:avLst>
              <a:gd name="adj1" fmla="val -63115"/>
              <a:gd name="adj2" fmla="val 426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오른쪽 </a:t>
            </a:r>
            <a:r>
              <a:rPr lang="ko-KR" altLang="en-US" sz="1000" dirty="0" err="1">
                <a:solidFill>
                  <a:schemeClr val="tx1"/>
                </a:solidFill>
              </a:rPr>
              <a:t>피연산자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op2</a:t>
            </a:r>
            <a:r>
              <a:rPr lang="ko-KR" altLang="en-US" sz="1000" dirty="0">
                <a:solidFill>
                  <a:schemeClr val="tx1"/>
                </a:solidFill>
              </a:rPr>
              <a:t>에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46355" y="4610240"/>
            <a:ext cx="368505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Power Power::operator+(Power op2)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Power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tmp.kick</a:t>
            </a:r>
            <a:r>
              <a:rPr lang="en-US" altLang="ko-KR" sz="1400" dirty="0"/>
              <a:t> = this-&gt;kick + op2.kick;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tmp.punch</a:t>
            </a:r>
            <a:r>
              <a:rPr lang="en-US" altLang="ko-KR" sz="1400" dirty="0"/>
              <a:t> = this-&gt;punch + op2.punch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return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00374" y="2349316"/>
            <a:ext cx="83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Power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717260" y="1920607"/>
            <a:ext cx="631857" cy="1590854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6781165" y="1920607"/>
            <a:ext cx="72405" cy="1652409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4620925" y="1920607"/>
            <a:ext cx="1224136" cy="41294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18121" y="4725144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+ </a:t>
            </a:r>
            <a:r>
              <a:rPr lang="ko-KR" altLang="en-US" sz="1400" dirty="0" smtClean="0"/>
              <a:t>연산자 함수 코드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3203848" y="2339744"/>
            <a:ext cx="939989" cy="38022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99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78" y="244270"/>
            <a:ext cx="8811964" cy="680120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예제</a:t>
            </a:r>
            <a:r>
              <a:rPr lang="en-US" altLang="ko-KR" sz="2800" dirty="0" smtClean="0"/>
              <a:t>4. </a:t>
            </a:r>
            <a:r>
              <a:rPr lang="ko-KR" altLang="en-US" sz="2800" dirty="0" smtClean="0"/>
              <a:t>두 개의 </a:t>
            </a:r>
            <a:r>
              <a:rPr lang="en-US" altLang="ko-KR" sz="2800" dirty="0" smtClean="0"/>
              <a:t>Power </a:t>
            </a:r>
            <a:r>
              <a:rPr lang="ko-KR" altLang="en-US" sz="2800" dirty="0" smtClean="0"/>
              <a:t>객체를 더하는 </a:t>
            </a:r>
            <a:r>
              <a:rPr lang="en-US" altLang="ko-KR" sz="2800" dirty="0" smtClean="0"/>
              <a:t>+ </a:t>
            </a:r>
            <a:r>
              <a:rPr lang="ko-KR" altLang="en-US" sz="2800" dirty="0"/>
              <a:t>연산자 </a:t>
            </a:r>
            <a:r>
              <a:rPr lang="ko-KR" altLang="en-US" sz="2800" dirty="0" smtClean="0"/>
              <a:t>작</a:t>
            </a:r>
            <a:r>
              <a:rPr lang="ko-KR" altLang="en-US" sz="2800" dirty="0"/>
              <a:t>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422079" y="3831818"/>
            <a:ext cx="3384376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kick=7,punch=11</a:t>
            </a:r>
            <a:endParaRPr lang="ko-KR" altLang="en-US" sz="12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339307" y="3944286"/>
            <a:ext cx="1039750" cy="421393"/>
          </a:xfrm>
          <a:prstGeom prst="wedgeRoundRectCallout">
            <a:avLst>
              <a:gd name="adj1" fmla="val -103044"/>
              <a:gd name="adj2" fmla="val -27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객체 </a:t>
            </a:r>
            <a:r>
              <a:rPr lang="en-US" altLang="ko-KR" sz="1000" dirty="0">
                <a:solidFill>
                  <a:schemeClr val="tx1"/>
                </a:solidFill>
              </a:rPr>
              <a:t>a, b,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ko-KR" altLang="en-US" sz="1000" dirty="0">
                <a:solidFill>
                  <a:schemeClr val="tx1"/>
                </a:solidFill>
              </a:rPr>
              <a:t> 순으로 출력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83" y="1525927"/>
            <a:ext cx="4781860" cy="42606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230" y="1772816"/>
            <a:ext cx="36480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8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== </a:t>
            </a:r>
            <a:r>
              <a:rPr lang="ko-KR" altLang="en-US" dirty="0" smtClean="0"/>
              <a:t>연산자 중복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032064" y="2135541"/>
            <a:ext cx="3134088" cy="12939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Power {</a:t>
            </a:r>
          </a:p>
          <a:p>
            <a:pPr defTabSz="180000" fontAlgn="base" latinLnBrk="0"/>
            <a:r>
              <a:rPr lang="en-US" altLang="ko-KR" sz="1400" dirty="0"/>
              <a:t>	.................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err="1">
                <a:solidFill>
                  <a:srgbClr val="FF0000"/>
                </a:solidFill>
              </a:rPr>
              <a:t>bool</a:t>
            </a:r>
            <a:r>
              <a:rPr lang="en-US" altLang="ko-KR" sz="1400" b="1" dirty="0">
                <a:solidFill>
                  <a:srgbClr val="FF0000"/>
                </a:solidFill>
              </a:rPr>
              <a:t> operator== (Power op2);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841969" y="4149080"/>
            <a:ext cx="3888541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err="1"/>
              <a:t>bool</a:t>
            </a:r>
            <a:r>
              <a:rPr lang="en-US" altLang="ko-KR" sz="1400" b="1" dirty="0"/>
              <a:t> Power::operator==(Power op2)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if(kick==op2.kick &amp;&amp; punch==op2.punch)</a:t>
            </a:r>
          </a:p>
          <a:p>
            <a:pPr defTabSz="180000" fontAlgn="base" latinLnBrk="0"/>
            <a:r>
              <a:rPr lang="en-US" altLang="ko-KR" sz="1400" dirty="0"/>
              <a:t>		return true;</a:t>
            </a:r>
          </a:p>
          <a:p>
            <a:pPr defTabSz="180000" fontAlgn="base" latinLnBrk="0"/>
            <a:r>
              <a:rPr lang="en-US" altLang="ko-KR" sz="1400" dirty="0"/>
              <a:t>	else</a:t>
            </a:r>
          </a:p>
          <a:p>
            <a:pPr defTabSz="180000" fontAlgn="base" latinLnBrk="0"/>
            <a:r>
              <a:rPr lang="en-US" altLang="ko-KR" sz="1400" dirty="0"/>
              <a:t>		return false;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475656" y="1340768"/>
            <a:ext cx="1180131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a == b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408340" y="1353990"/>
            <a:ext cx="1763624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a . == ( b )</a:t>
            </a:r>
          </a:p>
        </p:txBody>
      </p:sp>
      <p:cxnSp>
        <p:nvCxnSpPr>
          <p:cNvPr id="34" name="직선 화살표 연결선 33"/>
          <p:cNvCxnSpPr>
            <a:stCxn id="32" idx="3"/>
            <a:endCxn id="33" idx="1"/>
          </p:cNvCxnSpPr>
          <p:nvPr/>
        </p:nvCxnSpPr>
        <p:spPr>
          <a:xfrm>
            <a:off x="2655787" y="1571601"/>
            <a:ext cx="2752553" cy="13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39759" y="1533077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037328" y="2080337"/>
            <a:ext cx="83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Power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6733387" y="1671576"/>
            <a:ext cx="43589" cy="123720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52120" y="1671576"/>
            <a:ext cx="504056" cy="123720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4919738" y="1671576"/>
            <a:ext cx="660374" cy="46396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사각형 설명선 22"/>
          <p:cNvSpPr/>
          <p:nvPr/>
        </p:nvSpPr>
        <p:spPr>
          <a:xfrm>
            <a:off x="3009961" y="2908780"/>
            <a:ext cx="832008" cy="315562"/>
          </a:xfrm>
          <a:prstGeom prst="wedgeRoundRectCallout">
            <a:avLst>
              <a:gd name="adj1" fmla="val 116399"/>
              <a:gd name="adj2" fmla="val -84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6937958" y="2290178"/>
            <a:ext cx="1152127" cy="315562"/>
          </a:xfrm>
          <a:prstGeom prst="wedgeRoundRectCallout">
            <a:avLst>
              <a:gd name="adj1" fmla="val -63115"/>
              <a:gd name="adj2" fmla="val 426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오른쪽 </a:t>
            </a:r>
            <a:r>
              <a:rPr lang="ko-KR" altLang="en-US" sz="1000" dirty="0" err="1">
                <a:solidFill>
                  <a:schemeClr val="tx1"/>
                </a:solidFill>
              </a:rPr>
              <a:t>피연산자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op2</a:t>
            </a:r>
            <a:r>
              <a:rPr lang="ko-KR" altLang="en-US" sz="1000" dirty="0">
                <a:solidFill>
                  <a:schemeClr val="tx1"/>
                </a:solidFill>
              </a:rPr>
              <a:t>에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39007" y="4149080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== </a:t>
            </a:r>
            <a:r>
              <a:rPr lang="ko-KR" altLang="en-US" sz="1400" dirty="0" smtClean="0"/>
              <a:t>연산자 함수 코드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2985427" y="2085084"/>
            <a:ext cx="939989" cy="38022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98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467544" y="2852936"/>
            <a:ext cx="8236024" cy="3096344"/>
          </a:xfrm>
        </p:spPr>
        <p:txBody>
          <a:bodyPr>
            <a:noAutofit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sz="1800" dirty="0" smtClean="0"/>
              <a:t>C++</a:t>
            </a:r>
            <a:r>
              <a:rPr lang="ko-KR" altLang="en-US" sz="1800" dirty="0" smtClean="0"/>
              <a:t>의 </a:t>
            </a:r>
            <a:r>
              <a:rPr lang="ko-KR" altLang="en-US" sz="1800" dirty="0" err="1" smtClean="0"/>
              <a:t>프렌드</a:t>
            </a:r>
            <a:r>
              <a:rPr lang="ko-KR" altLang="en-US" sz="1800" dirty="0" smtClean="0"/>
              <a:t> 함수의 개념을 이해하고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프렌드</a:t>
            </a:r>
            <a:r>
              <a:rPr lang="ko-KR" altLang="en-US" sz="1800" dirty="0" smtClean="0"/>
              <a:t> 함수를 작성할 수 있다</a:t>
            </a:r>
            <a:r>
              <a:rPr lang="en-US" altLang="ko-KR" sz="1800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sz="1800" dirty="0" smtClean="0"/>
              <a:t>연산자 중복의 개념을 이해하고</a:t>
            </a:r>
            <a:endParaRPr lang="en-US" altLang="ko-KR" sz="1800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sz="1800" dirty="0" smtClean="0"/>
              <a:t>연산자를 클래스 멤버 함수로 작성할 수 있다</a:t>
            </a:r>
            <a:r>
              <a:rPr lang="en-US" altLang="ko-KR" sz="1800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sz="1800" dirty="0"/>
              <a:t>연산자를 </a:t>
            </a:r>
            <a:r>
              <a:rPr lang="ko-KR" altLang="en-US" sz="1800" dirty="0" err="1" smtClean="0"/>
              <a:t>프렌드</a:t>
            </a:r>
            <a:r>
              <a:rPr lang="ko-KR" altLang="en-US" sz="1800" dirty="0" smtClean="0"/>
              <a:t> 함수로 작성할 수 있다</a:t>
            </a:r>
            <a:r>
              <a:rPr lang="en-US" altLang="ko-KR" sz="1800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sz="1800" dirty="0" smtClean="0"/>
              <a:t>다양한 이항 연산자를 중복 할 수 있다</a:t>
            </a:r>
            <a:r>
              <a:rPr lang="en-US" altLang="ko-KR" sz="1800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sz="1800" dirty="0" smtClean="0"/>
              <a:t>다양한 </a:t>
            </a:r>
            <a:r>
              <a:rPr lang="ko-KR" altLang="en-US" sz="1800" dirty="0" err="1" smtClean="0"/>
              <a:t>단항</a:t>
            </a:r>
            <a:r>
              <a:rPr lang="ko-KR" altLang="en-US" sz="1800" dirty="0" smtClean="0"/>
              <a:t> 연산자를 중복 할 수 있다</a:t>
            </a:r>
            <a:r>
              <a:rPr lang="en-US" altLang="ko-KR" sz="1800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sz="1800" dirty="0" err="1" smtClean="0"/>
              <a:t>단항</a:t>
            </a:r>
            <a:r>
              <a:rPr lang="ko-KR" altLang="en-US" sz="1800" dirty="0" smtClean="0"/>
              <a:t> 연산자에서 전위 연산자와 후위 연산자를 구분하여 작성할 수 있다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ko-KR" altLang="en-US" sz="18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학습 목표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9193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37" y="224214"/>
            <a:ext cx="8986260" cy="680120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예제</a:t>
            </a:r>
            <a:r>
              <a:rPr lang="en-US" altLang="ko-KR" sz="2800" dirty="0" smtClean="0"/>
              <a:t>5. </a:t>
            </a:r>
            <a:r>
              <a:rPr lang="ko-KR" altLang="en-US" sz="2800" dirty="0" smtClean="0"/>
              <a:t>두 개의 </a:t>
            </a:r>
            <a:r>
              <a:rPr lang="en-US" altLang="ko-KR" sz="2800" dirty="0" smtClean="0"/>
              <a:t>Power </a:t>
            </a:r>
            <a:r>
              <a:rPr lang="ko-KR" altLang="en-US" sz="2800" dirty="0" smtClean="0"/>
              <a:t>객체를 비교하는 </a:t>
            </a:r>
            <a:r>
              <a:rPr lang="en-US" altLang="ko-KR" sz="2800" dirty="0" smtClean="0"/>
              <a:t>== </a:t>
            </a:r>
            <a:r>
              <a:rPr lang="ko-KR" altLang="en-US" sz="2800" dirty="0"/>
              <a:t>연산자 </a:t>
            </a:r>
            <a:r>
              <a:rPr lang="ko-KR" altLang="en-US" sz="2800" dirty="0" smtClean="0"/>
              <a:t>작</a:t>
            </a:r>
            <a:r>
              <a:rPr lang="ko-KR" altLang="en-US" sz="2800" dirty="0"/>
              <a:t>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20391" y="3493186"/>
            <a:ext cx="3966890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kick=3,punch=5</a:t>
            </a:r>
          </a:p>
          <a:p>
            <a:r>
              <a:rPr lang="ko-KR" altLang="en-US" sz="1200" dirty="0"/>
              <a:t>두 파워가 같다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0" y="1576282"/>
            <a:ext cx="4641423" cy="44801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391" y="1844824"/>
            <a:ext cx="3646172" cy="123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+= </a:t>
            </a:r>
            <a:r>
              <a:rPr lang="ko-KR" altLang="en-US" dirty="0" smtClean="0"/>
              <a:t>연산자 중복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283968" y="2333704"/>
            <a:ext cx="3240360" cy="12939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Power {</a:t>
            </a:r>
          </a:p>
          <a:p>
            <a:pPr defTabSz="180000" fontAlgn="base" latinLnBrk="0"/>
            <a:r>
              <a:rPr lang="en-US" altLang="ko-KR" sz="1400" dirty="0"/>
              <a:t>	.................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b="1" dirty="0">
                <a:solidFill>
                  <a:srgbClr val="FF0000"/>
                </a:solidFill>
              </a:rPr>
              <a:t>	Power operator+= (Power op2);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922675" y="1528139"/>
            <a:ext cx="1816523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/>
              <a:t>c = </a:t>
            </a:r>
            <a:r>
              <a:rPr lang="en-US" altLang="ko-KR" sz="2400" dirty="0">
                <a:solidFill>
                  <a:srgbClr val="FF0000"/>
                </a:solidFill>
              </a:rPr>
              <a:t>a += b;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076056" y="1520497"/>
            <a:ext cx="2411238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/>
              <a:t>c = </a:t>
            </a:r>
            <a:r>
              <a:rPr lang="en-US" altLang="ko-KR" sz="2400" dirty="0">
                <a:solidFill>
                  <a:srgbClr val="FF0000"/>
                </a:solidFill>
              </a:rPr>
              <a:t>a . += ( b );</a:t>
            </a:r>
          </a:p>
        </p:txBody>
      </p:sp>
      <p:cxnSp>
        <p:nvCxnSpPr>
          <p:cNvPr id="26" name="직선 화살표 연결선 25"/>
          <p:cNvCxnSpPr>
            <a:stCxn id="24" idx="3"/>
            <a:endCxn id="25" idx="1"/>
          </p:cNvCxnSpPr>
          <p:nvPr/>
        </p:nvCxnSpPr>
        <p:spPr>
          <a:xfrm flipV="1">
            <a:off x="2739198" y="1751330"/>
            <a:ext cx="2336858" cy="7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23735" y="1712805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4139953" y="4293096"/>
            <a:ext cx="360040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/>
              <a:t>Power </a:t>
            </a:r>
            <a:r>
              <a:rPr lang="en-US" altLang="ko-KR" sz="1400" b="1" dirty="0"/>
              <a:t>Power::operator+=(Power op2)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kick = kick + op2.kick;</a:t>
            </a:r>
          </a:p>
          <a:p>
            <a:pPr defTabSz="180000" fontAlgn="base" latinLnBrk="0"/>
            <a:r>
              <a:rPr lang="en-US" altLang="ko-KR" sz="1400" dirty="0"/>
              <a:t>	punch = punch + op2.punch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return *this;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61609" y="2293805"/>
            <a:ext cx="83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Power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6959718" y="1876234"/>
            <a:ext cx="43589" cy="123720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5878451" y="1876234"/>
            <a:ext cx="504056" cy="123720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5146069" y="1876234"/>
            <a:ext cx="660374" cy="46396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사각형 설명선 21"/>
          <p:cNvSpPr/>
          <p:nvPr/>
        </p:nvSpPr>
        <p:spPr>
          <a:xfrm>
            <a:off x="3235936" y="3068960"/>
            <a:ext cx="832008" cy="315562"/>
          </a:xfrm>
          <a:prstGeom prst="wedgeRoundRectCallout">
            <a:avLst>
              <a:gd name="adj1" fmla="val 116399"/>
              <a:gd name="adj2" fmla="val -84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7164289" y="2494836"/>
            <a:ext cx="1152127" cy="315562"/>
          </a:xfrm>
          <a:prstGeom prst="wedgeRoundRectCallout">
            <a:avLst>
              <a:gd name="adj1" fmla="val -63115"/>
              <a:gd name="adj2" fmla="val 426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오른쪽 </a:t>
            </a:r>
            <a:r>
              <a:rPr lang="ko-KR" altLang="en-US" sz="1000" dirty="0" err="1">
                <a:solidFill>
                  <a:schemeClr val="tx1"/>
                </a:solidFill>
              </a:rPr>
              <a:t>피연산자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op2</a:t>
            </a:r>
            <a:r>
              <a:rPr lang="ko-KR" altLang="en-US" sz="1000" dirty="0">
                <a:solidFill>
                  <a:schemeClr val="tx1"/>
                </a:solidFill>
              </a:rPr>
              <a:t>에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60036" y="4272326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+= </a:t>
            </a:r>
            <a:r>
              <a:rPr lang="ko-KR" altLang="en-US" sz="1400" dirty="0" smtClean="0"/>
              <a:t>연산자 함수 코드</a:t>
            </a:r>
            <a:endParaRPr lang="ko-KR" altLang="en-US" sz="1400" dirty="0"/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3326458" y="5171133"/>
            <a:ext cx="504056" cy="315562"/>
          </a:xfrm>
          <a:prstGeom prst="wedgeRoundRectCallout">
            <a:avLst>
              <a:gd name="adj1" fmla="val 157305"/>
              <a:gd name="adj2" fmla="val 290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주목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51644" y="2293805"/>
            <a:ext cx="939989" cy="38022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57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예제</a:t>
            </a:r>
            <a:r>
              <a:rPr lang="en-US" altLang="ko-KR" sz="2800" dirty="0" smtClean="0"/>
              <a:t>6. </a:t>
            </a:r>
            <a:r>
              <a:rPr lang="ko-KR" altLang="en-US" sz="2800" dirty="0" smtClean="0"/>
              <a:t>두 </a:t>
            </a:r>
            <a:r>
              <a:rPr lang="en-US" altLang="ko-KR" sz="2800" dirty="0" smtClean="0"/>
              <a:t>Power </a:t>
            </a:r>
            <a:r>
              <a:rPr lang="ko-KR" altLang="en-US" sz="2800" dirty="0" smtClean="0"/>
              <a:t>객체를 더하는 </a:t>
            </a:r>
            <a:r>
              <a:rPr lang="en-US" altLang="ko-KR" sz="2800" dirty="0" smtClean="0"/>
              <a:t>+= </a:t>
            </a:r>
            <a:r>
              <a:rPr lang="ko-KR" altLang="en-US" sz="2800" dirty="0" smtClean="0"/>
              <a:t>연산자 작성</a:t>
            </a:r>
            <a:r>
              <a:rPr lang="en-US" altLang="ko-KR" sz="2800" dirty="0" smtClean="0"/>
              <a:t>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364088" y="3645024"/>
            <a:ext cx="2820244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kick=7,punch=11</a:t>
            </a:r>
          </a:p>
          <a:p>
            <a:r>
              <a:rPr lang="en-US" altLang="ko-KR" sz="1200" dirty="0"/>
              <a:t>kick=7,punch=11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410565" y="3776361"/>
            <a:ext cx="936104" cy="216024"/>
          </a:xfrm>
          <a:prstGeom prst="wedgeRoundRectCallout">
            <a:avLst>
              <a:gd name="adj1" fmla="val -117640"/>
              <a:gd name="adj2" fmla="val 167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245099" y="4138217"/>
            <a:ext cx="1267036" cy="216024"/>
          </a:xfrm>
          <a:prstGeom prst="wedgeRoundRectCallout">
            <a:avLst>
              <a:gd name="adj1" fmla="val -80312"/>
              <a:gd name="adj2" fmla="val 21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a+=b </a:t>
            </a:r>
            <a:r>
              <a:rPr lang="ko-KR" altLang="en-US" sz="1000" dirty="0">
                <a:solidFill>
                  <a:schemeClr val="tx1"/>
                </a:solidFill>
              </a:rPr>
              <a:t>후 </a:t>
            </a:r>
            <a:r>
              <a:rPr lang="en-US" altLang="ko-KR" sz="1000" dirty="0">
                <a:solidFill>
                  <a:schemeClr val="tx1"/>
                </a:solidFill>
              </a:rPr>
              <a:t>a, c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3" name="오른쪽 중괄호 2"/>
          <p:cNvSpPr/>
          <p:nvPr/>
        </p:nvSpPr>
        <p:spPr>
          <a:xfrm>
            <a:off x="6672164" y="3776361"/>
            <a:ext cx="137692" cy="255516"/>
          </a:xfrm>
          <a:prstGeom prst="rightBrac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/>
          </a:p>
        </p:txBody>
      </p:sp>
      <p:sp>
        <p:nvSpPr>
          <p:cNvPr id="13" name="오른쪽 중괄호 12"/>
          <p:cNvSpPr/>
          <p:nvPr/>
        </p:nvSpPr>
        <p:spPr>
          <a:xfrm>
            <a:off x="6690099" y="4118471"/>
            <a:ext cx="137692" cy="255516"/>
          </a:xfrm>
          <a:prstGeom prst="rightBrac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94" y="1588101"/>
            <a:ext cx="4703165" cy="472121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937" y="1574436"/>
            <a:ext cx="35814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8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7. + </a:t>
            </a:r>
            <a:r>
              <a:rPr lang="ko-KR" altLang="en-US" dirty="0" smtClean="0"/>
              <a:t>연산자 작성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smtClean="0"/>
              <a:t>b </a:t>
            </a:r>
            <a:r>
              <a:rPr lang="en-US" altLang="ko-KR" dirty="0"/>
              <a:t>= a + 2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389234" y="3632741"/>
            <a:ext cx="3265837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kick=0,punch=0</a:t>
            </a:r>
          </a:p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kick=5,punch=7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423779" y="3750915"/>
            <a:ext cx="936104" cy="216024"/>
          </a:xfrm>
          <a:prstGeom prst="wedgeRoundRectCallout">
            <a:avLst>
              <a:gd name="adj1" fmla="val -117640"/>
              <a:gd name="adj2" fmla="val 167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258313" y="4123444"/>
            <a:ext cx="1514618" cy="235770"/>
          </a:xfrm>
          <a:prstGeom prst="wedgeRoundRectCallout">
            <a:avLst>
              <a:gd name="adj1" fmla="val -80312"/>
              <a:gd name="adj2" fmla="val 21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b = a + 2 </a:t>
            </a:r>
            <a:r>
              <a:rPr lang="ko-KR" altLang="en-US" sz="1000" dirty="0">
                <a:solidFill>
                  <a:schemeClr val="tx1"/>
                </a:solidFill>
              </a:rPr>
              <a:t>후 </a:t>
            </a:r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6685378" y="3750915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/>
          <p:cNvSpPr/>
          <p:nvPr/>
        </p:nvSpPr>
        <p:spPr>
          <a:xfrm>
            <a:off x="6703313" y="4103698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16" y="1416791"/>
            <a:ext cx="4796980" cy="44319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556792"/>
            <a:ext cx="36957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6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멤버 함수로 </a:t>
            </a:r>
            <a:r>
              <a:rPr lang="ko-KR" altLang="en-US" dirty="0" err="1" smtClean="0"/>
              <a:t>단항</a:t>
            </a:r>
            <a:r>
              <a:rPr lang="ko-KR" altLang="en-US" dirty="0" smtClean="0"/>
              <a:t> </a:t>
            </a:r>
            <a:r>
              <a:rPr lang="ko-KR" altLang="en-US" dirty="0"/>
              <a:t>연산자 구현</a:t>
            </a:r>
          </a:p>
        </p:txBody>
      </p:sp>
    </p:spTree>
    <p:extLst>
      <p:ext uri="{BB962C8B-B14F-4D97-AF65-F5344CB8AC3E}">
        <p14:creationId xmlns:p14="http://schemas.microsoft.com/office/powerpoint/2010/main" val="237368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단항</a:t>
            </a:r>
            <a:r>
              <a:rPr lang="ko-KR" altLang="en-US" dirty="0" smtClean="0"/>
              <a:t> 연산자 중복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</a:rPr>
              <a:t>단항</a:t>
            </a:r>
            <a:r>
              <a:rPr lang="ko-KR" altLang="en-US" dirty="0" smtClean="0">
                <a:latin typeface="+mn-ea"/>
              </a:rPr>
              <a:t> 연산자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err="1" smtClean="0">
                <a:latin typeface="+mn-ea"/>
              </a:rPr>
              <a:t>피연산자가</a:t>
            </a:r>
            <a:r>
              <a:rPr lang="ko-KR" altLang="en-US" dirty="0" smtClean="0">
                <a:latin typeface="+mn-ea"/>
              </a:rPr>
              <a:t> 하나 뿐인 연산자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연산자 중복 방식은 이항 연산자의 경우와 거의 유사함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dirty="0" err="1" smtClean="0">
                <a:latin typeface="+mn-ea"/>
              </a:rPr>
              <a:t>단항</a:t>
            </a:r>
            <a:r>
              <a:rPr lang="ko-KR" altLang="en-US" dirty="0" smtClean="0">
                <a:latin typeface="+mn-ea"/>
              </a:rPr>
              <a:t> 연산자 종류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전위 연산자</a:t>
            </a:r>
            <a:r>
              <a:rPr lang="en-US" altLang="ko-KR" dirty="0" smtClean="0">
                <a:latin typeface="+mn-ea"/>
                <a:ea typeface="+mn-ea"/>
              </a:rPr>
              <a:t>(prefix operator)</a:t>
            </a:r>
          </a:p>
          <a:p>
            <a:pPr lvl="3"/>
            <a:r>
              <a:rPr lang="en-US" altLang="ko-KR" dirty="0" smtClean="0">
                <a:latin typeface="+mn-ea"/>
                <a:ea typeface="+mn-ea"/>
              </a:rPr>
              <a:t>!op, ~op, ++op, --op</a:t>
            </a: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후위 연산자</a:t>
            </a:r>
            <a:r>
              <a:rPr lang="en-US" altLang="ko-KR" dirty="0" smtClean="0">
                <a:latin typeface="+mn-ea"/>
                <a:ea typeface="+mn-ea"/>
              </a:rPr>
              <a:t>(postfix operator)</a:t>
            </a:r>
          </a:p>
          <a:p>
            <a:pPr lvl="3"/>
            <a:r>
              <a:rPr lang="en-US" altLang="ko-KR" dirty="0" smtClean="0">
                <a:latin typeface="+mn-ea"/>
                <a:ea typeface="+mn-ea"/>
              </a:rPr>
              <a:t>op++, op--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6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전위 </a:t>
            </a:r>
            <a:r>
              <a:rPr lang="en-US" altLang="ko-KR" dirty="0" smtClean="0"/>
              <a:t>++ </a:t>
            </a:r>
            <a:r>
              <a:rPr lang="ko-KR" altLang="en-US" dirty="0"/>
              <a:t>연산자 </a:t>
            </a:r>
            <a:r>
              <a:rPr lang="ko-KR" altLang="en-US" dirty="0" smtClean="0"/>
              <a:t>중복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444311" y="2311204"/>
            <a:ext cx="2631643" cy="12939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Power {</a:t>
            </a:r>
          </a:p>
          <a:p>
            <a:pPr defTabSz="180000" fontAlgn="base" latinLnBrk="0"/>
            <a:r>
              <a:rPr lang="en-US" altLang="ko-KR" sz="1400" dirty="0"/>
              <a:t>	.................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b="1" dirty="0">
                <a:solidFill>
                  <a:srgbClr val="FF0000"/>
                </a:solidFill>
              </a:rPr>
              <a:t>	Power operator++ ( 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63992" y="1484784"/>
            <a:ext cx="777777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++a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496676" y="1498006"/>
            <a:ext cx="1579278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a . ++ (  )</a:t>
            </a:r>
          </a:p>
        </p:txBody>
      </p:sp>
      <p:cxnSp>
        <p:nvCxnSpPr>
          <p:cNvPr id="10" name="직선 화살표 연결선 9"/>
          <p:cNvCxnSpPr>
            <a:stCxn id="8" idx="3"/>
            <a:endCxn id="9" idx="1"/>
          </p:cNvCxnSpPr>
          <p:nvPr/>
        </p:nvCxnSpPr>
        <p:spPr>
          <a:xfrm>
            <a:off x="2341769" y="1715617"/>
            <a:ext cx="3154907" cy="13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28095" y="1677093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3652224" y="4176716"/>
            <a:ext cx="408812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Power Power::operator++( 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// kick</a:t>
            </a:r>
            <a:r>
              <a:rPr lang="ko-KR" altLang="en-US" sz="1400" dirty="0"/>
              <a:t>과 </a:t>
            </a:r>
            <a:r>
              <a:rPr lang="en-US" altLang="ko-KR" sz="1400" dirty="0"/>
              <a:t>punch</a:t>
            </a:r>
            <a:r>
              <a:rPr lang="ko-KR" altLang="en-US" sz="1400" dirty="0"/>
              <a:t>는 </a:t>
            </a:r>
            <a:r>
              <a:rPr lang="en-US" altLang="ko-KR" sz="1400" dirty="0"/>
              <a:t>a</a:t>
            </a:r>
            <a:r>
              <a:rPr lang="ko-KR" altLang="en-US" sz="1400" dirty="0"/>
              <a:t>의 멤버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kick++;</a:t>
            </a:r>
          </a:p>
          <a:p>
            <a:pPr defTabSz="180000" fontAlgn="base" latinLnBrk="0"/>
            <a:r>
              <a:rPr lang="en-US" altLang="ko-KR" sz="1400" dirty="0"/>
              <a:t>	punch</a:t>
            </a:r>
            <a:r>
              <a:rPr lang="en-US" altLang="ko-KR" sz="1400" dirty="0" smtClean="0"/>
              <a:t>++;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return *this; // </a:t>
            </a:r>
            <a:r>
              <a:rPr lang="ko-KR" altLang="en-US" sz="1400" dirty="0"/>
              <a:t>변경된 객체 자신</a:t>
            </a:r>
            <a:r>
              <a:rPr lang="en-US" altLang="ko-KR" sz="1400" dirty="0"/>
              <a:t>(</a:t>
            </a:r>
            <a:r>
              <a:rPr lang="ko-KR" altLang="en-US" sz="1400" dirty="0"/>
              <a:t>객체 </a:t>
            </a:r>
            <a:r>
              <a:rPr lang="en-US" altLang="ko-KR" sz="1400" dirty="0"/>
              <a:t>a) </a:t>
            </a:r>
            <a:r>
              <a:rPr lang="ko-KR" altLang="en-US" sz="1400" dirty="0"/>
              <a:t>리턴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23790" y="2263856"/>
            <a:ext cx="83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Power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5740456" y="1844824"/>
            <a:ext cx="504056" cy="123720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5008074" y="1844824"/>
            <a:ext cx="660374" cy="46396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사각형 설명선 17"/>
          <p:cNvSpPr/>
          <p:nvPr/>
        </p:nvSpPr>
        <p:spPr>
          <a:xfrm>
            <a:off x="3330999" y="3082028"/>
            <a:ext cx="832008" cy="315562"/>
          </a:xfrm>
          <a:prstGeom prst="wedgeRoundRectCallout">
            <a:avLst>
              <a:gd name="adj1" fmla="val 116399"/>
              <a:gd name="adj2" fmla="val -84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6424159" y="2528925"/>
            <a:ext cx="1152127" cy="315562"/>
          </a:xfrm>
          <a:prstGeom prst="wedgeRoundRectCallout">
            <a:avLst>
              <a:gd name="adj1" fmla="val -42884"/>
              <a:gd name="adj2" fmla="val 1392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매개 변수 없음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95044" y="4169073"/>
            <a:ext cx="2300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전위 </a:t>
            </a:r>
            <a:r>
              <a:rPr lang="en-US" altLang="ko-KR" sz="1400" dirty="0" smtClean="0"/>
              <a:t>++ </a:t>
            </a:r>
            <a:r>
              <a:rPr lang="ko-KR" altLang="en-US" sz="1400" dirty="0" smtClean="0"/>
              <a:t>연산자 함수 코드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3270672" y="2263856"/>
            <a:ext cx="939989" cy="38022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09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예제</a:t>
            </a:r>
            <a:r>
              <a:rPr lang="en-US" altLang="ko-KR" sz="2800" dirty="0" smtClean="0"/>
              <a:t>8. </a:t>
            </a:r>
            <a:r>
              <a:rPr lang="ko-KR" altLang="en-US" sz="2800" dirty="0" smtClean="0"/>
              <a:t>전위 </a:t>
            </a:r>
            <a:r>
              <a:rPr lang="en-US" altLang="ko-KR" sz="2800" dirty="0" smtClean="0"/>
              <a:t>++ </a:t>
            </a:r>
            <a:r>
              <a:rPr lang="ko-KR" altLang="en-US" sz="2800" dirty="0" smtClean="0"/>
              <a:t>연산자 작성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459914" y="3573016"/>
            <a:ext cx="3153614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kick=0,punch=0</a:t>
            </a:r>
          </a:p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kick=4,punch=6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504044" y="3671003"/>
            <a:ext cx="936104" cy="216024"/>
          </a:xfrm>
          <a:prstGeom prst="wedgeRoundRectCallout">
            <a:avLst>
              <a:gd name="adj1" fmla="val -117640"/>
              <a:gd name="adj2" fmla="val 167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257664" y="4043397"/>
            <a:ext cx="1514618" cy="235770"/>
          </a:xfrm>
          <a:prstGeom prst="wedgeRoundRectCallout">
            <a:avLst>
              <a:gd name="adj1" fmla="val -80312"/>
              <a:gd name="adj2" fmla="val 21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b = ++a </a:t>
            </a:r>
            <a:r>
              <a:rPr lang="ko-KR" altLang="en-US" sz="1000" dirty="0">
                <a:solidFill>
                  <a:schemeClr val="tx1"/>
                </a:solidFill>
              </a:rPr>
              <a:t>후 </a:t>
            </a:r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6708240" y="3671003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/>
          <p:cNvSpPr/>
          <p:nvPr/>
        </p:nvSpPr>
        <p:spPr>
          <a:xfrm>
            <a:off x="6702664" y="4023651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75" y="1590573"/>
            <a:ext cx="4704348" cy="409680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590573"/>
            <a:ext cx="35909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1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예제</a:t>
            </a:r>
            <a:r>
              <a:rPr lang="en-US" altLang="ko-KR" sz="2800" dirty="0" smtClean="0"/>
              <a:t>9. Power </a:t>
            </a:r>
            <a:r>
              <a:rPr lang="ko-KR" altLang="en-US" sz="2800" dirty="0" smtClean="0"/>
              <a:t>클래스에 </a:t>
            </a:r>
            <a:r>
              <a:rPr lang="en-US" altLang="ko-KR" sz="2800" dirty="0" smtClean="0"/>
              <a:t>! </a:t>
            </a:r>
            <a:r>
              <a:rPr lang="ko-KR" altLang="en-US" sz="2800" dirty="0" smtClean="0"/>
              <a:t>연산자 작성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0810" y="1359932"/>
            <a:ext cx="71535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!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연산자를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Power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클래스의 멤버 함수로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fontAlgn="base"/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!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a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는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a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kick, punch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파워가 모두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이면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true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아니면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false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리턴한다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96234" y="4081035"/>
            <a:ext cx="1790875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a</a:t>
            </a:r>
            <a:r>
              <a:rPr lang="ko-KR" altLang="en-US" sz="1200" dirty="0"/>
              <a:t>의 파워가 </a:t>
            </a:r>
            <a:r>
              <a:rPr lang="en-US" altLang="ko-KR" sz="1200" dirty="0"/>
              <a:t>0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b</a:t>
            </a:r>
            <a:r>
              <a:rPr lang="ko-KR" altLang="en-US" sz="1200" dirty="0"/>
              <a:t>의 파워가 </a:t>
            </a:r>
            <a:r>
              <a:rPr lang="en-US" altLang="ko-KR" sz="1200" dirty="0"/>
              <a:t>0</a:t>
            </a:r>
            <a:r>
              <a:rPr lang="ko-KR" altLang="en-US" sz="1200" dirty="0"/>
              <a:t>이 아니다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10" y="2132856"/>
            <a:ext cx="5304236" cy="43580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071" y="2136399"/>
            <a:ext cx="5112567" cy="154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2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후위 </a:t>
            </a:r>
            <a:r>
              <a:rPr lang="ko-KR" altLang="en-US" dirty="0"/>
              <a:t>연산자 </a:t>
            </a:r>
            <a:r>
              <a:rPr lang="ko-KR" altLang="en-US" dirty="0" smtClean="0"/>
              <a:t>중복</a:t>
            </a:r>
            <a:r>
              <a:rPr lang="en-US" altLang="ko-KR" dirty="0" smtClean="0"/>
              <a:t>, ++ </a:t>
            </a:r>
            <a:r>
              <a:rPr lang="ko-KR" altLang="en-US" dirty="0" smtClean="0"/>
              <a:t>연산</a:t>
            </a:r>
            <a:r>
              <a:rPr lang="ko-KR" altLang="en-US" dirty="0"/>
              <a:t>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85022" y="4293096"/>
            <a:ext cx="4371639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/>
              <a:t>Power Power::operator++(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x) </a:t>
            </a:r>
            <a:r>
              <a:rPr lang="en-US" altLang="ko-KR" sz="1400" dirty="0" smtClean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Power </a:t>
            </a:r>
            <a:r>
              <a:rPr lang="en-US" altLang="ko-KR" sz="1400" dirty="0" err="1" smtClean="0"/>
              <a:t>tmp</a:t>
            </a:r>
            <a:r>
              <a:rPr lang="en-US" altLang="ko-KR" sz="1400" dirty="0" smtClean="0"/>
              <a:t> = *this; // </a:t>
            </a:r>
            <a:r>
              <a:rPr lang="ko-KR" altLang="en-US" sz="1400" dirty="0" smtClean="0"/>
              <a:t>증가 이전 객체 상태 저장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kick++;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punch++;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return </a:t>
            </a:r>
            <a:r>
              <a:rPr lang="en-US" altLang="ko-KR" sz="1400" dirty="0" err="1" smtClean="0"/>
              <a:t>tmp</a:t>
            </a:r>
            <a:r>
              <a:rPr lang="en-US" altLang="ko-KR" sz="1400" dirty="0" smtClean="0"/>
              <a:t>; // </a:t>
            </a:r>
            <a:r>
              <a:rPr lang="ko-KR" altLang="en-US" sz="1400" dirty="0" smtClean="0"/>
              <a:t>증가 이전의 객체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객체 </a:t>
            </a:r>
            <a:r>
              <a:rPr lang="en-US" altLang="ko-KR" sz="1400" dirty="0" smtClean="0"/>
              <a:t>a) </a:t>
            </a:r>
            <a:r>
              <a:rPr lang="ko-KR" altLang="en-US" sz="1400" dirty="0" smtClean="0"/>
              <a:t>리턴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053632" y="2403316"/>
            <a:ext cx="3234421" cy="12939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Power {</a:t>
            </a:r>
          </a:p>
          <a:p>
            <a:pPr defTabSz="180000" fontAlgn="base" latinLnBrk="0"/>
            <a:r>
              <a:rPr lang="en-US" altLang="ko-KR" sz="1400" dirty="0"/>
              <a:t>	.................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b="1" dirty="0">
                <a:solidFill>
                  <a:srgbClr val="FF0000"/>
                </a:solidFill>
              </a:rPr>
              <a:t>	Power operator ++ (</a:t>
            </a:r>
            <a:r>
              <a:rPr lang="en-US" altLang="ko-KR" sz="1400" b="1" dirty="0" err="1">
                <a:solidFill>
                  <a:srgbClr val="FF0000"/>
                </a:solidFill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</a:rPr>
              <a:t> x 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403648" y="1537200"/>
            <a:ext cx="777777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a++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529933" y="1527708"/>
            <a:ext cx="3227165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a . ++ ( </a:t>
            </a:r>
            <a:r>
              <a:rPr lang="ko-KR" altLang="en-US" sz="2400" dirty="0" smtClean="0">
                <a:solidFill>
                  <a:srgbClr val="FF0000"/>
                </a:solidFill>
              </a:rPr>
              <a:t>임의의 정수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27" name="직선 화살표 연결선 26"/>
          <p:cNvCxnSpPr>
            <a:stCxn id="25" idx="3"/>
            <a:endCxn id="26" idx="1"/>
          </p:cNvCxnSpPr>
          <p:nvPr/>
        </p:nvCxnSpPr>
        <p:spPr>
          <a:xfrm flipV="1">
            <a:off x="2181425" y="1758541"/>
            <a:ext cx="2348508" cy="9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25441" y="1721866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366105" y="1860365"/>
            <a:ext cx="304737" cy="135261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485680" y="1914536"/>
            <a:ext cx="228326" cy="48878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사각형 설명선 18"/>
          <p:cNvSpPr/>
          <p:nvPr/>
        </p:nvSpPr>
        <p:spPr>
          <a:xfrm>
            <a:off x="3045520" y="3137179"/>
            <a:ext cx="832008" cy="315562"/>
          </a:xfrm>
          <a:prstGeom prst="wedgeRoundRectCallout">
            <a:avLst>
              <a:gd name="adj1" fmla="val 116399"/>
              <a:gd name="adj2" fmla="val -84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6711989" y="2640288"/>
            <a:ext cx="798027" cy="315562"/>
          </a:xfrm>
          <a:prstGeom prst="wedgeRoundRectCallout">
            <a:avLst>
              <a:gd name="adj1" fmla="val -74091"/>
              <a:gd name="adj2" fmla="val 1307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매개 변수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6429896" y="1914536"/>
            <a:ext cx="144016" cy="129844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84392" y="4302588"/>
            <a:ext cx="2300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후위 </a:t>
            </a:r>
            <a:r>
              <a:rPr lang="en-US" altLang="ko-KR" sz="1400" dirty="0" smtClean="0"/>
              <a:t>++ </a:t>
            </a:r>
            <a:r>
              <a:rPr lang="ko-KR" altLang="en-US" sz="1400" dirty="0" smtClean="0"/>
              <a:t>연산자 함수 코드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980519" y="2404563"/>
            <a:ext cx="83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Power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2927401" y="2404563"/>
            <a:ext cx="939989" cy="38022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635896" y="5373216"/>
            <a:ext cx="1078110" cy="28803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1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친구란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754" y="2039034"/>
            <a:ext cx="5631582" cy="4395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모서리가 둥근 사각형 설명선 12"/>
          <p:cNvSpPr/>
          <p:nvPr/>
        </p:nvSpPr>
        <p:spPr>
          <a:xfrm>
            <a:off x="1316682" y="3695218"/>
            <a:ext cx="1080120" cy="275978"/>
          </a:xfrm>
          <a:prstGeom prst="wedgeRoundRectCallout">
            <a:avLst>
              <a:gd name="adj1" fmla="val 80557"/>
              <a:gd name="adj2" fmla="val 87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우리 집 냉장고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1532706" y="5855458"/>
            <a:ext cx="720080" cy="275978"/>
          </a:xfrm>
          <a:prstGeom prst="wedgeRoundRectCallout">
            <a:avLst>
              <a:gd name="adj1" fmla="val 80557"/>
              <a:gd name="adj2" fmla="val 87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내 침대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6789290" y="3557229"/>
            <a:ext cx="936104" cy="275978"/>
          </a:xfrm>
          <a:prstGeom prst="wedgeRoundRectCallout">
            <a:avLst>
              <a:gd name="adj1" fmla="val -101615"/>
              <a:gd name="adj2" fmla="val -75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우리 집 </a:t>
            </a:r>
            <a:r>
              <a:rPr lang="en-US" altLang="ko-KR" sz="1000" dirty="0" smtClean="0">
                <a:solidFill>
                  <a:schemeClr val="tx1"/>
                </a:solidFill>
              </a:rPr>
              <a:t>TV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7509370" y="5854204"/>
            <a:ext cx="936104" cy="275978"/>
          </a:xfrm>
          <a:prstGeom prst="wedgeRoundRectCallout">
            <a:avLst>
              <a:gd name="adj1" fmla="val -101615"/>
              <a:gd name="adj2" fmla="val -75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우리 집 식탁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4780545" y="5135378"/>
            <a:ext cx="496578" cy="275978"/>
          </a:xfrm>
          <a:prstGeom prst="wedgeRoundRectCallout">
            <a:avLst>
              <a:gd name="adj1" fmla="val -15614"/>
              <a:gd name="adj2" fmla="val -952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친구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376028"/>
            <a:ext cx="87014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친구</a:t>
            </a:r>
            <a:r>
              <a:rPr lang="en-US" altLang="ko-KR" sz="2400" b="1" dirty="0" smtClean="0"/>
              <a:t>?</a:t>
            </a:r>
          </a:p>
          <a:p>
            <a:r>
              <a:rPr lang="ko-KR" altLang="en-US" dirty="0" smtClean="0"/>
              <a:t>내 </a:t>
            </a:r>
            <a:r>
              <a:rPr lang="ko-KR" altLang="en-US" dirty="0" smtClean="0">
                <a:solidFill>
                  <a:srgbClr val="FF0000"/>
                </a:solidFill>
              </a:rPr>
              <a:t>가족</a:t>
            </a:r>
            <a:r>
              <a:rPr lang="ko-KR" altLang="en-US" dirty="0" smtClean="0"/>
              <a:t>의 일원은 </a:t>
            </a:r>
            <a:r>
              <a:rPr lang="ko-KR" altLang="en-US" dirty="0" smtClean="0">
                <a:solidFill>
                  <a:srgbClr val="FF0000"/>
                </a:solidFill>
              </a:rPr>
              <a:t>아니지만</a:t>
            </a:r>
            <a:r>
              <a:rPr lang="ko-KR" altLang="en-US" dirty="0" smtClean="0"/>
              <a:t> 내 가족과 </a:t>
            </a:r>
            <a:r>
              <a:rPr lang="ko-KR" altLang="en-US" dirty="0" smtClean="0">
                <a:solidFill>
                  <a:srgbClr val="FF0000"/>
                </a:solidFill>
              </a:rPr>
              <a:t>동일한 권한을 </a:t>
            </a:r>
            <a:r>
              <a:rPr lang="ko-KR" altLang="en-US" dirty="0" smtClean="0"/>
              <a:t>가진 일원으로 인정받은 사람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70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10. </a:t>
            </a:r>
            <a:r>
              <a:rPr lang="ko-KR" altLang="en-US" dirty="0" smtClean="0"/>
              <a:t>후위 </a:t>
            </a:r>
            <a:r>
              <a:rPr lang="en-US" altLang="ko-KR" dirty="0" smtClean="0"/>
              <a:t>++ </a:t>
            </a:r>
            <a:r>
              <a:rPr lang="ko-KR" altLang="en-US" dirty="0" smtClean="0"/>
              <a:t>연산자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854796" y="3356992"/>
            <a:ext cx="3646930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kick=0,punch=0</a:t>
            </a:r>
          </a:p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kick=3,punch=5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921891" y="3455643"/>
            <a:ext cx="936104" cy="216024"/>
          </a:xfrm>
          <a:prstGeom prst="wedgeRoundRectCallout">
            <a:avLst>
              <a:gd name="adj1" fmla="val -117640"/>
              <a:gd name="adj2" fmla="val 167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774159" y="3825556"/>
            <a:ext cx="1514618" cy="235770"/>
          </a:xfrm>
          <a:prstGeom prst="wedgeRoundRectCallout">
            <a:avLst>
              <a:gd name="adj1" fmla="val -80312"/>
              <a:gd name="adj2" fmla="val 21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b = a++ </a:t>
            </a:r>
            <a:r>
              <a:rPr lang="ko-KR" altLang="en-US" sz="1000" dirty="0">
                <a:solidFill>
                  <a:schemeClr val="tx1"/>
                </a:solidFill>
              </a:rPr>
              <a:t>후 </a:t>
            </a:r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6126087" y="3455643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/>
          <p:cNvSpPr/>
          <p:nvPr/>
        </p:nvSpPr>
        <p:spPr>
          <a:xfrm>
            <a:off x="6126087" y="3815683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92" y="1553409"/>
            <a:ext cx="4338056" cy="459273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085" y="1628800"/>
            <a:ext cx="3552968" cy="157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7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+ a </a:t>
            </a:r>
            <a:r>
              <a:rPr lang="ko-KR" altLang="en-US" dirty="0" smtClean="0"/>
              <a:t>덧셈</a:t>
            </a:r>
            <a:r>
              <a:rPr lang="ko-KR" altLang="en-US" dirty="0"/>
              <a:t>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위한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연산자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함수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865987" y="2469862"/>
            <a:ext cx="240161" cy="2214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379088" y="1593755"/>
            <a:ext cx="1654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trike="sngStrike" dirty="0" smtClean="0"/>
              <a:t>b </a:t>
            </a:r>
            <a:r>
              <a:rPr lang="en-US" altLang="ko-KR" strike="sngStrike" dirty="0"/>
              <a:t>= </a:t>
            </a:r>
            <a:r>
              <a:rPr lang="en-US" altLang="ko-KR" strike="sngStrike" dirty="0" smtClean="0"/>
              <a:t>2 . + ( a 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47269" y="2041818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dirty="0" smtClean="0"/>
              <a:t>b </a:t>
            </a:r>
            <a:r>
              <a:rPr lang="en-US" altLang="ko-KR" dirty="0"/>
              <a:t>= </a:t>
            </a:r>
            <a:r>
              <a:rPr lang="en-US" altLang="ko-KR" dirty="0" smtClean="0"/>
              <a:t>2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+ </a:t>
            </a:r>
            <a:r>
              <a:rPr lang="en-US" altLang="ko-KR" dirty="0" smtClean="0">
                <a:solidFill>
                  <a:srgbClr val="FF0000"/>
                </a:solidFill>
              </a:rPr>
              <a:t>a</a:t>
            </a:r>
            <a:r>
              <a:rPr lang="en-US" altLang="ko-KR" dirty="0" smtClean="0"/>
              <a:t>;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6379088" y="2363927"/>
            <a:ext cx="1777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dirty="0" smtClean="0"/>
              <a:t>b </a:t>
            </a:r>
            <a:r>
              <a:rPr lang="en-US" altLang="ko-KR" dirty="0"/>
              <a:t>= </a:t>
            </a:r>
            <a:r>
              <a:rPr lang="en-US" altLang="ko-KR" dirty="0" smtClean="0">
                <a:solidFill>
                  <a:srgbClr val="FF0000"/>
                </a:solidFill>
              </a:rPr>
              <a:t>+ ( 2 , a )</a:t>
            </a:r>
            <a:r>
              <a:rPr lang="en-US" altLang="ko-KR" dirty="0" smtClean="0"/>
              <a:t>;</a:t>
            </a:r>
          </a:p>
        </p:txBody>
      </p:sp>
      <p:cxnSp>
        <p:nvCxnSpPr>
          <p:cNvPr id="9" name="직선 화살표 연결선 8"/>
          <p:cNvCxnSpPr>
            <a:stCxn id="7" idx="3"/>
            <a:endCxn id="6" idx="1"/>
          </p:cNvCxnSpPr>
          <p:nvPr/>
        </p:nvCxnSpPr>
        <p:spPr>
          <a:xfrm flipV="1">
            <a:off x="3618771" y="1778421"/>
            <a:ext cx="2760317" cy="448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>
            <a:off x="3618771" y="2226484"/>
            <a:ext cx="2760317" cy="322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92646" y="1617220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sym typeface="Wingdings"/>
              </a:rPr>
              <a:t></a:t>
            </a:r>
            <a:r>
              <a:rPr lang="ko-KR" altLang="en-US" sz="1400" strike="sngStrike" dirty="0" smtClean="0">
                <a:solidFill>
                  <a:srgbClr val="FF0000"/>
                </a:solidFill>
                <a:sym typeface="Wingdings"/>
              </a:rPr>
              <a:t> 변환 불가</a:t>
            </a:r>
            <a:r>
              <a:rPr lang="ko-KR" altLang="en-US" sz="1400" strike="sngStrike" dirty="0">
                <a:solidFill>
                  <a:srgbClr val="FF0000"/>
                </a:solidFill>
                <a:sym typeface="Wingdings"/>
              </a:rPr>
              <a:t>능</a:t>
            </a:r>
            <a:endParaRPr lang="ko-KR" altLang="en-US" sz="1400" strike="sngStrike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92646" y="2411150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/>
              </a:rPr>
              <a:t> </a:t>
            </a:r>
            <a:r>
              <a:rPr lang="ko-KR" altLang="en-US" sz="1400" dirty="0" smtClean="0">
                <a:sym typeface="Wingdings"/>
              </a:rPr>
              <a:t>변환 가능</a:t>
            </a:r>
            <a:endParaRPr lang="ko-KR" altLang="en-US" sz="1400" dirty="0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6065628" y="2954626"/>
            <a:ext cx="920439" cy="432048"/>
          </a:xfrm>
          <a:prstGeom prst="wedgeRoundRectCallout">
            <a:avLst>
              <a:gd name="adj1" fmla="val 46808"/>
              <a:gd name="adj2" fmla="val -1073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외부 연산자 </a:t>
            </a:r>
            <a:r>
              <a:rPr lang="ko-KR" altLang="en-US" sz="1000" dirty="0" err="1">
                <a:solidFill>
                  <a:schemeClr val="tx1"/>
                </a:solidFill>
              </a:rPr>
              <a:t>함수명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7106148" y="2954626"/>
            <a:ext cx="792088" cy="432048"/>
          </a:xfrm>
          <a:prstGeom prst="wedgeRoundRectCallout">
            <a:avLst>
              <a:gd name="adj1" fmla="val -19917"/>
              <a:gd name="adj2" fmla="val -1112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왼쪽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피연산자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8106116" y="2954626"/>
            <a:ext cx="800072" cy="432048"/>
          </a:xfrm>
          <a:prstGeom prst="wedgeRoundRectCallout">
            <a:avLst>
              <a:gd name="adj1" fmla="val -99943"/>
              <a:gd name="adj2" fmla="val -1192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오른쪽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피연산자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5536" y="1902262"/>
            <a:ext cx="18797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dirty="0"/>
              <a:t>Power a(3,4), b;</a:t>
            </a:r>
          </a:p>
          <a:p>
            <a:pPr fontAlgn="base" latinLnBrk="0"/>
            <a:r>
              <a:rPr lang="en-US" altLang="ko-KR" dirty="0"/>
              <a:t>b = 2 + a;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749160" y="5068341"/>
            <a:ext cx="3753884" cy="15323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>
                <a:solidFill>
                  <a:srgbClr val="FF0000"/>
                </a:solidFill>
              </a:rPr>
              <a:t>Power operator+ (</a:t>
            </a:r>
            <a:r>
              <a:rPr lang="en-US" altLang="ko-KR" sz="1400" b="1" dirty="0" err="1">
                <a:solidFill>
                  <a:srgbClr val="FF0000"/>
                </a:solidFill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</a:rPr>
              <a:t> op1, Power op2)</a:t>
            </a:r>
            <a:r>
              <a:rPr lang="en-US" altLang="ko-KR" sz="1400" dirty="0"/>
              <a:t> {</a:t>
            </a:r>
          </a:p>
          <a:p>
            <a:pPr defTabSz="180000" fontAlgn="base" latinLnBrk="0"/>
            <a:r>
              <a:rPr lang="en-US" altLang="ko-KR" sz="1400" dirty="0"/>
              <a:t>	Power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tmp.kick</a:t>
            </a:r>
            <a:r>
              <a:rPr lang="en-US" altLang="ko-KR" sz="1400" dirty="0"/>
              <a:t> = op1 + op2.kick;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tmp.punch</a:t>
            </a:r>
            <a:r>
              <a:rPr lang="en-US" altLang="ko-KR" sz="1400" dirty="0"/>
              <a:t> = op1 + op2.punch;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return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331640" y="4077072"/>
            <a:ext cx="1624163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/>
              <a:t>b = </a:t>
            </a:r>
            <a:r>
              <a:rPr lang="en-US" altLang="ko-KR" sz="2400" dirty="0">
                <a:solidFill>
                  <a:srgbClr val="FF0000"/>
                </a:solidFill>
              </a:rPr>
              <a:t>2 + a;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235963" y="4077072"/>
            <a:ext cx="2202847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/>
              <a:t>b = </a:t>
            </a:r>
            <a:r>
              <a:rPr lang="en-US" altLang="ko-KR" sz="2400" dirty="0">
                <a:solidFill>
                  <a:srgbClr val="FF0000"/>
                </a:solidFill>
              </a:rPr>
              <a:t>+ ( 2 , a );</a:t>
            </a:r>
          </a:p>
        </p:txBody>
      </p:sp>
      <p:cxnSp>
        <p:nvCxnSpPr>
          <p:cNvPr id="22" name="직선 화살표 연결선 21"/>
          <p:cNvCxnSpPr>
            <a:stCxn id="20" idx="3"/>
            <a:endCxn id="21" idx="1"/>
          </p:cNvCxnSpPr>
          <p:nvPr/>
        </p:nvCxnSpPr>
        <p:spPr>
          <a:xfrm>
            <a:off x="2955803" y="4307905"/>
            <a:ext cx="228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사각형 설명선 25"/>
          <p:cNvSpPr/>
          <p:nvPr/>
        </p:nvSpPr>
        <p:spPr>
          <a:xfrm>
            <a:off x="2483768" y="5225860"/>
            <a:ext cx="843999" cy="315562"/>
          </a:xfrm>
          <a:prstGeom prst="wedgeRoundRectCallout">
            <a:avLst>
              <a:gd name="adj1" fmla="val 117816"/>
              <a:gd name="adj2" fmla="val -155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7503044" y="4592053"/>
            <a:ext cx="792088" cy="315562"/>
          </a:xfrm>
          <a:prstGeom prst="wedgeRoundRectCallout">
            <a:avLst>
              <a:gd name="adj1" fmla="val -110990"/>
              <a:gd name="adj2" fmla="val 251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매개변수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4918779" y="4478181"/>
            <a:ext cx="1119917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5940152" y="4478181"/>
            <a:ext cx="602600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7013292" y="4478181"/>
            <a:ext cx="0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68085" y="4305818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5606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514528" cy="680120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예제</a:t>
            </a:r>
            <a:r>
              <a:rPr lang="en-US" altLang="ko-KR" sz="2800" dirty="0" smtClean="0"/>
              <a:t>11. 2+a</a:t>
            </a:r>
            <a:r>
              <a:rPr lang="ko-KR" altLang="en-US" sz="2800" dirty="0" smtClean="0"/>
              <a:t>를 위한 </a:t>
            </a:r>
            <a:r>
              <a:rPr lang="en-US" altLang="ko-KR" sz="2800" dirty="0" smtClean="0"/>
              <a:t>+ </a:t>
            </a:r>
            <a:r>
              <a:rPr lang="ko-KR" altLang="en-US" sz="2800" dirty="0" smtClean="0"/>
              <a:t>연산자 함수를 </a:t>
            </a:r>
            <a:r>
              <a:rPr lang="ko-KR" altLang="en-US" sz="2800" dirty="0" err="1" smtClean="0"/>
              <a:t>프렌드로</a:t>
            </a:r>
            <a:r>
              <a:rPr lang="ko-KR" altLang="en-US" sz="2800" dirty="0" smtClean="0"/>
              <a:t> 작성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1520" y="1412776"/>
            <a:ext cx="4968552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kick;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punch;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friend Power operator+(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op1, Power op2);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프렌드</a:t>
            </a:r>
            <a:r>
              <a:rPr lang="ko-KR" altLang="en-US" sz="1200" dirty="0"/>
              <a:t>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Power operator+(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op1, Power op2)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Power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임시 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tmp.kick</a:t>
            </a:r>
            <a:r>
              <a:rPr lang="en-US" altLang="ko-KR" sz="1200" dirty="0"/>
              <a:t> = op1 + op2.kick; // kick </a:t>
            </a:r>
            <a:r>
              <a:rPr lang="ko-KR" altLang="en-US" sz="1200" dirty="0" smtClean="0"/>
              <a:t>더하기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tmp.punch</a:t>
            </a:r>
            <a:r>
              <a:rPr lang="en-US" altLang="ko-KR" sz="1200" dirty="0"/>
              <a:t> = op1 + op2.punch; // punch </a:t>
            </a:r>
            <a:r>
              <a:rPr lang="ko-KR" altLang="en-US" sz="1200" dirty="0" smtClean="0"/>
              <a:t>더하기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return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임시 객체 리턴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5552666" y="5097670"/>
            <a:ext cx="3168352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kick=0,punch=0</a:t>
            </a:r>
          </a:p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kick=5,punch=7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52666" y="3284984"/>
            <a:ext cx="316835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 = 2 + a; </a:t>
            </a:r>
            <a:r>
              <a:rPr lang="en-US" altLang="ko-KR" sz="1200" dirty="0"/>
              <a:t>// </a:t>
            </a:r>
            <a:r>
              <a:rPr lang="ko-KR" altLang="en-US" sz="1200" dirty="0"/>
              <a:t>파워 객체 더하기 연산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458035" y="4437112"/>
            <a:ext cx="2304256" cy="315562"/>
          </a:xfrm>
          <a:prstGeom prst="wedgeRoundRectCallout">
            <a:avLst>
              <a:gd name="adj1" fmla="val -70757"/>
              <a:gd name="adj2" fmla="val 539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ko-KR" altLang="en-US" sz="1000" dirty="0">
                <a:solidFill>
                  <a:schemeClr val="tx1"/>
                </a:solidFill>
              </a:rPr>
              <a:t>연산자 함수를 외부 함수로 구현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018522" y="6133586"/>
            <a:ext cx="3132348" cy="459022"/>
          </a:xfrm>
          <a:prstGeom prst="wedgeRoundRectCallout">
            <a:avLst>
              <a:gd name="adj1" fmla="val -63395"/>
              <a:gd name="adj2" fmla="val -19072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private </a:t>
            </a:r>
            <a:r>
              <a:rPr lang="ko-KR" altLang="en-US" sz="1000" dirty="0">
                <a:solidFill>
                  <a:schemeClr val="tx1"/>
                </a:solidFill>
              </a:rPr>
              <a:t>속성인 </a:t>
            </a:r>
            <a:r>
              <a:rPr lang="en-US" altLang="ko-KR" sz="1000" dirty="0">
                <a:solidFill>
                  <a:schemeClr val="tx1"/>
                </a:solidFill>
              </a:rPr>
              <a:t>kick, punch</a:t>
            </a:r>
            <a:r>
              <a:rPr lang="ko-KR" altLang="en-US" sz="1000" dirty="0">
                <a:solidFill>
                  <a:schemeClr val="tx1"/>
                </a:solidFill>
              </a:rPr>
              <a:t>를 접근하도록 하기 위해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연산자 함수를 </a:t>
            </a:r>
            <a:r>
              <a:rPr lang="en-US" altLang="ko-KR" sz="1000" dirty="0">
                <a:solidFill>
                  <a:schemeClr val="tx1"/>
                </a:solidFill>
              </a:rPr>
              <a:t>friend</a:t>
            </a:r>
            <a:r>
              <a:rPr lang="ko-KR" altLang="en-US" sz="1000" dirty="0">
                <a:solidFill>
                  <a:schemeClr val="tx1"/>
                </a:solidFill>
              </a:rPr>
              <a:t>로 선언해야 함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672060" y="5214684"/>
            <a:ext cx="936104" cy="216024"/>
          </a:xfrm>
          <a:prstGeom prst="wedgeRoundRectCallout">
            <a:avLst>
              <a:gd name="adj1" fmla="val -117640"/>
              <a:gd name="adj2" fmla="val 167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7431256" y="5594470"/>
            <a:ext cx="1514618" cy="235770"/>
          </a:xfrm>
          <a:prstGeom prst="wedgeRoundRectCallout">
            <a:avLst>
              <a:gd name="adj1" fmla="val -80312"/>
              <a:gd name="adj2" fmla="val 21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b = 2+a </a:t>
            </a:r>
            <a:r>
              <a:rPr lang="ko-KR" altLang="en-US" sz="1000" dirty="0">
                <a:solidFill>
                  <a:schemeClr val="tx1"/>
                </a:solidFill>
              </a:rPr>
              <a:t>후 </a:t>
            </a:r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3" name="오른쪽 중괄호 12"/>
          <p:cNvSpPr/>
          <p:nvPr/>
        </p:nvSpPr>
        <p:spPr>
          <a:xfrm>
            <a:off x="6876256" y="5214684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중괄호 13"/>
          <p:cNvSpPr/>
          <p:nvPr/>
        </p:nvSpPr>
        <p:spPr>
          <a:xfrm>
            <a:off x="6876256" y="5574724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6891354" y="3754252"/>
            <a:ext cx="1760822" cy="315562"/>
          </a:xfrm>
          <a:prstGeom prst="wedgeRoundRectCallout">
            <a:avLst>
              <a:gd name="adj1" fmla="val -77147"/>
              <a:gd name="adj2" fmla="val 689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operator+(2, a) </a:t>
            </a:r>
            <a:r>
              <a:rPr lang="ko-KR" altLang="en-US" sz="1000" dirty="0">
                <a:solidFill>
                  <a:schemeClr val="tx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349680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+ </a:t>
            </a:r>
            <a:r>
              <a:rPr lang="ko-KR" altLang="en-US" dirty="0" smtClean="0"/>
              <a:t>연산자를 외부 </a:t>
            </a:r>
            <a:r>
              <a:rPr lang="ko-KR" altLang="en-US" dirty="0" err="1" smtClean="0"/>
              <a:t>프렌드</a:t>
            </a:r>
            <a:r>
              <a:rPr lang="ko-KR" altLang="en-US" dirty="0" smtClean="0"/>
              <a:t> 함수로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255371" y="2924944"/>
            <a:ext cx="4124941" cy="20090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Power operator+ (Power op1, Power op2)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Power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tmp.kick</a:t>
            </a:r>
            <a:r>
              <a:rPr lang="en-US" altLang="ko-KR" sz="1400" dirty="0"/>
              <a:t> = op1.kick + op2.kick;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tmp.punch</a:t>
            </a:r>
            <a:r>
              <a:rPr lang="en-US" altLang="ko-KR" sz="1400" dirty="0"/>
              <a:t> = op1.punch + op2.punch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return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374501" y="1988840"/>
            <a:ext cx="1600118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/>
              <a:t>c = </a:t>
            </a:r>
            <a:r>
              <a:rPr lang="en-US" altLang="ko-KR" sz="2400" dirty="0">
                <a:solidFill>
                  <a:srgbClr val="FF0000"/>
                </a:solidFill>
              </a:rPr>
              <a:t>a + b</a:t>
            </a:r>
            <a:r>
              <a:rPr lang="en-US" altLang="ko-KR" sz="2400" dirty="0"/>
              <a:t>;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097249" y="1991980"/>
            <a:ext cx="2183611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/>
              <a:t>c = </a:t>
            </a:r>
            <a:r>
              <a:rPr lang="en-US" altLang="ko-KR" sz="2400" dirty="0">
                <a:solidFill>
                  <a:srgbClr val="FF0000"/>
                </a:solidFill>
              </a:rPr>
              <a:t>+ ( a , b )</a:t>
            </a:r>
            <a:r>
              <a:rPr lang="en-US" altLang="ko-KR" sz="2400" dirty="0"/>
              <a:t>;</a:t>
            </a:r>
          </a:p>
        </p:txBody>
      </p:sp>
      <p:cxnSp>
        <p:nvCxnSpPr>
          <p:cNvPr id="28" name="직선 화살표 연결선 27"/>
          <p:cNvCxnSpPr>
            <a:stCxn id="26" idx="3"/>
            <a:endCxn id="27" idx="1"/>
          </p:cNvCxnSpPr>
          <p:nvPr/>
        </p:nvCxnSpPr>
        <p:spPr>
          <a:xfrm>
            <a:off x="2974619" y="2219673"/>
            <a:ext cx="2122630" cy="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사각형 설명선 33"/>
          <p:cNvSpPr/>
          <p:nvPr/>
        </p:nvSpPr>
        <p:spPr>
          <a:xfrm>
            <a:off x="2130620" y="3084162"/>
            <a:ext cx="843999" cy="315562"/>
          </a:xfrm>
          <a:prstGeom prst="wedgeRoundRectCallout">
            <a:avLst>
              <a:gd name="adj1" fmla="val 117816"/>
              <a:gd name="adj2" fmla="val -155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7359028" y="2462752"/>
            <a:ext cx="792088" cy="315562"/>
          </a:xfrm>
          <a:prstGeom prst="wedgeRoundRectCallout">
            <a:avLst>
              <a:gd name="adj1" fmla="val -110990"/>
              <a:gd name="adj2" fmla="val 251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매개변수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4774763" y="2348880"/>
            <a:ext cx="1119917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5796136" y="2348880"/>
            <a:ext cx="602600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869276" y="2348880"/>
            <a:ext cx="0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24069" y="2222813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4052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예제</a:t>
            </a:r>
            <a:r>
              <a:rPr lang="en-US" altLang="ko-KR" sz="2800" dirty="0" smtClean="0"/>
              <a:t>12. </a:t>
            </a:r>
            <a:r>
              <a:rPr lang="en-US" altLang="ko-KR" sz="2800" dirty="0" err="1" smtClean="0"/>
              <a:t>a+b</a:t>
            </a:r>
            <a:r>
              <a:rPr lang="ko-KR" altLang="en-US" sz="2800" dirty="0" smtClean="0"/>
              <a:t>를 위한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연산자 함수를 </a:t>
            </a:r>
            <a:r>
              <a:rPr lang="ko-KR" altLang="en-US" sz="2800" dirty="0" err="1" smtClean="0"/>
              <a:t>프렌드로</a:t>
            </a:r>
            <a:r>
              <a:rPr lang="ko-KR" altLang="en-US" sz="2800" dirty="0" smtClean="0"/>
              <a:t> 작</a:t>
            </a:r>
            <a:r>
              <a:rPr lang="ko-KR" altLang="en-US" sz="2800" dirty="0"/>
              <a:t>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0054" y="1052736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1" y="1640989"/>
            <a:ext cx="5014207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friend Power operator+(Power op1, Power op2);</a:t>
            </a:r>
            <a:r>
              <a:rPr lang="en-US" altLang="ko-KR" sz="1200" dirty="0"/>
              <a:t> // </a:t>
            </a:r>
            <a:r>
              <a:rPr lang="ko-KR" altLang="en-US" sz="1200" dirty="0" err="1"/>
              <a:t>프렌드</a:t>
            </a:r>
            <a:r>
              <a:rPr lang="ko-KR" altLang="en-US" sz="1200" dirty="0"/>
              <a:t>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Power operator+(Power op1, Power op2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Power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임시 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tmp.kick</a:t>
            </a:r>
            <a:r>
              <a:rPr lang="en-US" altLang="ko-KR" sz="1200" dirty="0"/>
              <a:t> = op1.kick + op2.kick; // kick </a:t>
            </a:r>
            <a:r>
              <a:rPr lang="ko-KR" altLang="en-US" sz="1200" dirty="0"/>
              <a:t>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tmp.punch</a:t>
            </a:r>
            <a:r>
              <a:rPr lang="en-US" altLang="ko-KR" sz="1200" dirty="0"/>
              <a:t> = op1.punch + op2.punch; // punch </a:t>
            </a:r>
            <a:r>
              <a:rPr lang="ko-KR" altLang="en-US" sz="1200" dirty="0"/>
              <a:t>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return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임시 객체 리턴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69618" y="3988221"/>
            <a:ext cx="267499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b(4,6), c;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 = a + b; </a:t>
            </a:r>
            <a:r>
              <a:rPr lang="en-US" altLang="ko-KR" sz="1200" dirty="0"/>
              <a:t>// </a:t>
            </a:r>
            <a:r>
              <a:rPr lang="ko-KR" altLang="en-US" sz="1200" dirty="0"/>
              <a:t>파워 객체 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연산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5769618" y="5518973"/>
            <a:ext cx="2674996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kick=7,punch=11</a:t>
            </a:r>
            <a:endParaRPr lang="ko-KR" altLang="en-US" sz="12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995935" y="4824011"/>
            <a:ext cx="1485650" cy="315562"/>
          </a:xfrm>
          <a:prstGeom prst="wedgeRoundRectCallout">
            <a:avLst>
              <a:gd name="adj1" fmla="val -65644"/>
              <a:gd name="adj2" fmla="val 1897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ko-KR" altLang="en-US" sz="1000" dirty="0">
                <a:solidFill>
                  <a:schemeClr val="tx1"/>
                </a:solidFill>
              </a:rPr>
              <a:t>연산자 함수 구현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668343" y="5631441"/>
            <a:ext cx="1039750" cy="421393"/>
          </a:xfrm>
          <a:prstGeom prst="wedgeRoundRectCallout">
            <a:avLst>
              <a:gd name="adj1" fmla="val -103044"/>
              <a:gd name="adj2" fmla="val -27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객체 </a:t>
            </a:r>
            <a:r>
              <a:rPr lang="en-US" altLang="ko-KR" sz="1000" dirty="0">
                <a:solidFill>
                  <a:schemeClr val="tx1"/>
                </a:solidFill>
              </a:rPr>
              <a:t>a, b,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ko-KR" altLang="en-US" sz="1000" dirty="0">
                <a:solidFill>
                  <a:schemeClr val="tx1"/>
                </a:solidFill>
              </a:rPr>
              <a:t> 순으로 출력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7087518" y="4793304"/>
            <a:ext cx="1660946" cy="315562"/>
          </a:xfrm>
          <a:prstGeom prst="wedgeRoundRectCallout">
            <a:avLst>
              <a:gd name="adj1" fmla="val -76760"/>
              <a:gd name="adj2" fmla="val -1170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operator+(</a:t>
            </a:r>
            <a:r>
              <a:rPr lang="en-US" altLang="ko-KR" sz="1000" dirty="0" err="1">
                <a:solidFill>
                  <a:schemeClr val="tx1"/>
                </a:solidFill>
              </a:rPr>
              <a:t>a,b</a:t>
            </a:r>
            <a:r>
              <a:rPr lang="en-US" altLang="ko-KR" sz="1000" dirty="0">
                <a:solidFill>
                  <a:schemeClr val="tx1"/>
                </a:solidFill>
              </a:rPr>
              <a:t>) </a:t>
            </a:r>
            <a:r>
              <a:rPr lang="ko-KR" altLang="en-US" sz="1000" dirty="0">
                <a:solidFill>
                  <a:schemeClr val="tx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230100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단항</a:t>
            </a:r>
            <a:r>
              <a:rPr lang="ko-KR" altLang="en-US" dirty="0" smtClean="0"/>
              <a:t> 연산자 </a:t>
            </a:r>
            <a:r>
              <a:rPr lang="en-US" altLang="ko-KR" dirty="0" smtClean="0"/>
              <a:t>++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프렌드로</a:t>
            </a:r>
            <a:r>
              <a:rPr lang="ko-KR" altLang="en-US" dirty="0" smtClean="0"/>
              <a:t> 작성하기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38216" y="1362993"/>
            <a:ext cx="777777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++a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15760" y="1362993"/>
            <a:ext cx="1293944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++ ( a 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642103" y="4200922"/>
            <a:ext cx="777777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a++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960017" y="4200922"/>
            <a:ext cx="1640193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++ ( a, 0 )</a:t>
            </a:r>
          </a:p>
        </p:txBody>
      </p:sp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>
            <a:off x="3415993" y="1593826"/>
            <a:ext cx="25997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3"/>
            <a:endCxn id="8" idx="1"/>
          </p:cNvCxnSpPr>
          <p:nvPr/>
        </p:nvCxnSpPr>
        <p:spPr>
          <a:xfrm>
            <a:off x="3419880" y="4431755"/>
            <a:ext cx="25401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263343" y="2330887"/>
            <a:ext cx="3260993" cy="12939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Power operator++ (Power&amp; op) </a:t>
            </a:r>
            <a:r>
              <a:rPr lang="en-US" altLang="ko-KR" sz="1400" dirty="0"/>
              <a:t>{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op.kick</a:t>
            </a:r>
            <a:r>
              <a:rPr lang="en-US" altLang="ko-KR" sz="1400" dirty="0"/>
              <a:t>++;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op.punch</a:t>
            </a:r>
            <a:r>
              <a:rPr lang="en-US" altLang="ko-KR" sz="1400" dirty="0"/>
              <a:t>++;</a:t>
            </a:r>
          </a:p>
          <a:p>
            <a:pPr defTabSz="180000" fontAlgn="base" latinLnBrk="0"/>
            <a:r>
              <a:rPr lang="en-US" altLang="ko-KR" sz="1400" dirty="0"/>
              <a:t>	return op;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119754" y="5137026"/>
            <a:ext cx="3672408" cy="15323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Power operator++ (Power&amp; op,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x)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Power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op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op.kick</a:t>
            </a:r>
            <a:r>
              <a:rPr lang="en-US" altLang="ko-KR" sz="1400" dirty="0"/>
              <a:t>++;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op.punch</a:t>
            </a:r>
            <a:r>
              <a:rPr lang="en-US" altLang="ko-KR" sz="1400" dirty="0" smtClean="0"/>
              <a:t>++;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return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228558" y="1561885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172815" y="4446430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컴파일러에 의한 변환</a:t>
            </a:r>
            <a:endParaRPr lang="ko-KR" altLang="en-US" sz="1200" dirty="0"/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7600210" y="3650684"/>
            <a:ext cx="1436286" cy="510891"/>
          </a:xfrm>
          <a:prstGeom prst="wedgeRoundRectCallout">
            <a:avLst>
              <a:gd name="adj1" fmla="val -74806"/>
              <a:gd name="adj2" fmla="val 876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0</a:t>
            </a:r>
            <a:r>
              <a:rPr lang="ko-KR" altLang="en-US" sz="1000" dirty="0">
                <a:solidFill>
                  <a:schemeClr val="tx1"/>
                </a:solidFill>
              </a:rPr>
              <a:t>은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의미 없는 값으로 </a:t>
            </a:r>
            <a:r>
              <a:rPr lang="ko-KR" altLang="en-US" sz="1000" dirty="0" smtClean="0">
                <a:solidFill>
                  <a:schemeClr val="tx1"/>
                </a:solidFill>
              </a:rPr>
              <a:t>전위 </a:t>
            </a:r>
            <a:r>
              <a:rPr lang="ko-KR" altLang="en-US" sz="1000" dirty="0">
                <a:solidFill>
                  <a:schemeClr val="tx1"/>
                </a:solidFill>
              </a:rPr>
              <a:t>연산자와 구분하기 위함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9089" y="1387834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(a) </a:t>
            </a:r>
            <a:r>
              <a:rPr lang="ko-KR" altLang="en-US" dirty="0" smtClean="0"/>
              <a:t>전위 연산자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11560" y="4263638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(b) </a:t>
            </a:r>
            <a:r>
              <a:rPr lang="ko-KR" altLang="en-US" dirty="0" smtClean="0"/>
              <a:t>후위 연산자</a:t>
            </a:r>
            <a:endParaRPr lang="ko-KR" altLang="en-US" dirty="0"/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2936030" y="2448063"/>
            <a:ext cx="843999" cy="315562"/>
          </a:xfrm>
          <a:prstGeom prst="wedgeRoundRectCallout">
            <a:avLst>
              <a:gd name="adj1" fmla="val 117816"/>
              <a:gd name="adj2" fmla="val -155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5713819" y="1700384"/>
            <a:ext cx="626186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6948272" y="1700384"/>
            <a:ext cx="0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사각형 설명선 36"/>
          <p:cNvSpPr/>
          <p:nvPr/>
        </p:nvSpPr>
        <p:spPr>
          <a:xfrm>
            <a:off x="2843816" y="5308595"/>
            <a:ext cx="843999" cy="315562"/>
          </a:xfrm>
          <a:prstGeom prst="wedgeRoundRectCallout">
            <a:avLst>
              <a:gd name="adj1" fmla="val 117816"/>
              <a:gd name="adj2" fmla="val -155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리턴 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5621605" y="4560916"/>
            <a:ext cx="626186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6856058" y="4560916"/>
            <a:ext cx="0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7216098" y="4576574"/>
            <a:ext cx="112789" cy="73202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7524336" y="3429000"/>
            <a:ext cx="1656176" cy="100275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65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19" y="2657360"/>
            <a:ext cx="7007645" cy="33663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72956" y="381514"/>
            <a:ext cx="4248472" cy="679450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예제</a:t>
            </a:r>
            <a:r>
              <a:rPr lang="en-US" altLang="ko-KR" sz="2800" dirty="0" smtClean="0"/>
              <a:t>13. ++</a:t>
            </a:r>
            <a:r>
              <a:rPr lang="ko-KR" altLang="en-US" sz="2800" dirty="0" smtClean="0"/>
              <a:t>연산자를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err="1" smtClean="0"/>
              <a:t>프렌드로</a:t>
            </a:r>
            <a:r>
              <a:rPr lang="ko-KR" altLang="en-US" sz="2800" dirty="0" smtClean="0"/>
              <a:t> 작성한 예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5796136" y="5728861"/>
            <a:ext cx="3111652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kick=5,punch=7</a:t>
            </a:r>
          </a:p>
          <a:p>
            <a:r>
              <a:rPr lang="en-US" altLang="ko-KR" sz="1200" dirty="0"/>
              <a:t>kick=4,punch=6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7631972" y="5680313"/>
            <a:ext cx="1332516" cy="412982"/>
          </a:xfrm>
          <a:prstGeom prst="wedgeRoundRectCallout">
            <a:avLst>
              <a:gd name="adj1" fmla="val -80568"/>
              <a:gd name="adj2" fmla="val 145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b = ++a </a:t>
            </a:r>
            <a:r>
              <a:rPr lang="ko-KR" altLang="en-US" sz="1000" dirty="0">
                <a:solidFill>
                  <a:schemeClr val="tx1"/>
                </a:solidFill>
              </a:rPr>
              <a:t>실행 후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631972" y="6204114"/>
            <a:ext cx="1332516" cy="344848"/>
          </a:xfrm>
          <a:prstGeom prst="wedgeRoundRectCallout">
            <a:avLst>
              <a:gd name="adj1" fmla="val -79523"/>
              <a:gd name="adj2" fmla="val -192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b = a++ </a:t>
            </a:r>
            <a:r>
              <a:rPr lang="ko-KR" altLang="en-US" sz="1000" dirty="0">
                <a:solidFill>
                  <a:schemeClr val="tx1"/>
                </a:solidFill>
              </a:rPr>
              <a:t>실행 후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7076972" y="5837779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/>
          <p:cNvSpPr/>
          <p:nvPr/>
        </p:nvSpPr>
        <p:spPr>
          <a:xfrm>
            <a:off x="7076972" y="6184369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763" y="116632"/>
            <a:ext cx="4866689" cy="38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 과제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latin typeface="+mn-ea"/>
              </a:rPr>
              <a:t>[</a:t>
            </a:r>
            <a:r>
              <a:rPr lang="ko-KR" altLang="en-US" sz="2000" dirty="0" smtClean="0">
                <a:latin typeface="+mn-ea"/>
              </a:rPr>
              <a:t>과제</a:t>
            </a:r>
            <a:r>
              <a:rPr lang="en-US" altLang="ko-KR" sz="2000" dirty="0" smtClean="0">
                <a:latin typeface="+mn-ea"/>
              </a:rPr>
              <a:t>] </a:t>
            </a:r>
            <a:r>
              <a:rPr lang="ko-KR" altLang="en-US" sz="2000" dirty="0" smtClean="0">
                <a:latin typeface="+mn-ea"/>
              </a:rPr>
              <a:t>강의자료에서 설명한 총 </a:t>
            </a:r>
            <a:r>
              <a:rPr lang="en-US" altLang="ko-KR" sz="2000" dirty="0" smtClean="0">
                <a:latin typeface="+mn-ea"/>
              </a:rPr>
              <a:t>13</a:t>
            </a:r>
            <a:r>
              <a:rPr lang="ko-KR" altLang="en-US" sz="2000" dirty="0" smtClean="0">
                <a:latin typeface="+mn-ea"/>
              </a:rPr>
              <a:t>개의 예제를 직접 프로그램 한 후 그 결과와 소스를 제출하세요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endParaRPr lang="en-US" altLang="ko-KR" sz="1800" dirty="0" smtClean="0">
              <a:latin typeface="+mn-ea"/>
            </a:endParaRPr>
          </a:p>
          <a:p>
            <a:r>
              <a:rPr lang="ko-KR" altLang="en-US" sz="1800" dirty="0" err="1" smtClean="0">
                <a:latin typeface="+mn-ea"/>
              </a:rPr>
              <a:t>제출방법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 smtClean="0">
                <a:latin typeface="+mn-ea"/>
              </a:rPr>
              <a:t>작업한 소스와 </a:t>
            </a:r>
            <a:r>
              <a:rPr lang="ko-KR" altLang="en-US" sz="1800" dirty="0" err="1" smtClean="0">
                <a:latin typeface="+mn-ea"/>
              </a:rPr>
              <a:t>출력결과를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ko-KR" altLang="en-US" sz="1800" smtClean="0">
                <a:latin typeface="+mn-ea"/>
              </a:rPr>
              <a:t>스캔 및 편집하여 제출하세요</a:t>
            </a:r>
            <a:r>
              <a:rPr lang="en-US" altLang="ko-KR" sz="1800" dirty="0">
                <a:latin typeface="+mn-ea"/>
              </a:rPr>
              <a:t>.</a:t>
            </a:r>
          </a:p>
          <a:p>
            <a:r>
              <a:rPr lang="ko-KR" altLang="en-US" sz="1800" dirty="0">
                <a:latin typeface="+mn-ea"/>
              </a:rPr>
              <a:t>제출일 </a:t>
            </a:r>
            <a:r>
              <a:rPr lang="en-US" altLang="ko-KR" sz="1800" dirty="0">
                <a:latin typeface="+mn-ea"/>
              </a:rPr>
              <a:t>: 2020</a:t>
            </a:r>
            <a:r>
              <a:rPr lang="ko-KR" altLang="en-US" sz="1800" dirty="0">
                <a:latin typeface="+mn-ea"/>
              </a:rPr>
              <a:t>년 </a:t>
            </a:r>
            <a:r>
              <a:rPr lang="en-US" altLang="ko-KR" sz="1800" dirty="0" smtClean="0">
                <a:latin typeface="+mn-ea"/>
              </a:rPr>
              <a:t>05</a:t>
            </a:r>
            <a:r>
              <a:rPr lang="ko-KR" altLang="en-US" sz="1800" dirty="0" smtClean="0">
                <a:latin typeface="+mn-ea"/>
              </a:rPr>
              <a:t>월</a:t>
            </a:r>
            <a:r>
              <a:rPr lang="en-US" altLang="ko-KR" sz="1800" dirty="0" smtClean="0">
                <a:latin typeface="+mn-ea"/>
              </a:rPr>
              <a:t>25</a:t>
            </a:r>
            <a:r>
              <a:rPr lang="ko-KR" altLang="en-US" sz="1800" dirty="0" smtClean="0">
                <a:latin typeface="+mn-ea"/>
              </a:rPr>
              <a:t>일 </a:t>
            </a:r>
            <a:r>
              <a:rPr lang="ko-KR" altLang="en-US" sz="1800" dirty="0">
                <a:latin typeface="+mn-ea"/>
              </a:rPr>
              <a:t>월요일 </a:t>
            </a:r>
            <a:r>
              <a:rPr lang="en-US" altLang="ko-KR" sz="1800" dirty="0">
                <a:latin typeface="+mn-ea"/>
              </a:rPr>
              <a:t>~ </a:t>
            </a:r>
            <a:r>
              <a:rPr lang="en-US" altLang="ko-KR" sz="1800" dirty="0" smtClean="0">
                <a:latin typeface="+mn-ea"/>
              </a:rPr>
              <a:t>05</a:t>
            </a:r>
            <a:r>
              <a:rPr lang="ko-KR" altLang="en-US" sz="1800" dirty="0" smtClean="0">
                <a:latin typeface="+mn-ea"/>
              </a:rPr>
              <a:t>월</a:t>
            </a:r>
            <a:r>
              <a:rPr lang="en-US" altLang="ko-KR" sz="1800" dirty="0" smtClean="0">
                <a:latin typeface="+mn-ea"/>
              </a:rPr>
              <a:t>31</a:t>
            </a:r>
            <a:r>
              <a:rPr lang="ko-KR" altLang="en-US" sz="1800" dirty="0" smtClean="0">
                <a:latin typeface="+mn-ea"/>
              </a:rPr>
              <a:t>일 일요일 </a:t>
            </a:r>
            <a:r>
              <a:rPr lang="en-US" altLang="ko-KR" sz="1800" dirty="0">
                <a:latin typeface="+mn-ea"/>
              </a:rPr>
              <a:t>23</a:t>
            </a:r>
            <a:r>
              <a:rPr lang="ko-KR" altLang="en-US" sz="1800" dirty="0">
                <a:latin typeface="+mn-ea"/>
              </a:rPr>
              <a:t>시</a:t>
            </a:r>
            <a:r>
              <a:rPr lang="en-US" altLang="ko-KR" sz="1800" dirty="0">
                <a:latin typeface="+mn-ea"/>
              </a:rPr>
              <a:t>59</a:t>
            </a:r>
            <a:r>
              <a:rPr lang="ko-KR" altLang="en-US" sz="1800" dirty="0">
                <a:latin typeface="+mn-ea"/>
              </a:rPr>
              <a:t>분까지 </a:t>
            </a:r>
            <a:endParaRPr lang="en-US" altLang="ko-KR" sz="1800" dirty="0">
              <a:latin typeface="+mn-ea"/>
            </a:endParaRPr>
          </a:p>
          <a:p>
            <a:r>
              <a:rPr lang="ko-KR" altLang="en-US" sz="1800" dirty="0" err="1">
                <a:latin typeface="+mn-ea"/>
              </a:rPr>
              <a:t>제출장소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>
                <a:latin typeface="+mn-ea"/>
              </a:rPr>
              <a:t>한림 스마트 컴퍼스</a:t>
            </a:r>
            <a:r>
              <a:rPr lang="en-US" altLang="ko-KR" sz="1800" dirty="0">
                <a:latin typeface="+mn-ea"/>
              </a:rPr>
              <a:t>(https://smart.hallym.ac.kr) </a:t>
            </a:r>
            <a:r>
              <a:rPr lang="ko-KR" altLang="en-US" sz="1800" dirty="0">
                <a:latin typeface="+mn-ea"/>
              </a:rPr>
              <a:t>해당 과목 </a:t>
            </a: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 smtClean="0">
                <a:latin typeface="+mn-ea"/>
              </a:rPr>
              <a:t>과제</a:t>
            </a:r>
            <a:r>
              <a:rPr lang="en-US" altLang="ko-KR" sz="1800" dirty="0" smtClean="0">
                <a:latin typeface="+mn-ea"/>
              </a:rPr>
              <a:t>]</a:t>
            </a:r>
            <a:r>
              <a:rPr lang="ko-KR" altLang="en-US" sz="1800" dirty="0">
                <a:latin typeface="+mn-ea"/>
              </a:rPr>
              <a:t>란에 제출하시면 됩니다</a:t>
            </a:r>
            <a:r>
              <a:rPr lang="en-US" altLang="ko-KR" sz="1800" dirty="0">
                <a:latin typeface="+mn-ea"/>
              </a:rPr>
              <a:t>. (</a:t>
            </a:r>
            <a:r>
              <a:rPr lang="ko-KR" altLang="en-US" sz="1800" dirty="0">
                <a:latin typeface="+mn-ea"/>
              </a:rPr>
              <a:t>제출시 제목란에 </a:t>
            </a:r>
            <a:r>
              <a:rPr lang="en-US" altLang="ko-KR" sz="1800" dirty="0">
                <a:latin typeface="+mn-ea"/>
              </a:rPr>
              <a:t>“</a:t>
            </a:r>
            <a:r>
              <a:rPr lang="ko-KR" altLang="en-US" sz="1800" dirty="0">
                <a:latin typeface="+mn-ea"/>
              </a:rPr>
              <a:t>여러분의 </a:t>
            </a:r>
            <a:r>
              <a:rPr lang="ko-KR" altLang="en-US" sz="1800" dirty="0" err="1">
                <a:latin typeface="+mn-ea"/>
              </a:rPr>
              <a:t>학번이름</a:t>
            </a:r>
            <a:r>
              <a:rPr lang="en-US" altLang="ko-KR" sz="1800" dirty="0">
                <a:latin typeface="+mn-ea"/>
              </a:rPr>
              <a:t>”</a:t>
            </a:r>
            <a:r>
              <a:rPr lang="ko-KR" altLang="en-US" sz="1800" dirty="0">
                <a:latin typeface="+mn-ea"/>
              </a:rPr>
              <a:t>을 쓰시고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파일을 전송하시면 됩니다</a:t>
            </a:r>
            <a:r>
              <a:rPr lang="en-US" altLang="ko-KR" sz="1800" dirty="0">
                <a:latin typeface="+mn-ea"/>
              </a:rPr>
              <a:t>.)</a:t>
            </a:r>
            <a:r>
              <a:rPr lang="ko-KR" altLang="en-US" sz="1800" dirty="0">
                <a:latin typeface="+mn-ea"/>
              </a:rPr>
              <a:t> </a:t>
            </a:r>
          </a:p>
          <a:p>
            <a:endParaRPr lang="en-US" altLang="ko-KR" sz="2000" dirty="0" smtClean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0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err="1" smtClean="0"/>
              <a:t>프렌드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17107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프렌드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  <a:endParaRPr lang="en-US" altLang="ko-KR" dirty="0" smtClean="0"/>
          </a:p>
          <a:p>
            <a:pPr lvl="1"/>
            <a:r>
              <a:rPr lang="ko-KR" altLang="en-US" dirty="0"/>
              <a:t>클</a:t>
            </a:r>
            <a:r>
              <a:rPr lang="ko-KR" altLang="en-US" dirty="0" smtClean="0"/>
              <a:t>래스의 </a:t>
            </a:r>
            <a:r>
              <a:rPr lang="ko-KR" altLang="en-US" dirty="0"/>
              <a:t>멤버 함수가 </a:t>
            </a:r>
            <a:r>
              <a:rPr lang="ko-KR" altLang="en-US" dirty="0" smtClean="0"/>
              <a:t>아닌 </a:t>
            </a:r>
            <a:r>
              <a:rPr lang="ko-KR" altLang="en-US" dirty="0" smtClean="0">
                <a:solidFill>
                  <a:srgbClr val="FF0000"/>
                </a:solidFill>
              </a:rPr>
              <a:t>외부 함수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전역 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클래스의 멤버 함수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friend </a:t>
            </a:r>
            <a:r>
              <a:rPr lang="ko-KR" altLang="en-US" dirty="0" smtClean="0">
                <a:solidFill>
                  <a:srgbClr val="FF0000"/>
                </a:solidFill>
              </a:rPr>
              <a:t>키워드</a:t>
            </a:r>
            <a:r>
              <a:rPr lang="ko-KR" altLang="en-US" dirty="0" smtClean="0"/>
              <a:t>로 클래스 내에 선언된 함수</a:t>
            </a:r>
            <a:endParaRPr lang="en-US" altLang="ko-KR" dirty="0" smtClean="0"/>
          </a:p>
          <a:p>
            <a:pPr lvl="2"/>
            <a:r>
              <a:rPr lang="ko-KR" altLang="en-US" dirty="0"/>
              <a:t>클래스의 모든 멤버를 접근할 수 있는 권한 </a:t>
            </a:r>
            <a:r>
              <a:rPr lang="ko-KR" altLang="en-US" dirty="0" smtClean="0"/>
              <a:t>부여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프렌드</a:t>
            </a:r>
            <a:r>
              <a:rPr lang="ko-KR" altLang="en-US" dirty="0" smtClean="0"/>
              <a:t> 함수라고 부름</a:t>
            </a:r>
            <a:endParaRPr lang="en-US" altLang="ko-KR" dirty="0" smtClean="0"/>
          </a:p>
          <a:p>
            <a:pPr lvl="1"/>
            <a:r>
              <a:rPr lang="ko-KR" altLang="en-US" dirty="0" err="1"/>
              <a:t>프렌드</a:t>
            </a:r>
            <a:r>
              <a:rPr lang="ko-KR" altLang="en-US" dirty="0"/>
              <a:t> 선언의 필요성</a:t>
            </a:r>
            <a:endParaRPr lang="en-US" altLang="ko-KR" dirty="0"/>
          </a:p>
          <a:p>
            <a:pPr lvl="2"/>
            <a:r>
              <a:rPr lang="ko-KR" altLang="en-US" dirty="0"/>
              <a:t>클래스의 멤버로 선언하기에는 무리가 </a:t>
            </a:r>
            <a:r>
              <a:rPr lang="ko-KR" altLang="en-US" dirty="0" smtClean="0"/>
              <a:t>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클래스의 </a:t>
            </a:r>
            <a:r>
              <a:rPr lang="ko-KR" altLang="en-US" dirty="0"/>
              <a:t>모든 </a:t>
            </a:r>
            <a:r>
              <a:rPr lang="ko-KR" altLang="en-US" dirty="0" smtClean="0"/>
              <a:t>멤버를 자유롭게 접근할 수 있는 일부 외부 함수 작성 시</a:t>
            </a:r>
            <a:endParaRPr lang="en-US" altLang="ko-KR" dirty="0" smtClean="0"/>
          </a:p>
          <a:p>
            <a:pPr marL="365760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176" y="4581128"/>
            <a:ext cx="7207660" cy="206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59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프렌드로</a:t>
            </a:r>
            <a:r>
              <a:rPr lang="ko-KR" altLang="en-US" dirty="0" smtClean="0"/>
              <a:t> 초대하는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가지 유형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800200"/>
          </a:xfrm>
        </p:spPr>
        <p:txBody>
          <a:bodyPr>
            <a:normAutofit/>
          </a:bodyPr>
          <a:lstStyle/>
          <a:p>
            <a:pPr lvl="1"/>
            <a:r>
              <a:rPr lang="ko-KR" altLang="en-US" dirty="0" err="1"/>
              <a:t>프렌드</a:t>
            </a:r>
            <a:r>
              <a:rPr lang="ko-KR" altLang="en-US" dirty="0"/>
              <a:t> 함수가 되는 </a:t>
            </a:r>
            <a:r>
              <a:rPr lang="en-US" altLang="ko-KR" dirty="0"/>
              <a:t>3 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2"/>
            <a:r>
              <a:rPr lang="ko-KR" altLang="en-US" dirty="0"/>
              <a:t>전역 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</a:t>
            </a:r>
            <a:r>
              <a:rPr lang="ko-KR" altLang="en-US" dirty="0"/>
              <a:t>외부에 선언된 </a:t>
            </a:r>
            <a:r>
              <a:rPr lang="ko-KR" altLang="en-US" dirty="0" smtClean="0"/>
              <a:t>전역 함수</a:t>
            </a:r>
            <a:endParaRPr lang="en-US" altLang="ko-KR" dirty="0"/>
          </a:p>
          <a:p>
            <a:pPr lvl="2"/>
            <a:r>
              <a:rPr lang="ko-KR" altLang="en-US" dirty="0"/>
              <a:t>다른 클래스의 멤버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</a:t>
            </a:r>
            <a:r>
              <a:rPr lang="ko-KR" altLang="en-US" dirty="0"/>
              <a:t>클래스의 특정 멤버 함수</a:t>
            </a:r>
            <a:endParaRPr lang="en-US" altLang="ko-KR" dirty="0"/>
          </a:p>
          <a:p>
            <a:pPr lvl="2"/>
            <a:r>
              <a:rPr lang="ko-KR" altLang="en-US" dirty="0"/>
              <a:t>다른 클래스 </a:t>
            </a:r>
            <a:r>
              <a:rPr lang="ko-KR" altLang="en-US" dirty="0" smtClean="0"/>
              <a:t>전체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</a:t>
            </a:r>
            <a:r>
              <a:rPr lang="ko-KR" altLang="en-US" dirty="0"/>
              <a:t>클래스의 모든 멤버 함수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08920"/>
            <a:ext cx="6768752" cy="37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79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프렌드</a:t>
            </a:r>
            <a:r>
              <a:rPr lang="ko-KR" altLang="en-US" dirty="0" smtClean="0"/>
              <a:t> 선언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3338989"/>
            <a:ext cx="619268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{</a:t>
            </a:r>
          </a:p>
          <a:p>
            <a:pPr defTabSz="180000" fontAlgn="base" latinLnBrk="0"/>
            <a:r>
              <a:rPr lang="en-US" altLang="ko-KR" sz="1400" dirty="0"/>
              <a:t>	.............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friend </a:t>
            </a:r>
            <a:r>
              <a:rPr lang="en-US" altLang="ko-KR" sz="1400" b="1" dirty="0" err="1"/>
              <a:t>bool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RectManager</a:t>
            </a:r>
            <a:r>
              <a:rPr lang="en-US" altLang="ko-KR" sz="1400" b="1" dirty="0"/>
              <a:t>::equals(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r, 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s</a:t>
            </a:r>
            <a:r>
              <a:rPr lang="en-US" altLang="ko-KR" sz="1400" b="1" dirty="0" smtClean="0"/>
              <a:t>);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};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76051" y="2989964"/>
            <a:ext cx="735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2.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RectManager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클래스의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equals()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멤버 함수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를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Rect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클래스에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프렌드로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 선언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59632" y="1689902"/>
            <a:ext cx="619268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class 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</a:t>
            </a:r>
            <a:r>
              <a:rPr lang="en-US" altLang="ko-KR" sz="1400" dirty="0"/>
              <a:t>{ //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 선언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...</a:t>
            </a:r>
            <a:endParaRPr lang="en-US" altLang="ko-KR" sz="1400" dirty="0"/>
          </a:p>
          <a:p>
            <a:pPr defTabSz="180000"/>
            <a:r>
              <a:rPr lang="en-US" altLang="ko-KR" sz="1400" b="1" dirty="0"/>
              <a:t>	friend </a:t>
            </a:r>
            <a:r>
              <a:rPr lang="en-US" altLang="ko-KR" sz="1400" b="1" dirty="0" err="1"/>
              <a:t>bool</a:t>
            </a:r>
            <a:r>
              <a:rPr lang="en-US" altLang="ko-KR" sz="1400" b="1" dirty="0"/>
              <a:t> equals(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r, 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s);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6051" y="1331476"/>
            <a:ext cx="5099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외부 함수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equals()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를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Rect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클래스에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프렌드로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 선언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9632" y="5139769"/>
            <a:ext cx="6200165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{</a:t>
            </a:r>
          </a:p>
          <a:p>
            <a:pPr defTabSz="180000" fontAlgn="base" latinLnBrk="0"/>
            <a:r>
              <a:rPr lang="en-US" altLang="ko-KR" sz="1400" dirty="0"/>
              <a:t>	.............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friend </a:t>
            </a:r>
            <a:r>
              <a:rPr lang="en-US" altLang="ko-KR" sz="1400" b="1" dirty="0" err="1"/>
              <a:t>RectManager</a:t>
            </a:r>
            <a:r>
              <a:rPr lang="en-US" altLang="ko-KR" sz="1400" b="1" dirty="0"/>
              <a:t>; </a:t>
            </a:r>
            <a:endParaRPr lang="en-US" altLang="ko-KR" sz="1400" b="1" dirty="0" smtClean="0"/>
          </a:p>
          <a:p>
            <a:pPr defTabSz="180000" fontAlgn="base" latinLnBrk="0"/>
            <a:r>
              <a:rPr lang="en-US" altLang="ko-KR" sz="1400" dirty="0" smtClean="0"/>
              <a:t>};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6051" y="4700756"/>
            <a:ext cx="6924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3.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RectManager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클래스의 모든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멤버 함수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를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Rect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클래스에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프렌드로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 선언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9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예제</a:t>
            </a:r>
            <a:r>
              <a:rPr lang="en-US" altLang="ko-KR" sz="2800" dirty="0" smtClean="0"/>
              <a:t>1. </a:t>
            </a:r>
            <a:r>
              <a:rPr lang="ko-KR" altLang="en-US" sz="2800" dirty="0" err="1" smtClean="0"/>
              <a:t>프렌드</a:t>
            </a:r>
            <a:r>
              <a:rPr lang="ko-KR" altLang="en-US" sz="2800" dirty="0" smtClean="0"/>
              <a:t> 함수 만들</a:t>
            </a:r>
            <a:r>
              <a:rPr lang="ko-KR" altLang="en-US" sz="2800" dirty="0"/>
              <a:t>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308304" y="6142564"/>
            <a:ext cx="966931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not equal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71" y="1412776"/>
            <a:ext cx="6551640" cy="51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예제</a:t>
            </a:r>
            <a:r>
              <a:rPr lang="en-US" altLang="ko-KR" sz="2800" dirty="0" smtClean="0"/>
              <a:t>2. </a:t>
            </a:r>
            <a:r>
              <a:rPr lang="ko-KR" altLang="en-US" sz="2800" dirty="0" smtClean="0"/>
              <a:t>다른 클래스의 멤버 함수를 </a:t>
            </a:r>
            <a:r>
              <a:rPr lang="ko-KR" altLang="en-US" sz="2800" dirty="0" err="1" smtClean="0"/>
              <a:t>프렌드로</a:t>
            </a:r>
            <a:r>
              <a:rPr lang="ko-KR" altLang="en-US" sz="2800" dirty="0" smtClean="0"/>
              <a:t> 선언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57381" y="6392361"/>
            <a:ext cx="567784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dirty="0"/>
              <a:t>equal</a:t>
            </a:r>
            <a:endParaRPr lang="ko-KR" altLang="en-US" sz="12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45213" y="5759441"/>
            <a:ext cx="1944216" cy="403772"/>
          </a:xfrm>
          <a:prstGeom prst="wedgeRoundRectCallout">
            <a:avLst>
              <a:gd name="adj1" fmla="val 41173"/>
              <a:gd name="adj2" fmla="val 1089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객체 </a:t>
            </a: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와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는 동일한 크기의 사각형이므로 </a:t>
            </a:r>
            <a:r>
              <a:rPr lang="en-US" altLang="ko-KR" sz="1000" dirty="0">
                <a:solidFill>
                  <a:schemeClr val="tx1"/>
                </a:solidFill>
              </a:rPr>
              <a:t>“equal” </a:t>
            </a:r>
            <a:r>
              <a:rPr lang="ko-KR" altLang="en-US" sz="1000" dirty="0">
                <a:solidFill>
                  <a:schemeClr val="tx1"/>
                </a:solidFill>
              </a:rPr>
              <a:t>출력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281336"/>
            <a:ext cx="5616624" cy="547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4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예제</a:t>
            </a:r>
            <a:r>
              <a:rPr lang="en-US" altLang="ko-KR" sz="2800" dirty="0" smtClean="0"/>
              <a:t>3. </a:t>
            </a:r>
            <a:r>
              <a:rPr lang="ko-KR" altLang="en-US" sz="2800" dirty="0" smtClean="0"/>
              <a:t>다른 클래스 전체를 </a:t>
            </a:r>
            <a:r>
              <a:rPr lang="ko-KR" altLang="en-US" sz="2800" dirty="0" err="1" smtClean="0"/>
              <a:t>프렌드로</a:t>
            </a:r>
            <a:r>
              <a:rPr lang="ko-KR" altLang="en-US" sz="2800" dirty="0" smtClean="0"/>
              <a:t> 선언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511335" y="4021859"/>
            <a:ext cx="567784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dirty="0"/>
              <a:t>equal</a:t>
            </a:r>
            <a:endParaRPr lang="ko-KR" altLang="en-US" sz="12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973330" y="4637311"/>
            <a:ext cx="1198530" cy="781951"/>
          </a:xfrm>
          <a:prstGeom prst="wedgeRoundRectCallout">
            <a:avLst>
              <a:gd name="adj1" fmla="val 31593"/>
              <a:gd name="adj2" fmla="val -896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man.copy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b,a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를 통해 객체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와 </a:t>
            </a: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의 크기가 동일하므로  </a:t>
            </a:r>
            <a:r>
              <a:rPr lang="en-US" altLang="ko-KR" sz="1000" dirty="0">
                <a:solidFill>
                  <a:schemeClr val="tx1"/>
                </a:solidFill>
              </a:rPr>
              <a:t>“equal” </a:t>
            </a:r>
            <a:r>
              <a:rPr lang="ko-KR" altLang="en-US" sz="1000" dirty="0">
                <a:solidFill>
                  <a:schemeClr val="tx1"/>
                </a:solidFill>
              </a:rPr>
              <a:t>출력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75" y="1501579"/>
            <a:ext cx="6170650" cy="504056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395" y="2263921"/>
            <a:ext cx="3639908" cy="14194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0720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6046</TotalTime>
  <Words>1648</Words>
  <Application>Microsoft Office PowerPoint</Application>
  <PresentationFormat>화면 슬라이드 쇼(4:3)</PresentationFormat>
  <Paragraphs>497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HY강B</vt:lpstr>
      <vt:lpstr>맑은 고딕</vt:lpstr>
      <vt:lpstr>바탕</vt:lpstr>
      <vt:lpstr>휴먼편지체</vt:lpstr>
      <vt:lpstr>Arial</vt:lpstr>
      <vt:lpstr>Wingdings</vt:lpstr>
      <vt:lpstr>Wingdings 2</vt:lpstr>
      <vt:lpstr>가을</vt:lpstr>
      <vt:lpstr>제10장  C++ 고급 활용 2단계</vt:lpstr>
      <vt:lpstr>학습 목표</vt:lpstr>
      <vt:lpstr>친구란?</vt:lpstr>
      <vt:lpstr>C++ 프렌드</vt:lpstr>
      <vt:lpstr>프렌드로 초대하는 3 가지 유형</vt:lpstr>
      <vt:lpstr>프렌드 선언 3 종류</vt:lpstr>
      <vt:lpstr>예제1. 프렌드 함수 만들기</vt:lpstr>
      <vt:lpstr>예제2. 다른 클래스의 멤버 함수를 프렌드로 선언</vt:lpstr>
      <vt:lpstr>예제3. 다른 클래스 전체를 프렌드로 선언</vt:lpstr>
      <vt:lpstr>연산자 중복</vt:lpstr>
      <vt:lpstr>연산자 중복의 사례 : + 연산자에 대해</vt:lpstr>
      <vt:lpstr>연산자 중복의 특징</vt:lpstr>
      <vt:lpstr>연산자 함수</vt:lpstr>
      <vt:lpstr>+와 == 연산자의 작성 사례</vt:lpstr>
      <vt:lpstr>앞으로 연산자 함수 작성에 사용할 클래스</vt:lpstr>
      <vt:lpstr>멤버 함수로 이항 연산자 구현</vt:lpstr>
      <vt:lpstr>이항 연산자 중복 : + 연산자</vt:lpstr>
      <vt:lpstr>예제4. 두 개의 Power 객체를 더하는 + 연산자 작성</vt:lpstr>
      <vt:lpstr>== 연산자 중복</vt:lpstr>
      <vt:lpstr>예제5. 두 개의 Power 객체를 비교하는 == 연산자 작성</vt:lpstr>
      <vt:lpstr>+= 연산자 중복</vt:lpstr>
      <vt:lpstr>예제6. 두 Power 객체를 더하는 += 연산자 작성 </vt:lpstr>
      <vt:lpstr>예제7. + 연산자 작성 :  b = a + 2;</vt:lpstr>
      <vt:lpstr>멤버 함수로 단항 연산자 구현</vt:lpstr>
      <vt:lpstr>단항 연산자 중복</vt:lpstr>
      <vt:lpstr>전위 ++ 연산자 중복</vt:lpstr>
      <vt:lpstr>예제8. 전위 ++ 연산자 작성</vt:lpstr>
      <vt:lpstr>예제9. Power 클래스에 ! 연산자 작성</vt:lpstr>
      <vt:lpstr>후위 연산자 중복, ++ 연산자</vt:lpstr>
      <vt:lpstr>예제10. 후위 ++ 연산자 작성</vt:lpstr>
      <vt:lpstr>2 + a 덧셈을 위한 + 연산자 함수 작성</vt:lpstr>
      <vt:lpstr>예제11. 2+a를 위한 + 연산자 함수를 프렌드로 작성</vt:lpstr>
      <vt:lpstr>+ 연산자를 외부 프렌드 함수로 구현</vt:lpstr>
      <vt:lpstr>예제12. a+b를 위한 연산자 함수를 프렌드로 작성</vt:lpstr>
      <vt:lpstr>단항 연산자 ++를 프렌드로 작성하기</vt:lpstr>
      <vt:lpstr>예제13. ++연산자를 프렌드로 작성한 예</vt:lpstr>
      <vt:lpstr>수행 과제(11)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hallym</cp:lastModifiedBy>
  <cp:revision>522</cp:revision>
  <cp:lastPrinted>2013-07-12T10:03:23Z</cp:lastPrinted>
  <dcterms:created xsi:type="dcterms:W3CDTF">2011-08-27T14:53:28Z</dcterms:created>
  <dcterms:modified xsi:type="dcterms:W3CDTF">2020-05-22T04:19:22Z</dcterms:modified>
</cp:coreProperties>
</file>