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98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20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5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4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8280920" cy="2952328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표준 </a:t>
            </a:r>
            <a:r>
              <a:rPr lang="ko-KR" altLang="en-US" dirty="0"/>
              <a:t>템플릿 라이브러리</a:t>
            </a:r>
            <a:r>
              <a:rPr lang="en-US" altLang="ko-KR" dirty="0"/>
              <a:t>(STL)</a:t>
            </a:r>
            <a:r>
              <a:rPr lang="ko-KR" altLang="en-US" dirty="0" smtClean="0"/>
              <a:t>연산자 오버로딩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12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600" dirty="0" smtClean="0"/>
              <a:t>고급 활용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단계</a:t>
            </a:r>
            <a:endParaRPr lang="ko-KR" altLang="en-US" sz="3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33056"/>
            <a:ext cx="2520280" cy="26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장점과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템플릿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코드의 재사용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소프트웨어의 생산성과 유용성</a:t>
            </a:r>
            <a:endParaRPr lang="en-US" altLang="ko-KR" dirty="0" smtClean="0"/>
          </a:p>
          <a:p>
            <a:r>
              <a:rPr lang="ko-KR" altLang="en-US" dirty="0" smtClean="0"/>
              <a:t>템플릿 단점</a:t>
            </a:r>
            <a:endParaRPr lang="en-US" altLang="ko-KR" dirty="0" smtClean="0"/>
          </a:p>
          <a:p>
            <a:pPr lvl="1"/>
            <a:r>
              <a:rPr lang="ko-KR" altLang="en-US" dirty="0" err="1"/>
              <a:t>포팅에</a:t>
            </a:r>
            <a:r>
              <a:rPr lang="ko-KR" altLang="en-US" dirty="0"/>
              <a:t> 취약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 따라 지원하지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 메시지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디버깅에 많은 어려움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 programming</a:t>
            </a:r>
          </a:p>
          <a:p>
            <a:pPr lvl="2"/>
            <a:r>
              <a:rPr lang="ko-KR" altLang="en-US" dirty="0" smtClean="0"/>
              <a:t>일반화 프로그래밍이라고도 부름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활용하는 프로그래밍 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STL(Standard Template Library)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보편화 추세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Java, C# </a:t>
            </a:r>
            <a:r>
              <a:rPr lang="ko-KR" altLang="en-US" dirty="0" smtClean="0"/>
              <a:t>등 많은 언어에서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68012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2. </a:t>
            </a:r>
            <a:r>
              <a:rPr lang="ko-KR" altLang="en-US" sz="2800" dirty="0" smtClean="0"/>
              <a:t>큰 </a:t>
            </a:r>
            <a:r>
              <a:rPr lang="ko-KR" altLang="en-US" sz="2800" dirty="0"/>
              <a:t>값을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</a:t>
            </a:r>
            <a:r>
              <a:rPr lang="en-US" altLang="ko-KR" sz="2800" dirty="0"/>
              <a:t>bigger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함수 만들기 연습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675" y="1338737"/>
            <a:ext cx="7580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두 값을 매개 변수로 받아 큰 값을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리턴하는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bigger()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ea typeface="HY강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4" y="1844824"/>
            <a:ext cx="6037440" cy="3744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284984"/>
            <a:ext cx="3744416" cy="10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3. </a:t>
            </a:r>
            <a:r>
              <a:rPr lang="ko-KR" altLang="en-US" sz="2800" dirty="0" smtClean="0"/>
              <a:t>배열의 합을 </a:t>
            </a:r>
            <a:r>
              <a:rPr lang="ko-KR" altLang="en-US" sz="2800" dirty="0" smtClean="0"/>
              <a:t>리턴 하는 </a:t>
            </a:r>
            <a:r>
              <a:rPr lang="ko-KR" altLang="en-US" sz="2800" dirty="0" smtClean="0"/>
              <a:t>제네릭 </a:t>
            </a:r>
            <a:r>
              <a:rPr lang="en-US" altLang="ko-KR" sz="2800" dirty="0" smtClean="0"/>
              <a:t>add()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273" y="1340768"/>
            <a:ext cx="794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배열과 크기를 매개 변수로 받아 합을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리턴 하는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제네릭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add()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40665"/>
            <a:ext cx="39909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986438" cy="33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4. </a:t>
            </a:r>
            <a:r>
              <a:rPr lang="ko-KR" altLang="en-US" sz="2800" dirty="0" smtClean="0"/>
              <a:t>배열을 복사하는 </a:t>
            </a:r>
            <a:r>
              <a:rPr lang="en-US" altLang="ko-KR" sz="2800" dirty="0" err="1" smtClean="0"/>
              <a:t>mcopy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제네릭 함수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286445"/>
            <a:ext cx="821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두 개의 배열을 매개 변수로 받아 배열을 복사하는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mcopy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661248"/>
            <a:ext cx="3456384" cy="9239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59061"/>
            <a:ext cx="7128792" cy="38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배열을 출력하는 </a:t>
            </a:r>
            <a:r>
              <a:rPr lang="en-US" altLang="ko-KR" dirty="0" smtClean="0"/>
              <a:t>print() </a:t>
            </a:r>
            <a:r>
              <a:rPr lang="ko-KR" altLang="en-US" dirty="0" smtClean="0"/>
              <a:t>템플릿 함수의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4782" y="1412776"/>
            <a:ext cx="3874627" cy="37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array[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'\t';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x[] = {1,2,3,4,5};</a:t>
            </a:r>
          </a:p>
          <a:p>
            <a:pPr defTabSz="180000"/>
            <a:r>
              <a:rPr lang="fr-FR" altLang="ko-KR" sz="1200" dirty="0" smtClean="0"/>
              <a:t>	double </a:t>
            </a:r>
            <a:r>
              <a:rPr lang="fr-FR" altLang="ko-KR" sz="1200" dirty="0"/>
              <a:t>d[5] = { 1.1, 2.2, 3.3, 4.4, 5.5 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print(x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b="1" dirty="0" smtClean="0"/>
              <a:t>	print(d</a:t>
            </a:r>
            <a:r>
              <a:rPr lang="en-US" altLang="ko-KR" sz="1200" b="1" dirty="0"/>
              <a:t>, 5);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char </a:t>
            </a:r>
            <a:r>
              <a:rPr lang="en-US" altLang="ko-KR" sz="1200" dirty="0"/>
              <a:t>c[5] = {1, 2, 3, 4, 5};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print(c</a:t>
            </a:r>
            <a:r>
              <a:rPr lang="en-US" altLang="ko-KR" sz="1200" b="1" dirty="0"/>
              <a:t>, 5);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392341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20714" y="463269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2348880"/>
            <a:ext cx="1656184" cy="586287"/>
          </a:xfrm>
          <a:prstGeom prst="wedgeRoundRectCallout">
            <a:avLst>
              <a:gd name="adj1" fmla="val 83524"/>
              <a:gd name="adj2" fmla="val 53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 구체화되는  경우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>
                <a:solidFill>
                  <a:schemeClr val="tx1"/>
                </a:solidFill>
              </a:rPr>
              <a:t>1, 2, 3, 4, 5</a:t>
            </a:r>
            <a:r>
              <a:rPr lang="ko-KR" altLang="en-US" sz="1000" dirty="0">
                <a:solidFill>
                  <a:schemeClr val="tx1"/>
                </a:solidFill>
              </a:rPr>
              <a:t>에 대한 그래픽 문자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69" y="5341435"/>
            <a:ext cx="3903441" cy="12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714500" y="2935167"/>
            <a:ext cx="1057300" cy="3086121"/>
          </a:xfrm>
          <a:custGeom>
            <a:avLst/>
            <a:gdLst>
              <a:gd name="connsiteX0" fmla="*/ 0 w 1059873"/>
              <a:gd name="connsiteY0" fmla="*/ 0 h 3377046"/>
              <a:gd name="connsiteX1" fmla="*/ 374073 w 1059873"/>
              <a:gd name="connsiteY1" fmla="*/ 2524991 h 3377046"/>
              <a:gd name="connsiteX2" fmla="*/ 1059873 w 1059873"/>
              <a:gd name="connsiteY2" fmla="*/ 3377046 h 33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73" h="3377046">
                <a:moveTo>
                  <a:pt x="0" y="0"/>
                </a:moveTo>
                <a:cubicBezTo>
                  <a:pt x="98714" y="981075"/>
                  <a:pt x="197428" y="1962150"/>
                  <a:pt x="374073" y="2524991"/>
                </a:cubicBezTo>
                <a:cubicBezTo>
                  <a:pt x="550719" y="3087832"/>
                  <a:pt x="805296" y="3232439"/>
                  <a:pt x="1059873" y="3377046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141277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char</a:t>
            </a:r>
            <a:r>
              <a:rPr lang="ko-KR" altLang="en-US" sz="1600" dirty="0" smtClean="0">
                <a:solidFill>
                  <a:srgbClr val="FF0000"/>
                </a:solidFill>
              </a:rPr>
              <a:t>로 구체화되면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숫자대신 문자가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출력되는 문제 발생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78503"/>
            <a:ext cx="3342903" cy="89356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674" y="18864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5. </a:t>
            </a:r>
            <a:r>
              <a:rPr lang="ko-KR" altLang="en-US" sz="2800" dirty="0" smtClean="0">
                <a:solidFill>
                  <a:srgbClr val="FF0000"/>
                </a:solidFill>
              </a:rPr>
              <a:t>템플릿 함수보다 중복 함수가 우선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624465" y="6051414"/>
            <a:ext cx="504056" cy="226087"/>
          </a:xfrm>
          <a:prstGeom prst="wedgeRoundRectCallout">
            <a:avLst>
              <a:gd name="adj1" fmla="val -158115"/>
              <a:gd name="adj2" fmla="val -7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790052"/>
            <a:ext cx="7080785" cy="44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-30294" y="1385193"/>
            <a:ext cx="8153400" cy="5040560"/>
          </a:xfrm>
        </p:spPr>
        <p:txBody>
          <a:bodyPr/>
          <a:lstStyle/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제네릭 클래스 </a:t>
            </a:r>
            <a:r>
              <a:rPr lang="ko-KR" altLang="en-US" dirty="0" smtClean="0"/>
              <a:t>멤버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클래스 구체화 및 객체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6740" y="1268760"/>
            <a:ext cx="42484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data [100]; // T </a:t>
            </a:r>
            <a:r>
              <a:rPr lang="ko-KR" altLang="en-US" sz="1200" dirty="0"/>
              <a:t>타입의 배열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MyStack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element); </a:t>
            </a:r>
            <a:endParaRPr lang="en-US" altLang="ko-KR" sz="1200" dirty="0" smtClean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pop();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212976"/>
            <a:ext cx="42484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template &lt;class T&gt; </a:t>
            </a:r>
            <a:r>
              <a:rPr lang="en-US" altLang="ko-KR" sz="1200" b="1" dirty="0" smtClean="0"/>
              <a:t>T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::pop()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13120" y="5157192"/>
            <a:ext cx="561662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iStack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</a:p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&lt;double&gt;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dStack</a:t>
            </a:r>
            <a:r>
              <a:rPr lang="en-US" altLang="ko-KR" sz="1200" dirty="0"/>
              <a:t>; // double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 smtClean="0"/>
              <a:t>iStack.push</a:t>
            </a:r>
            <a:r>
              <a:rPr lang="en-US" altLang="ko-KR" sz="1200" dirty="0" smtClean="0"/>
              <a:t>(3); </a:t>
            </a:r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iStack.pop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dStack.push</a:t>
            </a:r>
            <a:r>
              <a:rPr lang="en-US" altLang="ko-KR" sz="1200" dirty="0" smtClean="0"/>
              <a:t>(3.5); </a:t>
            </a:r>
          </a:p>
          <a:p>
            <a:pPr defTabSz="180000" fontAlgn="base" latinLnBrk="0"/>
            <a:r>
              <a:rPr lang="en-US" altLang="ko-KR" sz="1200" dirty="0" smtClean="0"/>
              <a:t>double d = </a:t>
            </a:r>
            <a:r>
              <a:rPr lang="en-US" altLang="ko-KR" sz="1200" dirty="0" err="1" smtClean="0"/>
              <a:t>dStack.pop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98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6. </a:t>
            </a:r>
            <a:r>
              <a:rPr lang="ko-KR" altLang="en-US" sz="2800" dirty="0" err="1" smtClean="0"/>
              <a:t>제네릭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스택</a:t>
            </a:r>
            <a:r>
              <a:rPr lang="ko-KR" altLang="en-US" sz="2800" dirty="0" smtClean="0"/>
              <a:t> 클래스 만들기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66" y="3645024"/>
            <a:ext cx="3851185" cy="10294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65653"/>
            <a:ext cx="3514532" cy="5441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963666"/>
            <a:ext cx="4353502" cy="23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7. </a:t>
            </a:r>
            <a:r>
              <a:rPr lang="ko-KR" altLang="en-US" sz="2800" dirty="0" smtClean="0"/>
              <a:t>두 개의 </a:t>
            </a:r>
            <a:r>
              <a:rPr lang="ko-KR" altLang="en-US" sz="2800" dirty="0" err="1" smtClean="0"/>
              <a:t>제네릭</a:t>
            </a:r>
            <a:r>
              <a:rPr lang="ko-KR" altLang="en-US" sz="2800" dirty="0" smtClean="0"/>
              <a:t> 타입을 가진 클래스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08" y="4234962"/>
            <a:ext cx="3051004" cy="815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75" y="1484784"/>
            <a:ext cx="4072203" cy="45503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708" y="1484784"/>
            <a:ext cx="3384376" cy="23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, 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STL(Standard Template Library)</a:t>
            </a:r>
          </a:p>
          <a:p>
            <a:pPr lvl="1"/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개발자는 이들을 이용하여 쉽게 응용 프로그램 작성</a:t>
            </a:r>
            <a:endParaRPr lang="en-US" altLang="ko-KR" dirty="0" smtClean="0"/>
          </a:p>
          <a:p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담아두는 자료 구조를 표현한 클래스</a:t>
            </a:r>
            <a:endParaRPr lang="en-US" altLang="ko-KR" dirty="0"/>
          </a:p>
          <a:p>
            <a:pPr lvl="2"/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 – </a:t>
            </a:r>
            <a:r>
              <a:rPr lang="ko-KR" altLang="en-US" dirty="0" smtClean="0"/>
              <a:t>컨테이너 원소에 대한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원소들을 순회하면서 접근하기 위해 만들어진 컨테이너 원소에 대한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 원소에 대한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등의 기능을 구현한 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멤버 함수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4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755576" y="2780928"/>
            <a:ext cx="7992888" cy="2053952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400" dirty="0" smtClean="0"/>
              <a:t>일반화와 템플릿의 개념과 목적을 이해한다</a:t>
            </a:r>
            <a:r>
              <a:rPr lang="en-US" altLang="ko-KR" sz="14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400" dirty="0" smtClean="0"/>
              <a:t>템플릿으로부터 구체화의 과정을 이해한다</a:t>
            </a:r>
            <a:r>
              <a:rPr lang="en-US" altLang="ko-KR" sz="14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400" dirty="0" err="1" smtClean="0"/>
              <a:t>제네릭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템플릿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함수를 작성하고 활용할 수 있다</a:t>
            </a:r>
            <a:r>
              <a:rPr lang="en-US" altLang="ko-KR" sz="14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400" dirty="0" err="1"/>
              <a:t>제네릭</a:t>
            </a:r>
            <a:r>
              <a:rPr lang="en-US" altLang="ko-KR" sz="1400" dirty="0"/>
              <a:t>(</a:t>
            </a:r>
            <a:r>
              <a:rPr lang="ko-KR" altLang="en-US" sz="1400" dirty="0"/>
              <a:t>템플릿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클래스를 작성하고 활용할 </a:t>
            </a:r>
            <a:r>
              <a:rPr lang="ko-KR" altLang="en-US" sz="1400" dirty="0"/>
              <a:t>수 있다</a:t>
            </a:r>
            <a:r>
              <a:rPr lang="en-US" altLang="ko-KR" sz="1400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z="1400" dirty="0" smtClean="0"/>
              <a:t>C++ </a:t>
            </a:r>
            <a:r>
              <a:rPr lang="ko-KR" altLang="en-US" sz="1400" dirty="0" smtClean="0"/>
              <a:t>표준 템플릿 라이브러리</a:t>
            </a:r>
            <a:r>
              <a:rPr lang="en-US" altLang="ko-KR" sz="1400" dirty="0" smtClean="0"/>
              <a:t>(STL)</a:t>
            </a:r>
            <a:r>
              <a:rPr lang="ko-KR" altLang="en-US" sz="1400" dirty="0" smtClean="0"/>
              <a:t>에 대해 이해하고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활용할 수 있다</a:t>
            </a:r>
            <a:r>
              <a:rPr lang="en-US" altLang="ko-KR" sz="14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z="1400" dirty="0" smtClean="0"/>
              <a:t>vector </a:t>
            </a:r>
            <a:r>
              <a:rPr lang="ko-KR" altLang="en-US" sz="1400" dirty="0" smtClean="0"/>
              <a:t>컨테이너를 이해하고 활용하는 연습을 통해 다른 </a:t>
            </a:r>
            <a:r>
              <a:rPr lang="en-US" altLang="ko-KR" sz="1400" dirty="0" smtClean="0"/>
              <a:t>STL</a:t>
            </a:r>
            <a:r>
              <a:rPr lang="ko-KR" altLang="en-US" sz="1400" dirty="0" smtClean="0"/>
              <a:t> 컨테이너를 활용할 수 있다</a:t>
            </a:r>
            <a:r>
              <a:rPr lang="en-US" altLang="ko-KR" sz="14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z="1400" dirty="0" smtClean="0"/>
              <a:t>iterator</a:t>
            </a:r>
            <a:r>
              <a:rPr lang="ko-KR" altLang="en-US" sz="1400" dirty="0" smtClean="0"/>
              <a:t>에 대해 이해하고 간단히 활용할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학습 목표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31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907704" y="216510"/>
            <a:ext cx="5994623" cy="6290560"/>
            <a:chOff x="1907704" y="216510"/>
            <a:chExt cx="5994623" cy="629056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16510"/>
              <a:ext cx="5994623" cy="629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907704" y="216510"/>
              <a:ext cx="7136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표</a:t>
              </a:r>
              <a:r>
                <a:rPr lang="en-US" altLang="ko-KR" sz="1400" dirty="0" smtClean="0"/>
                <a:t>1&gt;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996952"/>
              <a:ext cx="7136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표</a:t>
              </a:r>
              <a:r>
                <a:rPr lang="en-US" altLang="ko-KR" sz="1400" dirty="0" smtClean="0"/>
                <a:t>2&gt;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7704" y="4941168"/>
              <a:ext cx="7136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표</a:t>
              </a:r>
              <a:r>
                <a:rPr lang="en-US" altLang="ko-KR" sz="1400" dirty="0" smtClean="0"/>
                <a:t>3&gt;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8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과 관련된 헤더 파일과 이름 공간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클래스를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클래스가 선언된 헤더 파일 </a:t>
            </a:r>
            <a:r>
              <a:rPr lang="en-US" altLang="ko-KR" dirty="0" smtClean="0"/>
              <a:t>include</a:t>
            </a:r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vector </a:t>
            </a:r>
            <a:r>
              <a:rPr lang="ko-KR" altLang="en-US" dirty="0" smtClean="0"/>
              <a:t>클래스를 사용하려면 </a:t>
            </a:r>
            <a:r>
              <a:rPr lang="en-US" altLang="ko-KR" dirty="0" smtClean="0"/>
              <a:t>#include &lt;vector&gt;</a:t>
            </a:r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list </a:t>
            </a:r>
            <a:r>
              <a:rPr lang="ko-KR" altLang="en-US" dirty="0" smtClean="0"/>
              <a:t>클래스를 사용하려면 </a:t>
            </a:r>
            <a:r>
              <a:rPr lang="en-US" altLang="ko-KR" dirty="0"/>
              <a:t>#include </a:t>
            </a:r>
            <a:r>
              <a:rPr lang="en-US" altLang="ko-KR" dirty="0" smtClean="0"/>
              <a:t>&lt;list&gt;</a:t>
            </a:r>
          </a:p>
          <a:p>
            <a:pPr lvl="1"/>
            <a:r>
              <a:rPr lang="ko-KR" altLang="en-US" dirty="0" smtClean="0"/>
              <a:t>알고리즘 함수를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함수에 상관 없이 </a:t>
            </a:r>
            <a:r>
              <a:rPr lang="en-US" altLang="ko-KR" dirty="0" smtClean="0"/>
              <a:t>#include </a:t>
            </a:r>
            <a:r>
              <a:rPr lang="en-US" altLang="ko-KR" dirty="0"/>
              <a:t>&lt;algorithm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이름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이 선언된 이름 공간은 </a:t>
            </a:r>
            <a:r>
              <a:rPr lang="en-US" altLang="ko-KR" dirty="0" err="1" smtClean="0"/>
              <a:t>std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길이 배열을 구현한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벡터의 길이에 대한 고민할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다양한 멤버 함수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벡터에 저장된 원소는 인덱스로 접근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638300"/>
            <a:ext cx="6715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74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/>
              <a:t> </a:t>
            </a:r>
            <a:r>
              <a:rPr lang="ko-KR" altLang="en-US" dirty="0" smtClean="0"/>
              <a:t>다루기 사례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834"/>
            <a:ext cx="6552728" cy="5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7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8. </a:t>
            </a:r>
            <a:r>
              <a:rPr lang="en-US" altLang="ko-KR" sz="2800" dirty="0" smtClean="0"/>
              <a:t>vector </a:t>
            </a:r>
            <a:r>
              <a:rPr lang="ko-KR" altLang="en-US" sz="2800" dirty="0" smtClean="0"/>
              <a:t>컨테이너 활용하기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717032"/>
            <a:ext cx="3285229" cy="8781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" y="1556792"/>
            <a:ext cx="4306138" cy="40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9. </a:t>
            </a:r>
            <a:r>
              <a:rPr lang="ko-KR" altLang="en-US" sz="2800" dirty="0" smtClean="0"/>
              <a:t>문자열을 저장하는 벡터 만들기 연습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4300" y="1340768"/>
            <a:ext cx="7856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문자열을 저장하는 벡터를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이름을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받아 사전에서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가장 뒤에 나오는 이름을 출력하라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95" y="3212976"/>
            <a:ext cx="2985274" cy="7979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95" y="4437112"/>
            <a:ext cx="3286692" cy="1521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60848"/>
            <a:ext cx="5065365" cy="40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반복자라고도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원소를 가리키는 포인터</a:t>
            </a:r>
            <a:endParaRPr lang="en-US" altLang="ko-KR" dirty="0" smtClean="0"/>
          </a:p>
          <a:p>
            <a:r>
              <a:rPr lang="en-US" altLang="ko-KR" dirty="0" smtClean="0"/>
              <a:t>iterator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구체적인 컨테이너를 지정하여 반복자 변수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414480"/>
            <a:ext cx="228774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&gt;::iterator it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dirty="0" smtClean="0"/>
              <a:t>it = </a:t>
            </a:r>
            <a:r>
              <a:rPr lang="en-US" altLang="ko-KR" sz="1600" dirty="0" err="1" smtClean="0"/>
              <a:t>v.begin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99380" y="4477921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415030" y="4853716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6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84365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27228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2947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058104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547652" y="4477921"/>
            <a:ext cx="48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049933" y="4106268"/>
            <a:ext cx="1400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</a:t>
            </a:r>
            <a:r>
              <a:rPr lang="en-US" altLang="ko-KR" sz="1400" dirty="0" smtClean="0"/>
              <a:t>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v;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172360" y="4477921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it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84632" y="45058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698417" y="4609426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15092" y="3501008"/>
            <a:ext cx="1148996" cy="698827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는 원소가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타입인 벡터의 원소에 대한 포인터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8989" y="5593457"/>
            <a:ext cx="772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v.begin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33434" y="5593456"/>
            <a:ext cx="640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V="1">
            <a:off x="5565056" y="5157192"/>
            <a:ext cx="0" cy="4362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V="1">
            <a:off x="7253778" y="5157192"/>
            <a:ext cx="0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7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7" y="-831"/>
            <a:ext cx="6718225" cy="68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10. </a:t>
            </a:r>
            <a:r>
              <a:rPr lang="en-US" altLang="ko-KR" sz="2800" dirty="0"/>
              <a:t>iterator</a:t>
            </a:r>
            <a:r>
              <a:rPr lang="ko-KR" altLang="en-US" sz="2800" dirty="0"/>
              <a:t>를 사용하여 </a:t>
            </a:r>
            <a:r>
              <a:rPr lang="en-US" altLang="ko-KR" sz="2800" dirty="0" smtClean="0"/>
              <a:t>vector</a:t>
            </a:r>
            <a:r>
              <a:rPr lang="ko-KR" altLang="en-US" sz="2800" dirty="0" smtClean="0"/>
              <a:t>의 모든 원소에 </a:t>
            </a:r>
            <a:r>
              <a:rPr lang="en-US" altLang="ko-KR" sz="2800" dirty="0"/>
              <a:t>2 </a:t>
            </a:r>
            <a:r>
              <a:rPr lang="ko-KR" altLang="en-US" sz="2800" dirty="0" smtClean="0"/>
              <a:t>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5644815"/>
            <a:ext cx="3411044" cy="911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5976664" cy="40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중복의 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함수의 코드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7223" y="1528331"/>
            <a:ext cx="50405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a,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&amp; a, 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b="1" dirty="0"/>
              <a:t> &amp; 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a=4, b=5;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&amp; a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 smtClean="0"/>
              <a:t>&amp; b</a:t>
            </a:r>
            <a:r>
              <a:rPr lang="en-US" altLang="ko-KR" sz="1200" b="1" dirty="0"/>
              <a:t>) 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 &lt;&lt; '\t'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c=0.3, d=12.5;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(double&amp; </a:t>
            </a:r>
            <a:r>
              <a:rPr lang="en-US" altLang="ko-KR" sz="1200" b="1" dirty="0"/>
              <a:t>a, </a:t>
            </a:r>
            <a:r>
              <a:rPr lang="en-US" altLang="ko-KR" sz="1200" b="1" dirty="0" smtClean="0"/>
              <a:t>double&amp; </a:t>
            </a:r>
            <a:r>
              <a:rPr lang="en-US" altLang="ko-KR" sz="1200" b="1" dirty="0"/>
              <a:t>b)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 &lt;&lt; '\t'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99992" y="2542258"/>
            <a:ext cx="1800200" cy="382817"/>
          </a:xfrm>
          <a:prstGeom prst="wedgeRoundRectCallout">
            <a:avLst>
              <a:gd name="adj1" fmla="val -92548"/>
              <a:gd name="adj2" fmla="val -1061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함수는 매개 </a:t>
            </a:r>
            <a:r>
              <a:rPr lang="ko-KR" altLang="en-US" sz="1000" dirty="0">
                <a:solidFill>
                  <a:schemeClr val="tx1"/>
                </a:solidFill>
              </a:rPr>
              <a:t>변수만 다르고 나머지 코드는 동일함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578" y="2919988"/>
            <a:ext cx="1364137" cy="282957"/>
          </a:xfrm>
          <a:custGeom>
            <a:avLst/>
            <a:gdLst>
              <a:gd name="connsiteX0" fmla="*/ 948500 w 1364137"/>
              <a:gd name="connsiteY0" fmla="*/ 9237 h 397173"/>
              <a:gd name="connsiteX1" fmla="*/ 6391 w 1364137"/>
              <a:gd name="connsiteY1" fmla="*/ 397164 h 397173"/>
              <a:gd name="connsiteX2" fmla="*/ 1364137 w 1364137"/>
              <a:gd name="connsiteY2" fmla="*/ 0 h 3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37" h="397173">
                <a:moveTo>
                  <a:pt x="948500" y="9237"/>
                </a:moveTo>
                <a:cubicBezTo>
                  <a:pt x="442809" y="203970"/>
                  <a:pt x="-62882" y="398703"/>
                  <a:pt x="6391" y="397164"/>
                </a:cubicBezTo>
                <a:cubicBezTo>
                  <a:pt x="75664" y="395625"/>
                  <a:pt x="719900" y="197812"/>
                  <a:pt x="1364137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05309" y="2523070"/>
            <a:ext cx="548439" cy="1359751"/>
          </a:xfrm>
          <a:custGeom>
            <a:avLst/>
            <a:gdLst>
              <a:gd name="connsiteX0" fmla="*/ 711200 w 711200"/>
              <a:gd name="connsiteY0" fmla="*/ 0 h 2105891"/>
              <a:gd name="connsiteX1" fmla="*/ 0 w 711200"/>
              <a:gd name="connsiteY1" fmla="*/ 1016000 h 2105891"/>
              <a:gd name="connsiteX2" fmla="*/ 711200 w 711200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105891">
                <a:moveTo>
                  <a:pt x="711200" y="0"/>
                </a:moveTo>
                <a:cubicBezTo>
                  <a:pt x="355600" y="332509"/>
                  <a:pt x="0" y="665018"/>
                  <a:pt x="0" y="1016000"/>
                </a:cubicBezTo>
                <a:cubicBezTo>
                  <a:pt x="0" y="1366982"/>
                  <a:pt x="711200" y="2105891"/>
                  <a:pt x="711200" y="21058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3589" y="3691758"/>
            <a:ext cx="952058" cy="437584"/>
          </a:xfrm>
          <a:prstGeom prst="wedgeRoundRectCallout">
            <a:avLst>
              <a:gd name="adj1" fmla="val 44563"/>
              <a:gd name="adj2" fmla="val -84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동일한 코드 중복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3748" y="2326234"/>
            <a:ext cx="1550105" cy="72008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215" y="3406354"/>
            <a:ext cx="1550105" cy="7229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04248" y="5775647"/>
            <a:ext cx="13115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 	4</a:t>
            </a:r>
            <a:endParaRPr lang="en-US" altLang="ko-KR" sz="1200" dirty="0"/>
          </a:p>
          <a:p>
            <a:r>
              <a:rPr lang="en-US" altLang="ko-KR" sz="1200" dirty="0" smtClean="0"/>
              <a:t>12.5	0.3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64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알고리즘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알고리즘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 </a:t>
            </a:r>
            <a:r>
              <a:rPr lang="ko-KR" altLang="en-US" dirty="0" smtClean="0"/>
              <a:t>컨테이너 클래스의 멤버 함수가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</a:t>
            </a:r>
            <a:r>
              <a:rPr lang="ko-KR" altLang="en-US" dirty="0" smtClean="0"/>
              <a:t>와 함께 작동</a:t>
            </a:r>
            <a:endParaRPr lang="en-US" altLang="ko-KR" dirty="0" smtClean="0"/>
          </a:p>
          <a:p>
            <a:r>
              <a:rPr lang="en-US" altLang="ko-KR" dirty="0" smtClean="0"/>
              <a:t>sort() </a:t>
            </a:r>
            <a:r>
              <a:rPr lang="ko-KR" altLang="en-US" dirty="0" smtClean="0"/>
              <a:t>함수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매개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소팅을</a:t>
            </a:r>
            <a:r>
              <a:rPr lang="ko-KR" altLang="en-US" dirty="0" smtClean="0"/>
              <a:t> 시작한 원소의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</a:t>
            </a:r>
            <a:r>
              <a:rPr lang="ko-KR" altLang="en-US" dirty="0" smtClean="0"/>
              <a:t> 범위의 마지막 원소 다음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4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5450570" cy="4749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11. </a:t>
            </a:r>
            <a:r>
              <a:rPr lang="en-US" altLang="ko-KR" sz="2800" dirty="0" smtClean="0"/>
              <a:t>sort() </a:t>
            </a:r>
            <a:r>
              <a:rPr lang="ko-KR" altLang="en-US" sz="2800" dirty="0" smtClean="0"/>
              <a:t>함수를 이용한 </a:t>
            </a:r>
            <a:r>
              <a:rPr lang="en-US" altLang="ko-KR" sz="2800" dirty="0" smtClean="0"/>
              <a:t>vector </a:t>
            </a:r>
            <a:r>
              <a:rPr lang="ko-KR" altLang="en-US" sz="2800" dirty="0" err="1" smtClean="0"/>
              <a:t>소팅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00808"/>
            <a:ext cx="39909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039156"/>
            <a:ext cx="3990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강의자료에서 설명한 총 </a:t>
            </a:r>
            <a:r>
              <a:rPr lang="en-US" altLang="ko-KR" sz="2000" dirty="0" smtClean="0">
                <a:latin typeface="+mn-ea"/>
              </a:rPr>
              <a:t>11</a:t>
            </a:r>
            <a:r>
              <a:rPr lang="ko-KR" altLang="en-US" sz="2000" dirty="0" smtClean="0">
                <a:latin typeface="+mn-ea"/>
              </a:rPr>
              <a:t>개의 </a:t>
            </a:r>
            <a:r>
              <a:rPr lang="ko-KR" altLang="en-US" sz="2000" dirty="0" smtClean="0">
                <a:latin typeface="+mn-ea"/>
              </a:rPr>
              <a:t>예제를 직접 프로그램 한 후 그 결과와 소스를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06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01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06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07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632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또는 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 타입을 지정하여 틀에서 찍어 내듯이 함수나 클래스 코드를 생산하는 기법</a:t>
            </a:r>
            <a:endParaRPr lang="en-US" altLang="ko-KR" dirty="0" smtClean="0"/>
          </a:p>
          <a:p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template </a:t>
            </a:r>
            <a:r>
              <a:rPr lang="ko-KR" altLang="en-US" dirty="0">
                <a:solidFill>
                  <a:srgbClr val="FF0000"/>
                </a:solidFill>
              </a:rPr>
              <a:t>키워드로 함수나 클래스 </a:t>
            </a:r>
            <a:r>
              <a:rPr lang="ko-KR" altLang="en-US" dirty="0" smtClean="0">
                <a:solidFill>
                  <a:srgbClr val="FF0000"/>
                </a:solidFill>
              </a:rPr>
              <a:t>선언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변수나 매개 변수의 타입만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부분이 동일한 함수를 일반화시킴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일반화를 위한 데이터 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템플릿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382" y="4514924"/>
            <a:ext cx="3206688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442" y="6133582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템플릿을 이용한 </a:t>
            </a:r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 </a:t>
            </a:r>
            <a:r>
              <a:rPr lang="en-US" altLang="ko-KR" sz="1400" dirty="0" err="1" smtClean="0"/>
              <a:t>myswap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00565" y="3849235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878103" y="3849235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6260" y="3843994"/>
            <a:ext cx="1348770" cy="360040"/>
          </a:xfrm>
          <a:prstGeom prst="wedgeRoundRectCallout">
            <a:avLst>
              <a:gd name="adj1" fmla="val -86929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4168150"/>
            <a:ext cx="29523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 &lt;class T&gt; </a:t>
            </a:r>
            <a:r>
              <a:rPr lang="ko-KR" altLang="en-US" sz="1200" dirty="0" smtClean="0"/>
              <a:t>또는 </a:t>
            </a:r>
            <a:endParaRPr lang="en-US" altLang="ko-KR" sz="1200" dirty="0" smtClean="0"/>
          </a:p>
          <a:p>
            <a:r>
              <a:rPr lang="en-US" altLang="ko-KR" sz="1200" dirty="0" smtClean="0"/>
              <a:t>template &lt;</a:t>
            </a:r>
            <a:r>
              <a:rPr lang="en-US" altLang="ko-KR" sz="1200" dirty="0" err="1" smtClean="0"/>
              <a:t>typename</a:t>
            </a:r>
            <a:r>
              <a:rPr lang="en-US" altLang="ko-KR" sz="1200" dirty="0" smtClean="0"/>
              <a:t> T&gt;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타입을 가진 템플릿 선언</a:t>
            </a:r>
            <a:endParaRPr lang="en-US" altLang="ko-KR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&lt;class </a:t>
            </a:r>
            <a:r>
              <a:rPr lang="en-US" altLang="ko-KR" sz="1200" dirty="0" smtClean="0"/>
              <a:t>T1, class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T2, class T3&gt;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34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함수들로부터 템플릿 만들기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3572370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897743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81798" y="259024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981798" y="357237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01816" y="2644957"/>
            <a:ext cx="320668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/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b="1" dirty="0" smtClean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void </a:t>
            </a:r>
            <a:r>
              <a:rPr lang="en-US" altLang="ko-KR" sz="1600" dirty="0" err="1"/>
              <a:t>myswap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b)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a;</a:t>
            </a:r>
          </a:p>
          <a:p>
            <a:pPr defTabSz="180000" fontAlgn="base" latinLnBrk="0"/>
            <a:r>
              <a:rPr lang="en-US" altLang="ko-KR" sz="1600" dirty="0"/>
              <a:t>	a = b;</a:t>
            </a:r>
          </a:p>
          <a:p>
            <a:pPr defTabSz="180000" fontAlgn="base" latinLnBrk="0"/>
            <a:r>
              <a:rPr lang="en-US" altLang="ko-KR" sz="1600" dirty="0"/>
              <a:t>	b = </a:t>
            </a:r>
            <a:r>
              <a:rPr lang="en-US" altLang="ko-KR" sz="1600" dirty="0" err="1"/>
              <a:t>tmp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8614" y="4664977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템플릿을 이용한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함수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49626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 함수들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83626" y="3140322"/>
            <a:ext cx="137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만들기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43999" y="1979268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021537" y="1979268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399694" y="1974027"/>
            <a:ext cx="1348770" cy="360040"/>
          </a:xfrm>
          <a:prstGeom prst="wedgeRoundRectCallout">
            <a:avLst>
              <a:gd name="adj1" fmla="val -71790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5" name="타원 4"/>
          <p:cNvSpPr/>
          <p:nvPr/>
        </p:nvSpPr>
        <p:spPr>
          <a:xfrm>
            <a:off x="1547664" y="1897743"/>
            <a:ext cx="288032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70867" y="3576727"/>
            <a:ext cx="641361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템플릿으로부터의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082" y="1333636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</a:p>
          <a:p>
            <a:pPr lvl="1"/>
            <a:r>
              <a:rPr lang="ko-KR" altLang="en-US" dirty="0" smtClean="0"/>
              <a:t>템플릿의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구체적인 타입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함수로부터 구체화된 함수의 소스 코드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8" y="3356992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818" y="5157192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a=4, b=5;</a:t>
            </a:r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</a:t>
            </a:r>
            <a:r>
              <a:rPr lang="en-US" altLang="ko-KR" sz="1400" b="1" dirty="0" smtClean="0"/>
              <a:t>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83871" y="3422638"/>
            <a:ext cx="2880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b)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defTabSz="180000" fontAlgn="base" latinLnBrk="0"/>
            <a:r>
              <a:rPr lang="en-US" altLang="ko-KR" sz="1400" b="1" dirty="0"/>
              <a:t>	a = b;</a:t>
            </a:r>
          </a:p>
          <a:p>
            <a:pPr defTabSz="180000" fontAlgn="base" latinLnBrk="0"/>
            <a:r>
              <a:rPr lang="en-US" altLang="ko-KR" sz="1400" b="1" dirty="0"/>
              <a:t>	b = </a:t>
            </a:r>
            <a:r>
              <a:rPr lang="en-US" altLang="ko-KR" sz="1400" b="1" dirty="0" err="1"/>
              <a:t>tmp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4258" y="3641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</a:t>
            </a:r>
            <a:r>
              <a:rPr lang="ko-KR" altLang="en-US" sz="1400" dirty="0"/>
              <a:t>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547422" y="4168689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554" y="38800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후 실행</a:t>
            </a:r>
            <a:endParaRPr lang="ko-KR" altLang="en-US" sz="14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059832" y="2864336"/>
            <a:ext cx="1152128" cy="657073"/>
          </a:xfrm>
          <a:prstGeom prst="wedgeRoundRectCallout">
            <a:avLst>
              <a:gd name="adj1" fmla="val -7577"/>
              <a:gd name="adj2" fmla="val 65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b="1" dirty="0" err="1">
                <a:solidFill>
                  <a:srgbClr val="7030A0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를 대입하여 구체화된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27583" y="6084411"/>
            <a:ext cx="1656185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(a, b) </a:t>
            </a:r>
            <a:r>
              <a:rPr lang="ko-KR" altLang="en-US" sz="1000" dirty="0">
                <a:solidFill>
                  <a:schemeClr val="tx1"/>
                </a:solidFill>
              </a:rPr>
              <a:t>호출에 필요한 함수 </a:t>
            </a:r>
            <a:r>
              <a:rPr lang="ko-KR" altLang="en-US" sz="1000" dirty="0" smtClean="0">
                <a:solidFill>
                  <a:schemeClr val="tx1"/>
                </a:solidFill>
              </a:rPr>
              <a:t>구체화 진행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09098" y="4992923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771800" y="3933665"/>
            <a:ext cx="1800200" cy="2235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14223" y="3631223"/>
            <a:ext cx="554492" cy="2118946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함수로부터 구체화된 함수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935295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5125" y="1914983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endParaRPr lang="en-US" altLang="ko-KR" sz="1200" b="1" dirty="0" smtClean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1616" y="14127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06484" y="296138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c=0.3, d=12.5;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(c</a:t>
            </a:r>
            <a:r>
              <a:rPr lang="en-US" altLang="ko-KR" sz="1400" b="1" dirty="0"/>
              <a:t>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3483486"/>
            <a:ext cx="1101621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5202" y="1436820"/>
            <a:ext cx="35127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708" y="3043016"/>
            <a:ext cx="35052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57397" y="44831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char e=‘a’, f=‘k’;</a:t>
            </a:r>
            <a:endParaRPr lang="en-US" altLang="ko-KR" sz="1400" dirty="0"/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(e, f); 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415203" y="4658305"/>
            <a:ext cx="3512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7437" y="5098774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char</a:t>
            </a:r>
          </a:p>
        </p:txBody>
      </p: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2771800" y="2167011"/>
            <a:ext cx="1173325" cy="116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4881229" y="2129318"/>
            <a:ext cx="533973" cy="3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771800" y="373551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4953541" y="3735514"/>
            <a:ext cx="469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4" idx="1"/>
          </p:cNvCxnSpPr>
          <p:nvPr/>
        </p:nvCxnSpPr>
        <p:spPr>
          <a:xfrm>
            <a:off x="2771800" y="4195144"/>
            <a:ext cx="1245637" cy="11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4953541" y="5350802"/>
            <a:ext cx="4616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45492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제네릭</a:t>
            </a:r>
            <a:r>
              <a:rPr lang="ko-KR" altLang="en-US" sz="1400" dirty="0" smtClean="0"/>
              <a:t> 함수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57325" y="604330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구체화된 버전의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소스 생성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7260" y="58894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구체화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14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제네릭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myswap</a:t>
            </a:r>
            <a:r>
              <a:rPr lang="en-US" altLang="ko-KR" sz="2800" dirty="0" smtClean="0"/>
              <a:t>() </a:t>
            </a:r>
            <a:r>
              <a:rPr lang="ko-KR" altLang="en-US" sz="2800" dirty="0" smtClean="0"/>
              <a:t>함수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586241" cy="3118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98" y="4370366"/>
            <a:ext cx="3990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타입에 구체적인 타입 지정 시 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716033"/>
            <a:ext cx="5275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fr-FR" altLang="ko-KR" dirty="0"/>
              <a:t>template &lt;class T&gt; </a:t>
            </a:r>
            <a:r>
              <a:rPr lang="en-US" altLang="ko-KR" dirty="0" smtClean="0"/>
              <a:t>void </a:t>
            </a:r>
            <a:r>
              <a:rPr lang="fr-FR" altLang="ko-KR" b="1" dirty="0" smtClean="0"/>
              <a:t>myswap(T </a:t>
            </a:r>
            <a:r>
              <a:rPr lang="fr-FR" altLang="ko-KR" b="1" dirty="0"/>
              <a:t>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3254" y="3517413"/>
            <a:ext cx="180457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/>
              <a:t>int</a:t>
            </a:r>
            <a:r>
              <a:rPr lang="en-US" altLang="ko-KR" dirty="0"/>
              <a:t> s=4;</a:t>
            </a:r>
          </a:p>
          <a:p>
            <a:pPr fontAlgn="base" latinLnBrk="0"/>
            <a:r>
              <a:rPr lang="en-US" altLang="ko-KR" b="1" dirty="0"/>
              <a:t>double</a:t>
            </a:r>
            <a:r>
              <a:rPr lang="en-US" altLang="ko-KR" dirty="0"/>
              <a:t> t=5;</a:t>
            </a:r>
          </a:p>
          <a:p>
            <a:pPr fontAlgn="base" latinLnBrk="0"/>
            <a:r>
              <a:rPr lang="en-US" altLang="ko-KR" dirty="0" err="1"/>
              <a:t>myswap</a:t>
            </a:r>
            <a:r>
              <a:rPr lang="en-US" altLang="ko-KR" dirty="0"/>
              <a:t>(</a:t>
            </a:r>
            <a:r>
              <a:rPr lang="en-US" altLang="ko-KR" b="1" dirty="0"/>
              <a:t>s, t</a:t>
            </a:r>
            <a:r>
              <a:rPr lang="en-US" altLang="ko-KR" dirty="0"/>
              <a:t>);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38527" y="3609746"/>
            <a:ext cx="360040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템플릿으로부터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&amp;, </a:t>
            </a:r>
            <a:r>
              <a:rPr lang="en-US" altLang="ko-KR" sz="1400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&amp;) </a:t>
            </a:r>
            <a:r>
              <a:rPr lang="ko-KR" altLang="en-US" sz="1400" dirty="0"/>
              <a:t>함수를 구체화할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1916832"/>
            <a:ext cx="1418978" cy="513057"/>
          </a:xfrm>
          <a:prstGeom prst="wedgeRoundRectCallout">
            <a:avLst>
              <a:gd name="adj1" fmla="val -51631"/>
              <a:gd name="adj2" fmla="val 10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 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a, b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동일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907704" y="4732548"/>
            <a:ext cx="1418978" cy="513057"/>
          </a:xfrm>
          <a:prstGeom prst="wedgeRoundRectCallout">
            <a:avLst>
              <a:gd name="adj1" fmla="val -26734"/>
              <a:gd name="adj2" fmla="val -112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개의 매개 변수의 타입이 서로 다름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41529" y="2413775"/>
            <a:ext cx="387738" cy="302258"/>
          </a:xfrm>
          <a:custGeom>
            <a:avLst/>
            <a:gdLst>
              <a:gd name="connsiteX0" fmla="*/ 117573 w 387737"/>
              <a:gd name="connsiteY0" fmla="*/ 0 h 270171"/>
              <a:gd name="connsiteX1" fmla="*/ 13664 w 387737"/>
              <a:gd name="connsiteY1" fmla="*/ 270163 h 270171"/>
              <a:gd name="connsiteX2" fmla="*/ 387737 w 387737"/>
              <a:gd name="connsiteY2" fmla="*/ 10391 h 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37" h="270171">
                <a:moveTo>
                  <a:pt x="117573" y="0"/>
                </a:moveTo>
                <a:cubicBezTo>
                  <a:pt x="43105" y="134215"/>
                  <a:pt x="-31363" y="268431"/>
                  <a:pt x="13664" y="270163"/>
                </a:cubicBezTo>
                <a:cubicBezTo>
                  <a:pt x="58691" y="271895"/>
                  <a:pt x="387737" y="10391"/>
                  <a:pt x="387737" y="1039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456054" y="4396719"/>
            <a:ext cx="328710" cy="342913"/>
          </a:xfrm>
          <a:custGeom>
            <a:avLst/>
            <a:gdLst>
              <a:gd name="connsiteX0" fmla="*/ 68937 w 328710"/>
              <a:gd name="connsiteY0" fmla="*/ 332522 h 342913"/>
              <a:gd name="connsiteX1" fmla="*/ 16982 w 328710"/>
              <a:gd name="connsiteY1" fmla="*/ 13 h 342913"/>
              <a:gd name="connsiteX2" fmla="*/ 328710 w 328710"/>
              <a:gd name="connsiteY2" fmla="*/ 342913 h 3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710" h="342913">
                <a:moveTo>
                  <a:pt x="68937" y="332522"/>
                </a:moveTo>
                <a:cubicBezTo>
                  <a:pt x="21311" y="165401"/>
                  <a:pt x="-26314" y="-1719"/>
                  <a:pt x="16982" y="13"/>
                </a:cubicBezTo>
                <a:cubicBezTo>
                  <a:pt x="60277" y="1745"/>
                  <a:pt x="194493" y="172329"/>
                  <a:pt x="328710" y="3429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2795155" y="4077073"/>
            <a:ext cx="1344797" cy="195236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6103</TotalTime>
  <Words>1354</Words>
  <Application>Microsoft Office PowerPoint</Application>
  <PresentationFormat>화면 슬라이드 쇼(4:3)</PresentationFormat>
  <Paragraphs>382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HY강B</vt:lpstr>
      <vt:lpstr>맑은 고딕</vt:lpstr>
      <vt:lpstr>바탕</vt:lpstr>
      <vt:lpstr>휴먼편지체</vt:lpstr>
      <vt:lpstr>Arial</vt:lpstr>
      <vt:lpstr>Wingdings</vt:lpstr>
      <vt:lpstr>Wingdings 2</vt:lpstr>
      <vt:lpstr>가을</vt:lpstr>
      <vt:lpstr>제12장  C++ 고급 활용 3단계</vt:lpstr>
      <vt:lpstr>학습 목표</vt:lpstr>
      <vt:lpstr>함수 중복의 약점 –  함수의 코드 중복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예제1. 제네릭 myswap() 함수 만들기</vt:lpstr>
      <vt:lpstr>구체화 오류</vt:lpstr>
      <vt:lpstr>템플릿 장점과 제네릭 프로그래밍</vt:lpstr>
      <vt:lpstr>예제2. 큰 값을 리턴하는 bigger() 함수 만들기 연습</vt:lpstr>
      <vt:lpstr>예제3. 배열의 합을 리턴 하는 제네릭 add() 함수</vt:lpstr>
      <vt:lpstr>예제4. 배열을 복사하는 mcopy() 제네릭 함수 </vt:lpstr>
      <vt:lpstr>배열을 출력하는 print() 템플릿 함수의 문제점</vt:lpstr>
      <vt:lpstr>예제5. 템플릿 함수보다 중복 함수가 우선</vt:lpstr>
      <vt:lpstr>제네릭 클래스 만들기</vt:lpstr>
      <vt:lpstr>예제6. 제네릭 스택 클래스 만들기</vt:lpstr>
      <vt:lpstr>예제7. 두 개의 제네릭 타입을 가진 클래스 만들기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예제8. vector 컨테이너 활용하기</vt:lpstr>
      <vt:lpstr>예제9. 문자열을 저장하는 벡터 만들기 연습</vt:lpstr>
      <vt:lpstr>iterator 사용</vt:lpstr>
      <vt:lpstr>PowerPoint 프레젠테이션</vt:lpstr>
      <vt:lpstr>예제10. iterator를 사용하여 vector의 모든 원소에 2 곱하기</vt:lpstr>
      <vt:lpstr>STL 알고리즘 사용하기</vt:lpstr>
      <vt:lpstr>예제11. sort() 함수를 이용한 vector 소팅</vt:lpstr>
      <vt:lpstr>수행 과제(12)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546</cp:revision>
  <cp:lastPrinted>2013-07-12T10:03:23Z</cp:lastPrinted>
  <dcterms:created xsi:type="dcterms:W3CDTF">2011-08-27T14:53:28Z</dcterms:created>
  <dcterms:modified xsi:type="dcterms:W3CDTF">2020-05-26T07:13:27Z</dcterms:modified>
</cp:coreProperties>
</file>