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2"/>
  </p:notesMasterIdLst>
  <p:sldIdLst>
    <p:sldId id="298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1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20" r:id="rId3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74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21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3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5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1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467544" y="2780928"/>
            <a:ext cx="8280920" cy="2376264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2000" dirty="0"/>
              <a:t>텍스트 파일과 바이너리 파일의 차이점을 안다</a:t>
            </a:r>
            <a:r>
              <a:rPr lang="en-US" altLang="ko-KR" sz="2000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2000" dirty="0" smtClean="0"/>
              <a:t>파일 </a:t>
            </a:r>
            <a:r>
              <a:rPr lang="ko-KR" altLang="en-US" sz="2000" dirty="0"/>
              <a:t>모드에 대해 이해한다</a:t>
            </a:r>
            <a:r>
              <a:rPr lang="en-US" altLang="ko-KR" sz="2000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sz="2000" dirty="0" smtClean="0"/>
              <a:t>텍스트 </a:t>
            </a:r>
            <a:r>
              <a:rPr lang="en-US" altLang="ko-KR" sz="2000" dirty="0"/>
              <a:t>I/O</a:t>
            </a:r>
            <a:r>
              <a:rPr lang="ko-KR" altLang="en-US" sz="2000" dirty="0"/>
              <a:t>와 바이너리 </a:t>
            </a:r>
            <a:r>
              <a:rPr lang="en-US" altLang="ko-KR" sz="2000" dirty="0"/>
              <a:t>I/O</a:t>
            </a:r>
            <a:r>
              <a:rPr lang="ko-KR" altLang="en-US" sz="2000" dirty="0"/>
              <a:t>의 차이점을 이해한다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514350" indent="-514350">
              <a:buSzPct val="100000"/>
              <a:buFont typeface="+mj-lt"/>
              <a:buAutoNum type="arabicPeriod"/>
            </a:pPr>
            <a:endParaRPr lang="ko-KR" altLang="en-US" sz="20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제</a:t>
            </a:r>
            <a:r>
              <a:rPr lang="en-US" altLang="ko-KR" sz="3600" dirty="0" smtClean="0"/>
              <a:t>13</a:t>
            </a:r>
            <a:r>
              <a:rPr lang="ko-KR" altLang="en-US" sz="3600" dirty="0" smtClean="0"/>
              <a:t>장</a:t>
            </a:r>
            <a:r>
              <a:rPr lang="ko-KR" altLang="en-US" sz="3200" dirty="0" smtClean="0"/>
              <a:t>  </a:t>
            </a:r>
            <a:r>
              <a:rPr lang="en-US" altLang="ko-KR" sz="3600" dirty="0"/>
              <a:t>C++ </a:t>
            </a:r>
            <a:r>
              <a:rPr lang="ko-KR" altLang="en-US" sz="3600" dirty="0" smtClean="0"/>
              <a:t>파일 입출력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64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568952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파일 입출력 </a:t>
            </a:r>
            <a:r>
              <a:rPr lang="ko-KR" altLang="en-US" dirty="0" err="1" smtClean="0"/>
              <a:t>스트림은</a:t>
            </a:r>
            <a:r>
              <a:rPr lang="ko-KR" altLang="en-US" dirty="0" smtClean="0"/>
              <a:t> 파일을 프로그램과 연결한다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3933056"/>
            <a:ext cx="8153400" cy="2448272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&gt;&gt; </a:t>
            </a:r>
            <a:r>
              <a:rPr lang="ko-KR" altLang="en-US" dirty="0" smtClean="0"/>
              <a:t>연산자와 </a:t>
            </a:r>
            <a:r>
              <a:rPr lang="en-US" altLang="ko-KR" dirty="0" err="1" smtClean="0"/>
              <a:t>istream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get, read()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연결된 장치로부터 읽는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키보드에 연결되면 키 입력을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파일에 연결되면 파일에서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&lt;&lt; </a:t>
            </a:r>
            <a:r>
              <a:rPr lang="ko-KR" altLang="en-US" dirty="0" smtClean="0"/>
              <a:t>연산자와</a:t>
            </a:r>
            <a:r>
              <a:rPr lang="en-US" altLang="ko-KR" dirty="0"/>
              <a:t> </a:t>
            </a:r>
            <a:r>
              <a:rPr lang="en-US" altLang="ko-KR" dirty="0" err="1" smtClean="0"/>
              <a:t>ostream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put(), write()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ko-KR" altLang="en-US" dirty="0"/>
              <a:t>연결된 </a:t>
            </a:r>
            <a:r>
              <a:rPr lang="ko-KR" altLang="en-US" dirty="0" smtClean="0"/>
              <a:t>장치에 쓰는 함수</a:t>
            </a:r>
            <a:endParaRPr lang="en-US" altLang="ko-KR" dirty="0"/>
          </a:p>
          <a:p>
            <a:pPr lvl="2"/>
            <a:r>
              <a:rPr lang="ko-KR" altLang="en-US" dirty="0" smtClean="0"/>
              <a:t>스크린에 </a:t>
            </a:r>
            <a:r>
              <a:rPr lang="ko-KR" altLang="en-US" dirty="0"/>
              <a:t>연결되면 </a:t>
            </a:r>
            <a:r>
              <a:rPr lang="ko-KR" altLang="en-US" dirty="0" smtClean="0"/>
              <a:t>화면에</a:t>
            </a:r>
            <a:r>
              <a:rPr lang="en-US" altLang="ko-KR" dirty="0" smtClean="0"/>
              <a:t>, </a:t>
            </a:r>
            <a:r>
              <a:rPr lang="ko-KR" altLang="en-US" dirty="0"/>
              <a:t>파일에 연결되면 </a:t>
            </a:r>
            <a:r>
              <a:rPr lang="ko-KR" altLang="en-US" dirty="0" smtClean="0"/>
              <a:t>파일에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85694"/>
            <a:ext cx="8179346" cy="259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9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 파일과 </a:t>
            </a:r>
            <a:r>
              <a:rPr lang="en-US" altLang="ko-KR" dirty="0" smtClean="0"/>
              <a:t>namespace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파일 입출력 라이브러리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헤더 파일과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 공간의 선언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420888"/>
            <a:ext cx="496855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dirty="0"/>
              <a:t>#include &lt;</a:t>
            </a:r>
            <a:r>
              <a:rPr lang="en-US" altLang="ko-KR" dirty="0" err="1"/>
              <a:t>fstream</a:t>
            </a:r>
            <a:r>
              <a:rPr lang="en-US" altLang="ko-KR" dirty="0"/>
              <a:t>&gt; </a:t>
            </a:r>
          </a:p>
          <a:p>
            <a:pPr fontAlgn="base" latinLnBrk="0"/>
            <a:r>
              <a:rPr lang="en-US" altLang="ko-KR" dirty="0"/>
              <a:t>using namespace </a:t>
            </a:r>
            <a:r>
              <a:rPr lang="en-US" altLang="ko-KR" dirty="0" err="1"/>
              <a:t>std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392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파일 입출력 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 바이너리 </a:t>
            </a:r>
            <a:r>
              <a:rPr lang="en-US" altLang="ko-KR" dirty="0" smtClean="0"/>
              <a:t>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파일 입출력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와 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의 두 방식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 </a:t>
            </a:r>
            <a:r>
              <a:rPr lang="ko-KR" altLang="en-US" dirty="0" smtClean="0"/>
              <a:t>파일 입출력 클래스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ifstream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ofstream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fstream</a:t>
            </a:r>
            <a:r>
              <a:rPr lang="en-US" altLang="ko-KR" dirty="0" smtClean="0"/>
              <a:t>)</a:t>
            </a:r>
            <a:r>
              <a:rPr lang="ko-KR" altLang="en-US" dirty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 방식 지원</a:t>
            </a:r>
            <a:endParaRPr lang="en-US" altLang="ko-KR" dirty="0" smtClean="0"/>
          </a:p>
          <a:p>
            <a:r>
              <a:rPr lang="ko-KR" altLang="en-US" dirty="0" smtClean="0"/>
              <a:t>텍스트 </a:t>
            </a:r>
            <a:r>
              <a:rPr lang="en-US" altLang="ko-KR" dirty="0" smtClean="0"/>
              <a:t>I/O</a:t>
            </a:r>
          </a:p>
          <a:p>
            <a:pPr lvl="1"/>
            <a:r>
              <a:rPr lang="ko-KR" altLang="en-US" dirty="0" smtClean="0"/>
              <a:t>문자 단위로 파일에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파일에서 읽기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문자를 기록하고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읽은 바이트를 문자로 해석</a:t>
            </a:r>
            <a:endParaRPr lang="en-US" altLang="ko-KR" dirty="0"/>
          </a:p>
          <a:p>
            <a:pPr lvl="1"/>
            <a:r>
              <a:rPr lang="ko-KR" altLang="en-US" dirty="0" smtClean="0"/>
              <a:t>텍스트 파일에만 적용</a:t>
            </a:r>
            <a:endParaRPr lang="en-US" altLang="ko-KR" dirty="0" smtClean="0"/>
          </a:p>
          <a:p>
            <a:r>
              <a:rPr lang="ko-KR" altLang="en-US" dirty="0" smtClean="0"/>
              <a:t>바이너리 </a:t>
            </a:r>
            <a:r>
              <a:rPr lang="en-US" altLang="ko-KR" dirty="0" smtClean="0"/>
              <a:t>I/O</a:t>
            </a:r>
          </a:p>
          <a:p>
            <a:pPr lvl="1"/>
            <a:r>
              <a:rPr lang="ko-KR" altLang="en-US" dirty="0" smtClean="0"/>
              <a:t>바이트 단위로 파일에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파일에서 읽기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문자로 해석하지 않고 있는 </a:t>
            </a:r>
            <a:r>
              <a:rPr lang="ko-KR" altLang="en-US" dirty="0"/>
              <a:t>그대로 </a:t>
            </a:r>
            <a:r>
              <a:rPr lang="ko-KR" altLang="en-US" dirty="0" smtClean="0"/>
              <a:t>기록하거나 </a:t>
            </a:r>
            <a:r>
              <a:rPr lang="ko-KR" altLang="en-US" dirty="0"/>
              <a:t>읽음</a:t>
            </a:r>
            <a:endParaRPr lang="en-US" altLang="ko-KR" dirty="0"/>
          </a:p>
          <a:p>
            <a:pPr lvl="1"/>
            <a:r>
              <a:rPr lang="ko-KR" altLang="en-US" dirty="0" smtClean="0"/>
              <a:t>텍스트 파일과 바이너리 파일</a:t>
            </a:r>
            <a:r>
              <a:rPr lang="en-US" altLang="ko-KR" dirty="0"/>
              <a:t> </a:t>
            </a:r>
            <a:r>
              <a:rPr lang="ko-KR" altLang="en-US" dirty="0" smtClean="0"/>
              <a:t>모두 입출력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8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&lt;&lt; </a:t>
            </a:r>
            <a:r>
              <a:rPr lang="ko-KR" altLang="en-US" dirty="0" smtClean="0"/>
              <a:t>연산자를 이용한 간단한 파일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051720" y="1510770"/>
            <a:ext cx="5184576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 err="1"/>
              <a:t>ofstream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fout</a:t>
            </a:r>
            <a:r>
              <a:rPr lang="en-US" altLang="ko-KR" sz="1200" b="1" dirty="0"/>
              <a:t>; 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 err="1"/>
              <a:t>fout.open</a:t>
            </a:r>
            <a:r>
              <a:rPr lang="en-US" altLang="ko-KR" sz="1200" b="1" dirty="0"/>
              <a:t>("song.txt"); </a:t>
            </a:r>
            <a:r>
              <a:rPr lang="en-US" altLang="ko-KR" sz="1200" dirty="0"/>
              <a:t>// song.txt </a:t>
            </a:r>
            <a:r>
              <a:rPr lang="ko-KR" altLang="en-US" sz="1200" dirty="0"/>
              <a:t>파일 열기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if(</a:t>
            </a:r>
            <a:r>
              <a:rPr lang="en-US" altLang="ko-KR" sz="1200" b="1" dirty="0"/>
              <a:t>!</a:t>
            </a:r>
            <a:r>
              <a:rPr lang="en-US" altLang="ko-KR" sz="1200" b="1" dirty="0" err="1"/>
              <a:t>fout</a:t>
            </a:r>
            <a:r>
              <a:rPr lang="en-US" altLang="ko-KR" sz="1200" dirty="0"/>
              <a:t>) { // 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스트림의</a:t>
            </a:r>
            <a:r>
              <a:rPr lang="ko-KR" altLang="en-US" sz="1200" dirty="0"/>
              <a:t> 파일 열기가 실패한 경우</a:t>
            </a:r>
          </a:p>
          <a:p>
            <a:pPr defTabSz="180000" fontAlgn="base" latinLnBrk="0"/>
            <a:r>
              <a:rPr lang="en-US" altLang="ko-KR" sz="1200" dirty="0" smtClean="0"/>
              <a:t>	// </a:t>
            </a:r>
            <a:r>
              <a:rPr lang="ko-KR" altLang="en-US" sz="1200" dirty="0"/>
              <a:t>파일 열기 실패를 처리하는 코드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age = 21;</a:t>
            </a:r>
          </a:p>
          <a:p>
            <a:pPr defTabSz="180000" fontAlgn="base" latinLnBrk="0"/>
            <a:r>
              <a:rPr lang="en-US" altLang="ko-KR" sz="1200" dirty="0" smtClean="0"/>
              <a:t>char singer[] </a:t>
            </a:r>
            <a:r>
              <a:rPr lang="en-US" altLang="ko-KR" sz="1200" dirty="0"/>
              <a:t>= "Kim";</a:t>
            </a:r>
          </a:p>
          <a:p>
            <a:pPr defTabSz="180000" fontAlgn="base" latinLnBrk="0"/>
            <a:r>
              <a:rPr lang="en-US" altLang="ko-KR" sz="1200" dirty="0" smtClean="0"/>
              <a:t>char song[] </a:t>
            </a:r>
            <a:r>
              <a:rPr lang="en-US" altLang="ko-KR" sz="1200" dirty="0"/>
              <a:t>= "Yesterday";</a:t>
            </a:r>
          </a:p>
          <a:p>
            <a:pPr defTabSz="180000" fontAlgn="base" latinLnBrk="0"/>
            <a:r>
              <a:rPr lang="en-US" altLang="ko-KR" sz="1200" b="1" dirty="0" err="1"/>
              <a:t>fout</a:t>
            </a:r>
            <a:r>
              <a:rPr lang="en-US" altLang="ko-KR" sz="1200" b="1" dirty="0"/>
              <a:t> &lt;&lt; age &lt;&lt; '\n';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파일에 </a:t>
            </a:r>
            <a:r>
              <a:rPr lang="en-US" altLang="ko-KR" sz="1200" dirty="0"/>
              <a:t>21</a:t>
            </a:r>
            <a:r>
              <a:rPr lang="ko-KR" altLang="en-US" sz="1200" dirty="0"/>
              <a:t>과 </a:t>
            </a:r>
            <a:r>
              <a:rPr lang="en-US" altLang="ko-KR" sz="1200" dirty="0"/>
              <a:t>'\n'</a:t>
            </a:r>
            <a:r>
              <a:rPr lang="ko-KR" altLang="en-US" sz="1200" dirty="0"/>
              <a:t>을 기록한다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fout</a:t>
            </a:r>
            <a:r>
              <a:rPr lang="en-US" altLang="ko-KR" sz="1200" dirty="0"/>
              <a:t> &lt;&lt; singer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ko-KR" altLang="en-US" sz="1200" dirty="0"/>
              <a:t>파일에 </a:t>
            </a:r>
            <a:r>
              <a:rPr lang="en-US" altLang="ko-KR" sz="1200" dirty="0"/>
              <a:t>"Kim"</a:t>
            </a:r>
            <a:r>
              <a:rPr lang="ko-KR" altLang="en-US" sz="1200" dirty="0"/>
              <a:t>과 </a:t>
            </a:r>
            <a:r>
              <a:rPr lang="en-US" altLang="ko-KR" sz="1200" dirty="0"/>
              <a:t>'\n'</a:t>
            </a:r>
            <a:r>
              <a:rPr lang="ko-KR" altLang="en-US" sz="1200" dirty="0"/>
              <a:t>을 덧붙여 기록한다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fout</a:t>
            </a:r>
            <a:r>
              <a:rPr lang="en-US" altLang="ko-KR" sz="1200" dirty="0"/>
              <a:t> &lt;&lt; song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ko-KR" altLang="en-US" sz="1200" dirty="0"/>
              <a:t>파일에 </a:t>
            </a:r>
            <a:r>
              <a:rPr lang="en-US" altLang="ko-KR" sz="1200" dirty="0"/>
              <a:t>"Yesterday"</a:t>
            </a:r>
            <a:r>
              <a:rPr lang="ko-KR" altLang="en-US" sz="1200" dirty="0"/>
              <a:t>와 </a:t>
            </a:r>
            <a:r>
              <a:rPr lang="en-US" altLang="ko-KR" sz="1200" dirty="0"/>
              <a:t>'\n'</a:t>
            </a:r>
            <a:r>
              <a:rPr lang="ko-KR" altLang="en-US" sz="1200" dirty="0"/>
              <a:t>을 덧붙여 기록한다</a:t>
            </a:r>
            <a:r>
              <a:rPr lang="en-US" altLang="ko-KR" sz="1200" dirty="0" smtClean="0"/>
              <a:t>.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 err="1"/>
              <a:t>fout.close</a:t>
            </a:r>
            <a:r>
              <a:rPr lang="en-US" altLang="ko-KR" sz="1200" b="1" dirty="0"/>
              <a:t>();</a:t>
            </a:r>
          </a:p>
          <a:p>
            <a:pPr defTabSz="180000" fontAlgn="base" latinLnBrk="0"/>
            <a:endParaRPr lang="ko-KR" altLang="en-US" sz="12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50274" y="1474641"/>
            <a:ext cx="1165892" cy="329371"/>
          </a:xfrm>
          <a:prstGeom prst="wedgeRoundRectCallout">
            <a:avLst>
              <a:gd name="adj1" fmla="val 87864"/>
              <a:gd name="adj2" fmla="val 10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쓰기를 위한 </a:t>
            </a:r>
            <a:r>
              <a:rPr lang="ko-KR" altLang="en-US" sz="1000" dirty="0" err="1">
                <a:solidFill>
                  <a:schemeClr val="tx1"/>
                </a:solidFill>
              </a:rPr>
              <a:t>스트림</a:t>
            </a:r>
            <a:r>
              <a:rPr lang="ko-KR" altLang="en-US" sz="1000" dirty="0">
                <a:solidFill>
                  <a:schemeClr val="tx1"/>
                </a:solidFill>
              </a:rPr>
              <a:t> 생성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728771" y="1866985"/>
            <a:ext cx="887395" cy="329371"/>
          </a:xfrm>
          <a:prstGeom prst="wedgeRoundRectCallout">
            <a:avLst>
              <a:gd name="adj1" fmla="val 100651"/>
              <a:gd name="adj2" fmla="val 1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열기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07504" y="2276872"/>
            <a:ext cx="1508663" cy="432048"/>
          </a:xfrm>
          <a:prstGeom prst="wedgeRoundRectCallout">
            <a:avLst>
              <a:gd name="adj1" fmla="val 88767"/>
              <a:gd name="adj2" fmla="val -153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열기 성공 검사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operator !() </a:t>
            </a:r>
            <a:r>
              <a:rPr lang="ko-KR" altLang="en-US" sz="10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28770" y="4221088"/>
            <a:ext cx="887395" cy="329371"/>
          </a:xfrm>
          <a:prstGeom prst="wedgeRoundRectCallout">
            <a:avLst>
              <a:gd name="adj1" fmla="val 100651"/>
              <a:gd name="adj2" fmla="val 1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닫기</a:t>
            </a:r>
          </a:p>
        </p:txBody>
      </p:sp>
      <p:sp>
        <p:nvSpPr>
          <p:cNvPr id="20" name="오른쪽 중괄호 19"/>
          <p:cNvSpPr/>
          <p:nvPr/>
        </p:nvSpPr>
        <p:spPr>
          <a:xfrm>
            <a:off x="5220072" y="1565689"/>
            <a:ext cx="288032" cy="476645"/>
          </a:xfrm>
          <a:prstGeom prst="rightBrace">
            <a:avLst>
              <a:gd name="adj1" fmla="val 3248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6012160" y="1628662"/>
            <a:ext cx="1838918" cy="403008"/>
          </a:xfrm>
          <a:prstGeom prst="wedgeRoundRectCallout">
            <a:avLst>
              <a:gd name="adj1" fmla="val -76311"/>
              <a:gd name="adj2" fmla="val -76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ofstream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fout</a:t>
            </a:r>
            <a:r>
              <a:rPr lang="en-US" altLang="ko-KR" sz="1000" dirty="0">
                <a:solidFill>
                  <a:schemeClr val="tx1"/>
                </a:solidFill>
              </a:rPr>
              <a:t>("song.txt"); </a:t>
            </a:r>
            <a:r>
              <a:rPr lang="ko-KR" altLang="en-US" sz="1000" dirty="0">
                <a:solidFill>
                  <a:schemeClr val="tx1"/>
                </a:solidFill>
              </a:rPr>
              <a:t>한 줄로 줄여 쓸 수 있음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164560" y="2404739"/>
            <a:ext cx="1838918" cy="403008"/>
          </a:xfrm>
          <a:prstGeom prst="wedgeRoundRectCallout">
            <a:avLst>
              <a:gd name="adj1" fmla="val -74849"/>
              <a:gd name="adj2" fmla="val -521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if(!</a:t>
            </a:r>
            <a:r>
              <a:rPr lang="en-US" altLang="ko-KR" sz="1000" dirty="0" err="1">
                <a:solidFill>
                  <a:schemeClr val="tx1"/>
                </a:solidFill>
              </a:rPr>
              <a:t>fout.is_open</a:t>
            </a:r>
            <a:r>
              <a:rPr lang="en-US" altLang="ko-KR" sz="1000" dirty="0">
                <a:solidFill>
                  <a:schemeClr val="tx1"/>
                </a:solidFill>
              </a:rPr>
              <a:t>())</a:t>
            </a:r>
            <a:r>
              <a:rPr lang="ko-KR" altLang="en-US" sz="1000" dirty="0">
                <a:solidFill>
                  <a:schemeClr val="tx1"/>
                </a:solidFill>
              </a:rPr>
              <a:t>과 동일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818535" y="3501008"/>
            <a:ext cx="887395" cy="329371"/>
          </a:xfrm>
          <a:prstGeom prst="wedgeRoundRectCallout">
            <a:avLst>
              <a:gd name="adj1" fmla="val 100651"/>
              <a:gd name="adj2" fmla="val 1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</a:t>
            </a:r>
            <a:r>
              <a:rPr lang="ko-KR" altLang="en-US" sz="1000" dirty="0" smtClean="0">
                <a:solidFill>
                  <a:schemeClr val="tx1"/>
                </a:solidFill>
              </a:rPr>
              <a:t>쓰</a:t>
            </a:r>
            <a:r>
              <a:rPr lang="ko-KR" altLang="en-US" sz="1000" dirty="0">
                <a:solidFill>
                  <a:schemeClr val="tx1"/>
                </a:solidFill>
              </a:rPr>
              <a:t>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50459"/>
            <a:ext cx="1922243" cy="149895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743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키보드로 입력 받아 텍스트 파일 저장하기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02" y="4568552"/>
            <a:ext cx="3268390" cy="17529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56792"/>
            <a:ext cx="8048565" cy="285135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578" y="4172070"/>
            <a:ext cx="3816425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2. </a:t>
            </a:r>
            <a:r>
              <a:rPr lang="en-US" altLang="ko-KR" dirty="0" err="1" smtClean="0"/>
              <a:t>ifstream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연산자로 텍스트 파일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4912726" cy="47525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501008"/>
            <a:ext cx="3181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모드</a:t>
            </a:r>
            <a:r>
              <a:rPr lang="en-US" altLang="ko-KR" dirty="0" smtClean="0"/>
              <a:t>(file mode)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8083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파일 모드란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파일 입출력에 대한 구체적인 작업 행태에 대한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사례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파일에서 읽을 작업을 할 것인지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 작업을 할 것인지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파일의 데이터를 모두 지우고 쓸 것인지</a:t>
            </a:r>
            <a:r>
              <a:rPr lang="en-US" altLang="ko-KR" dirty="0" smtClean="0"/>
              <a:t>, </a:t>
            </a:r>
            <a:r>
              <a:rPr lang="ko-KR" altLang="en-US" dirty="0"/>
              <a:t>파일의 끝 </a:t>
            </a:r>
            <a:r>
              <a:rPr lang="ko-KR" altLang="en-US" dirty="0" smtClean="0"/>
              <a:t>부분에 </a:t>
            </a:r>
            <a:r>
              <a:rPr lang="ko-KR" altLang="en-US" dirty="0"/>
              <a:t>쓸 </a:t>
            </a:r>
            <a:r>
              <a:rPr lang="ko-KR" altLang="en-US" dirty="0" smtClean="0"/>
              <a:t>것인지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방식인지 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방식 인지</a:t>
            </a:r>
            <a:endParaRPr lang="en-US" altLang="ko-KR" dirty="0" smtClean="0"/>
          </a:p>
          <a:p>
            <a:r>
              <a:rPr lang="ko-KR" altLang="en-US" dirty="0" smtClean="0"/>
              <a:t>파일 모드 지정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열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open(“</a:t>
            </a:r>
            <a:r>
              <a:rPr lang="ko-KR" altLang="en-US" dirty="0" smtClean="0"/>
              <a:t>파일이름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파일모드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ifstream</a:t>
            </a:r>
            <a:r>
              <a:rPr lang="en-US" altLang="ko-KR" dirty="0" smtClean="0"/>
              <a:t>(</a:t>
            </a:r>
            <a:r>
              <a:rPr lang="en-US" altLang="ko-KR" dirty="0"/>
              <a:t>“</a:t>
            </a:r>
            <a:r>
              <a:rPr lang="ko-KR" altLang="en-US" dirty="0"/>
              <a:t>파일이름</a:t>
            </a:r>
            <a:r>
              <a:rPr lang="en-US" altLang="ko-KR" dirty="0"/>
              <a:t>”, </a:t>
            </a:r>
            <a:r>
              <a:rPr lang="ko-KR" altLang="en-US" dirty="0"/>
              <a:t>파일모드</a:t>
            </a:r>
            <a:r>
              <a:rPr lang="en-US" altLang="ko-KR" dirty="0" smtClean="0"/>
              <a:t>), </a:t>
            </a:r>
          </a:p>
          <a:p>
            <a:pPr lvl="2"/>
            <a:r>
              <a:rPr lang="en-US" altLang="ko-KR" dirty="0" err="1" smtClean="0"/>
              <a:t>ofstream</a:t>
            </a:r>
            <a:r>
              <a:rPr lang="en-US" altLang="ko-KR" dirty="0" smtClean="0"/>
              <a:t>(</a:t>
            </a:r>
            <a:r>
              <a:rPr lang="en-US" altLang="ko-KR" dirty="0"/>
              <a:t>“</a:t>
            </a:r>
            <a:r>
              <a:rPr lang="ko-KR" altLang="en-US" dirty="0"/>
              <a:t>파일이름</a:t>
            </a:r>
            <a:r>
              <a:rPr lang="en-US" altLang="ko-KR" dirty="0"/>
              <a:t>”, </a:t>
            </a:r>
            <a:r>
              <a:rPr lang="ko-KR" altLang="en-US" dirty="0"/>
              <a:t>파일모드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149080"/>
            <a:ext cx="6530808" cy="25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74" y="1339559"/>
            <a:ext cx="6998018" cy="71723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모드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830715" y="1857681"/>
            <a:ext cx="1152128" cy="360040"/>
          </a:xfrm>
          <a:prstGeom prst="wedgeRoundRectCallout">
            <a:avLst>
              <a:gd name="adj1" fmla="val -87996"/>
              <a:gd name="adj2" fmla="val -1166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파일 모드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28198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 fontAlgn="base">
              <a:buFont typeface="Arial" pitchFamily="34" charset="0"/>
              <a:buChar char="•"/>
            </a:pPr>
            <a:r>
              <a:rPr lang="en-US" altLang="ko-KR" sz="1400" dirty="0" smtClean="0"/>
              <a:t>student.txt </a:t>
            </a:r>
            <a:r>
              <a:rPr lang="ko-KR" altLang="en-US" sz="1400" dirty="0" smtClean="0"/>
              <a:t>파일에서 처음부터 읽고자 하는 경우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285188" y="2562604"/>
            <a:ext cx="221399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/>
              <a:t>ifstream</a:t>
            </a:r>
            <a:r>
              <a:rPr lang="en-US" altLang="ko-KR" sz="1200" dirty="0"/>
              <a:t> fin;</a:t>
            </a:r>
            <a:endParaRPr lang="ko-KR" altLang="en-US" sz="1200" dirty="0"/>
          </a:p>
          <a:p>
            <a:pPr fontAlgn="base" latinLnBrk="0"/>
            <a:r>
              <a:rPr lang="en-US" altLang="ko-KR" sz="1200" dirty="0" err="1" smtClean="0"/>
              <a:t>fin.open</a:t>
            </a:r>
            <a:r>
              <a:rPr lang="en-US" altLang="ko-KR" sz="1200" dirty="0" smtClean="0"/>
              <a:t>("</a:t>
            </a:r>
            <a:r>
              <a:rPr lang="en-US" altLang="ko-KR" sz="1200" dirty="0"/>
              <a:t>student.txt");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008713" y="2562604"/>
            <a:ext cx="243062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/>
              <a:t>ifstream</a:t>
            </a:r>
            <a:r>
              <a:rPr lang="en-US" altLang="ko-KR" sz="1200" dirty="0"/>
              <a:t> fin;</a:t>
            </a:r>
          </a:p>
          <a:p>
            <a:pPr fontAlgn="base" latinLnBrk="0"/>
            <a:r>
              <a:rPr lang="en-US" altLang="ko-KR" sz="1200" dirty="0" err="1" smtClean="0"/>
              <a:t>fin.open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student.txt",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::in);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2026" y="3212976"/>
            <a:ext cx="4352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buFont typeface="Arial" pitchFamily="34" charset="0"/>
              <a:buChar char="•"/>
            </a:pPr>
            <a:r>
              <a:rPr lang="en-US" altLang="ko-KR" sz="1400" dirty="0"/>
              <a:t>student.txt </a:t>
            </a:r>
            <a:r>
              <a:rPr lang="ko-KR" altLang="en-US" sz="1400" dirty="0"/>
              <a:t>파일의 끝에 데이터를 저장하는 경우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85188" y="3557844"/>
            <a:ext cx="659917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/>
              <a:t>ofstream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fout</a:t>
            </a:r>
            <a:r>
              <a:rPr lang="en-US" altLang="ko-KR" sz="1200" dirty="0"/>
              <a:t>;</a:t>
            </a:r>
          </a:p>
          <a:p>
            <a:pPr fontAlgn="base" latinLnBrk="0"/>
            <a:r>
              <a:rPr lang="en-US" altLang="ko-KR" sz="1200" dirty="0" err="1" smtClean="0"/>
              <a:t>fout.open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student.txt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::out |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::app);</a:t>
            </a:r>
          </a:p>
          <a:p>
            <a:pPr fontAlgn="base" latinLnBrk="0"/>
            <a:r>
              <a:rPr lang="en-US" altLang="ko-KR" sz="1200" dirty="0" err="1"/>
              <a:t>fout</a:t>
            </a:r>
            <a:r>
              <a:rPr lang="en-US" altLang="ko-KR" sz="1200" dirty="0"/>
              <a:t> &lt;&lt; "</a:t>
            </a:r>
            <a:r>
              <a:rPr lang="en-US" altLang="ko-KR" sz="1200" dirty="0" smtClean="0"/>
              <a:t>tel:0104447777</a:t>
            </a:r>
            <a:r>
              <a:rPr lang="en-US" altLang="ko-KR" sz="1200" dirty="0"/>
              <a:t>"; // </a:t>
            </a:r>
            <a:r>
              <a:rPr lang="ko-KR" altLang="en-US" sz="1200" dirty="0"/>
              <a:t>기존의 </a:t>
            </a:r>
            <a:r>
              <a:rPr lang="en-US" altLang="ko-KR" sz="1200" dirty="0"/>
              <a:t>student.txt </a:t>
            </a:r>
            <a:r>
              <a:rPr lang="ko-KR" altLang="en-US" sz="1200" dirty="0"/>
              <a:t>끝에 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tel:0104447777</a:t>
            </a:r>
            <a:r>
              <a:rPr lang="en-US" altLang="ko-KR" sz="1200" dirty="0"/>
              <a:t>"</a:t>
            </a:r>
            <a:r>
              <a:rPr lang="ko-KR" altLang="en-US" sz="1200" dirty="0" smtClean="0"/>
              <a:t>을 </a:t>
            </a:r>
            <a:r>
              <a:rPr lang="ko-KR" altLang="en-US" sz="1200" dirty="0"/>
              <a:t>추가하여 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52026" y="4365104"/>
            <a:ext cx="50000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fontAlgn="base">
              <a:buFont typeface="Arial" pitchFamily="34" charset="0"/>
              <a:buChar char="•"/>
            </a:pPr>
            <a:r>
              <a:rPr lang="ko-KR" altLang="en-US" sz="1400" dirty="0" smtClean="0"/>
              <a:t>바이너리 </a:t>
            </a:r>
            <a:r>
              <a:rPr lang="en-US" altLang="ko-KR" sz="1400" dirty="0" smtClean="0"/>
              <a:t>I/O</a:t>
            </a:r>
            <a:r>
              <a:rPr lang="ko-KR" altLang="en-US" sz="1400" dirty="0" smtClean="0"/>
              <a:t>로 </a:t>
            </a:r>
            <a:r>
              <a:rPr lang="en-US" altLang="ko-KR" sz="1400" dirty="0" err="1" smtClean="0"/>
              <a:t>data.bin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파일을 기록하는 경우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1285188" y="4735893"/>
            <a:ext cx="659897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200" dirty="0" err="1"/>
              <a:t>fstream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fbinout</a:t>
            </a:r>
            <a:r>
              <a:rPr lang="en-US" altLang="ko-KR" sz="1200" dirty="0"/>
              <a:t>;</a:t>
            </a:r>
          </a:p>
          <a:p>
            <a:pPr fontAlgn="base" latinLnBrk="0"/>
            <a:r>
              <a:rPr lang="en-US" altLang="ko-KR" sz="1200" dirty="0" err="1" smtClean="0"/>
              <a:t>fbinout.open</a:t>
            </a:r>
            <a:r>
              <a:rPr lang="en-US" altLang="ko-KR" sz="1200" dirty="0"/>
              <a:t>("</a:t>
            </a:r>
            <a:r>
              <a:rPr lang="en-US" altLang="ko-KR" sz="1200" dirty="0" err="1" smtClean="0"/>
              <a:t>data.bin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::out | </a:t>
            </a:r>
            <a:r>
              <a:rPr lang="en-US" altLang="ko-KR" sz="1200" dirty="0" err="1"/>
              <a:t>ios</a:t>
            </a:r>
            <a:r>
              <a:rPr lang="en-US" altLang="ko-KR" sz="1200" dirty="0"/>
              <a:t>::binary);</a:t>
            </a:r>
          </a:p>
          <a:p>
            <a:pPr fontAlgn="base" latinLnBrk="0"/>
            <a:r>
              <a:rPr lang="en-US" altLang="ko-KR" sz="1200" dirty="0"/>
              <a:t>char 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[128];</a:t>
            </a:r>
          </a:p>
          <a:p>
            <a:pPr fontAlgn="base" latinLnBrk="0"/>
            <a:r>
              <a:rPr lang="en-US" altLang="ko-KR" sz="1200" dirty="0"/>
              <a:t>....</a:t>
            </a:r>
          </a:p>
          <a:p>
            <a:pPr fontAlgn="base" latinLnBrk="0"/>
            <a:r>
              <a:rPr lang="en-US" altLang="ko-KR" sz="1200" dirty="0" err="1"/>
              <a:t>fbinout.write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buf</a:t>
            </a:r>
            <a:r>
              <a:rPr lang="en-US" altLang="ko-KR" sz="1200" dirty="0"/>
              <a:t>, 128); // </a:t>
            </a:r>
            <a:r>
              <a:rPr lang="en-US" altLang="ko-KR" sz="1200" dirty="0" err="1"/>
              <a:t>buf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128 </a:t>
            </a:r>
            <a:r>
              <a:rPr lang="ko-KR" altLang="en-US" sz="1200" dirty="0"/>
              <a:t>바이트를 파일에 기록</a:t>
            </a:r>
          </a:p>
        </p:txBody>
      </p:sp>
    </p:spTree>
    <p:extLst>
      <p:ext uri="{BB962C8B-B14F-4D97-AF65-F5344CB8AC3E}">
        <p14:creationId xmlns:p14="http://schemas.microsoft.com/office/powerpoint/2010/main" val="29319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6801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3. </a:t>
            </a:r>
            <a:r>
              <a:rPr lang="en-US" altLang="ko-KR" dirty="0"/>
              <a:t>get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/>
              <a:t>이용한 텍스트 파일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970" y="1281336"/>
            <a:ext cx="5195653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텍스트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파일을 읽어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화면에 출력하라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216" y="1720183"/>
            <a:ext cx="2282380" cy="194563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216" y="4001420"/>
            <a:ext cx="2642220" cy="13613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43" y="1720183"/>
            <a:ext cx="5286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get()</a:t>
            </a:r>
            <a:r>
              <a:rPr lang="ko-KR" altLang="en-US" smtClean="0"/>
              <a:t>으로 파일의 끝을 인지하는 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5656" y="1556792"/>
            <a:ext cx="554461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while(true)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 = </a:t>
            </a:r>
            <a:r>
              <a:rPr lang="en-US" altLang="ko-KR" sz="1400" b="1" dirty="0" err="1"/>
              <a:t>fin.get</a:t>
            </a:r>
            <a:r>
              <a:rPr lang="en-US" altLang="ko-KR" sz="1400" b="1" dirty="0"/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파일에서 문자</a:t>
            </a:r>
            <a:r>
              <a:rPr lang="en-US" altLang="ko-KR" sz="1400" dirty="0"/>
              <a:t>(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를 읽는다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b="1" dirty="0"/>
              <a:t>	</a:t>
            </a:r>
            <a:r>
              <a:rPr lang="en-US" altLang="ko-KR" sz="1400" b="1" dirty="0"/>
              <a:t>if(c == EOF) </a:t>
            </a:r>
            <a:r>
              <a:rPr lang="en-US" altLang="ko-KR" sz="1400" dirty="0"/>
              <a:t>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dirty="0" smtClean="0"/>
              <a:t>......		// </a:t>
            </a:r>
            <a:r>
              <a:rPr lang="ko-KR" altLang="en-US" sz="1400" dirty="0"/>
              <a:t>파일의 끝을 만난 경우</a:t>
            </a:r>
            <a:r>
              <a:rPr lang="en-US" altLang="ko-KR" sz="1400" dirty="0"/>
              <a:t>. </a:t>
            </a:r>
            <a:r>
              <a:rPr lang="ko-KR" altLang="en-US" sz="1400" dirty="0"/>
              <a:t>이에 대응하는 코드를 작성</a:t>
            </a:r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dirty="0"/>
              <a:t>break; // while </a:t>
            </a:r>
            <a:r>
              <a:rPr lang="ko-KR" altLang="en-US" sz="1400" dirty="0"/>
              <a:t>루프에서 </a:t>
            </a:r>
            <a:r>
              <a:rPr lang="ko-KR" altLang="en-US" sz="1400" dirty="0" err="1"/>
              <a:t>빠져나온다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else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	</a:t>
            </a:r>
            <a:r>
              <a:rPr lang="en-US" altLang="ko-KR" sz="1400" dirty="0" smtClean="0"/>
              <a:t>......		// </a:t>
            </a:r>
            <a:r>
              <a:rPr lang="ko-KR" altLang="en-US" sz="1400" dirty="0"/>
              <a:t>읽은 문자</a:t>
            </a:r>
            <a:r>
              <a:rPr lang="en-US" altLang="ko-KR" sz="1400" dirty="0"/>
              <a:t>(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 c</a:t>
            </a:r>
            <a:r>
              <a:rPr lang="ko-KR" altLang="en-US" sz="1400" dirty="0"/>
              <a:t>를 처리한다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440158" y="4706560"/>
            <a:ext cx="558011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while(</a:t>
            </a:r>
            <a:r>
              <a:rPr lang="en-US" altLang="ko-KR" sz="1400" b="1" dirty="0"/>
              <a:t>(c = </a:t>
            </a:r>
            <a:r>
              <a:rPr lang="en-US" altLang="ko-KR" sz="1400" b="1" dirty="0" err="1"/>
              <a:t>fin.get</a:t>
            </a:r>
            <a:r>
              <a:rPr lang="en-US" altLang="ko-KR" sz="1400" b="1" dirty="0"/>
              <a:t>()) != EOF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// </a:t>
            </a:r>
            <a:r>
              <a:rPr lang="ko-KR" altLang="en-US" sz="1400" dirty="0" smtClean="0"/>
              <a:t>파일의 끝을 만나면 루프 종료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smtClean="0"/>
              <a:t>......		// </a:t>
            </a:r>
            <a:r>
              <a:rPr lang="ko-KR" altLang="en-US" sz="1400" dirty="0"/>
              <a:t>파일에서 읽은 값 </a:t>
            </a:r>
            <a:r>
              <a:rPr lang="en-US" altLang="ko-KR" sz="1400" dirty="0"/>
              <a:t>c</a:t>
            </a:r>
            <a:r>
              <a:rPr lang="ko-KR" altLang="en-US" sz="1400" dirty="0"/>
              <a:t>를 처리하는 코드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등호 2"/>
          <p:cNvSpPr/>
          <p:nvPr/>
        </p:nvSpPr>
        <p:spPr>
          <a:xfrm rot="5400000">
            <a:off x="3795809" y="4041068"/>
            <a:ext cx="648072" cy="288032"/>
          </a:xfrm>
          <a:prstGeom prst="mathEqual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1960" y="40050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</a:rPr>
              <a:t>동일한 코드</a:t>
            </a:r>
            <a:endParaRPr lang="ko-KR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파일과 바이너리 파일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가로로 말린 두루마리 모양 4"/>
          <p:cNvSpPr/>
          <p:nvPr/>
        </p:nvSpPr>
        <p:spPr>
          <a:xfrm rot="5400000">
            <a:off x="2155515" y="2133808"/>
            <a:ext cx="1872208" cy="2288703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가로로 말린 두루마리 모양 10"/>
          <p:cNvSpPr/>
          <p:nvPr/>
        </p:nvSpPr>
        <p:spPr>
          <a:xfrm rot="5400000">
            <a:off x="5456421" y="2146357"/>
            <a:ext cx="1872207" cy="2263607"/>
          </a:xfrm>
          <a:prstGeom prst="horizont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C:\Users\Kitae\AppData\Local\Microsoft\Windows\Temporary Internet Files\Content.IE5\JB1LX632\MC90026719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72" y="3559164"/>
            <a:ext cx="291759" cy="47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Kitae\AppData\Local\Microsoft\Windows\Temporary Internet Files\Content.IE5\O3RL11LC\MC90026718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34" y="3603725"/>
            <a:ext cx="287164" cy="48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Kitae\AppData\Local\Microsoft\Windows\Temporary Internet Files\Content.IE5\F2JW7Z4E\MC90026719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69" y="2630756"/>
            <a:ext cx="397929" cy="34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Kitae\AppData\Local\Microsoft\Windows\Temporary Internet Files\Content.IE5\5P0VQN7T\MC90033612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98" y="3278160"/>
            <a:ext cx="571633" cy="7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Kitae\AppData\Local\Microsoft\Windows\Temporary Internet Files\Content.IE5\JB1LX632\MC900215934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29" y="3065623"/>
            <a:ext cx="883942" cy="5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Kitae\AppData\Local\Microsoft\Windows\Temporary Internet Files\Content.IE5\MZ0H379T\MC90021505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65" y="2786811"/>
            <a:ext cx="722666" cy="5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23691" y="427742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텍스트 파일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31917" y="435581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바이너리 파일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4934" y="2803326"/>
            <a:ext cx="184377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길을 걷고 산들 무엇 하나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꽃이 내가 아니듯</a:t>
            </a:r>
            <a:endParaRPr lang="en-US" altLang="ko-KR" sz="1100" dirty="0" smtClean="0"/>
          </a:p>
          <a:p>
            <a:r>
              <a:rPr lang="ko-KR" altLang="en-US" sz="1100" dirty="0" smtClean="0"/>
              <a:t>내가 꽃이 될 수 없는 지금</a:t>
            </a:r>
            <a:endParaRPr lang="en-US" altLang="ko-KR" sz="1100" dirty="0" smtClean="0"/>
          </a:p>
          <a:p>
            <a:r>
              <a:rPr lang="ko-KR" altLang="en-US" sz="1100" dirty="0" smtClean="0"/>
              <a:t>물빛 몸매를 가진 </a:t>
            </a:r>
            <a:endParaRPr lang="en-US" altLang="ko-KR" sz="1100" dirty="0" smtClean="0"/>
          </a:p>
          <a:p>
            <a:r>
              <a:rPr lang="ko-KR" altLang="en-US" sz="1100" dirty="0" smtClean="0"/>
              <a:t>한 마리 학으로</a:t>
            </a:r>
            <a:endParaRPr lang="en-US" altLang="ko-KR" sz="1100" dirty="0" smtClean="0"/>
          </a:p>
          <a:p>
            <a:r>
              <a:rPr lang="ko-KR" altLang="en-US" sz="1100" dirty="0" smtClean="0"/>
              <a:t>살아 무엇 하나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 smtClean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2650626" y="5374089"/>
            <a:ext cx="966711" cy="560963"/>
          </a:xfrm>
          <a:prstGeom prst="wedgeRoundRectCallout">
            <a:avLst>
              <a:gd name="adj1" fmla="val 20566"/>
              <a:gd name="adj2" fmla="val -1107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문자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만으로구성된</a:t>
            </a:r>
            <a:r>
              <a:rPr lang="ko-KR" altLang="en-US" sz="1000" dirty="0" smtClean="0">
                <a:solidFill>
                  <a:schemeClr val="tx1"/>
                </a:solidFill>
              </a:rPr>
              <a:t> 문서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697885" y="5387441"/>
            <a:ext cx="1389277" cy="547611"/>
          </a:xfrm>
          <a:prstGeom prst="wedgeRoundRectCallout">
            <a:avLst>
              <a:gd name="adj1" fmla="val 15059"/>
              <a:gd name="adj2" fmla="val -994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문자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그림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사운드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동영상 등으로 구성된 문서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680120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4.  </a:t>
            </a:r>
            <a:r>
              <a:rPr lang="ko-KR" altLang="en-US" dirty="0" smtClean="0"/>
              <a:t>텍스트 파일 연결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1415" y="1321023"/>
            <a:ext cx="8737089" cy="30777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1400" dirty="0" err="1"/>
              <a:t>fstream</a:t>
            </a:r>
            <a:r>
              <a:rPr lang="ko-KR" altLang="en-US" sz="1400" dirty="0"/>
              <a:t>을 이용하여 </a:t>
            </a:r>
            <a:r>
              <a:rPr lang="en-US" altLang="ko-KR" sz="1400" dirty="0" smtClean="0"/>
              <a:t>student.txt </a:t>
            </a:r>
            <a:r>
              <a:rPr lang="ko-KR" altLang="en-US" sz="1400" dirty="0"/>
              <a:t>파일에 </a:t>
            </a:r>
            <a:r>
              <a:rPr lang="en-US" altLang="ko-KR" sz="1400" dirty="0" smtClean="0"/>
              <a:t>student2.txt 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추가하는 </a:t>
            </a:r>
            <a:r>
              <a:rPr lang="ko-KR" altLang="en-US" sz="1400" dirty="0" smtClean="0"/>
              <a:t>프로그램을 </a:t>
            </a:r>
            <a:r>
              <a:rPr lang="ko-KR" altLang="en-US" sz="1400" dirty="0"/>
              <a:t>작성하라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772816"/>
            <a:ext cx="1943066" cy="12684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433" y="2214140"/>
            <a:ext cx="1525538" cy="13764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762" y="4108724"/>
            <a:ext cx="2702446" cy="20657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27455" y="3827238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실행 후 결과</a:t>
            </a:r>
            <a:r>
              <a:rPr lang="en-US" altLang="ko-KR" sz="1200" dirty="0" smtClean="0">
                <a:latin typeface="+mn-ea"/>
              </a:rPr>
              <a:t>]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51" y="1668487"/>
            <a:ext cx="5138514" cy="49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67544" y="2980058"/>
            <a:ext cx="8064896" cy="3577013"/>
          </a:xfrm>
          <a:prstGeom prst="roundRect">
            <a:avLst>
              <a:gd name="adj" fmla="val 3166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</a:t>
            </a:r>
            <a:r>
              <a:rPr lang="ko-KR" altLang="en-US" dirty="0" smtClean="0"/>
              <a:t>파일 </a:t>
            </a:r>
            <a:r>
              <a:rPr lang="ko-KR" altLang="en-US" dirty="0" smtClean="0"/>
              <a:t>라인 단위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두 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istream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getline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char* line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getline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ifstream</a:t>
            </a:r>
            <a:r>
              <a:rPr lang="en-US" altLang="ko-KR" dirty="0" smtClean="0"/>
              <a:t>&amp; fin, </a:t>
            </a:r>
            <a:r>
              <a:rPr lang="en-US" altLang="ko-KR" b="1" dirty="0" smtClean="0"/>
              <a:t>string&amp; line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 이용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2613" y="2852936"/>
            <a:ext cx="5240537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 marL="0" lvl="1"/>
            <a:r>
              <a:rPr lang="en-US" altLang="ko-KR" dirty="0" smtClean="0">
                <a:solidFill>
                  <a:srgbClr val="C00000"/>
                </a:solidFill>
              </a:rPr>
              <a:t>* </a:t>
            </a:r>
            <a:r>
              <a:rPr lang="ko-KR" altLang="en-US" dirty="0" smtClean="0">
                <a:solidFill>
                  <a:srgbClr val="C00000"/>
                </a:solidFill>
              </a:rPr>
              <a:t>라인 단위로 텍스트 파일을 읽는 전형적인 </a:t>
            </a:r>
            <a:r>
              <a:rPr lang="ko-KR" altLang="en-US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5312" y="3252595"/>
            <a:ext cx="2801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rgbClr val="0070C0"/>
                </a:solidFill>
              </a:rPr>
              <a:t>(1)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istream</a:t>
            </a:r>
            <a:r>
              <a:rPr lang="ko-KR" altLang="en-US" sz="1400" dirty="0" smtClean="0">
                <a:solidFill>
                  <a:srgbClr val="0070C0"/>
                </a:solidFill>
              </a:rPr>
              <a:t>의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getline</a:t>
            </a:r>
            <a:r>
              <a:rPr lang="en-US" altLang="ko-KR" sz="1400" dirty="0" smtClean="0">
                <a:solidFill>
                  <a:srgbClr val="0070C0"/>
                </a:solidFill>
              </a:rPr>
              <a:t>() </a:t>
            </a:r>
            <a:r>
              <a:rPr lang="ko-KR" altLang="en-US" sz="1400" dirty="0" smtClean="0">
                <a:solidFill>
                  <a:srgbClr val="0070C0"/>
                </a:solidFill>
              </a:rPr>
              <a:t>함수 이용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5257055"/>
            <a:ext cx="7488832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string line;</a:t>
            </a:r>
          </a:p>
          <a:p>
            <a:pPr defTabSz="180000"/>
            <a:r>
              <a:rPr lang="en-US" altLang="ko-KR" sz="1400" dirty="0" err="1"/>
              <a:t>ifstream</a:t>
            </a:r>
            <a:r>
              <a:rPr lang="en-US" altLang="ko-KR" sz="1400" dirty="0"/>
              <a:t> fin</a:t>
            </a:r>
            <a:r>
              <a:rPr lang="en-US" altLang="ko-KR" sz="1400" dirty="0" smtClean="0"/>
              <a:t>("student2.txt </a:t>
            </a:r>
            <a:r>
              <a:rPr lang="en-US" altLang="ko-KR" sz="1400" dirty="0"/>
              <a:t>");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while(</a:t>
            </a:r>
            <a:r>
              <a:rPr lang="en-US" altLang="ko-KR" sz="1400" dirty="0" err="1"/>
              <a:t>getline</a:t>
            </a:r>
            <a:r>
              <a:rPr lang="en-US" altLang="ko-KR" sz="1400" dirty="0"/>
              <a:t>(fin, line)) { </a:t>
            </a:r>
            <a:r>
              <a:rPr lang="en-US" altLang="ko-KR" sz="1400" dirty="0">
                <a:solidFill>
                  <a:srgbClr val="92D050"/>
                </a:solidFill>
              </a:rPr>
              <a:t>// </a:t>
            </a:r>
            <a:r>
              <a:rPr lang="ko-KR" altLang="en-US" sz="1400" dirty="0">
                <a:solidFill>
                  <a:srgbClr val="92D050"/>
                </a:solidFill>
              </a:rPr>
              <a:t>한 라인을 읽어 </a:t>
            </a:r>
            <a:r>
              <a:rPr lang="en-US" altLang="ko-KR" sz="1400" dirty="0">
                <a:solidFill>
                  <a:srgbClr val="92D050"/>
                </a:solidFill>
              </a:rPr>
              <a:t>line</a:t>
            </a:r>
            <a:r>
              <a:rPr lang="ko-KR" altLang="en-US" sz="1400" dirty="0">
                <a:solidFill>
                  <a:srgbClr val="92D050"/>
                </a:solidFill>
              </a:rPr>
              <a:t>에 저장</a:t>
            </a:r>
            <a:r>
              <a:rPr lang="en-US" altLang="ko-KR" sz="1400" dirty="0">
                <a:solidFill>
                  <a:srgbClr val="92D050"/>
                </a:solidFill>
              </a:rPr>
              <a:t>. </a:t>
            </a:r>
            <a:r>
              <a:rPr lang="ko-KR" altLang="en-US" sz="1400" dirty="0">
                <a:solidFill>
                  <a:srgbClr val="92D050"/>
                </a:solidFill>
              </a:rPr>
              <a:t>파일 끝까지 반복</a:t>
            </a:r>
          </a:p>
          <a:p>
            <a:pPr defTabSz="180000"/>
            <a:r>
              <a:rPr lang="en-US" altLang="ko-KR" sz="1400" dirty="0" smtClean="0"/>
              <a:t>	... </a:t>
            </a:r>
            <a:r>
              <a:rPr lang="en-US" altLang="ko-KR" sz="1400" dirty="0">
                <a:solidFill>
                  <a:srgbClr val="92D050"/>
                </a:solidFill>
              </a:rPr>
              <a:t>// </a:t>
            </a:r>
            <a:r>
              <a:rPr lang="ko-KR" altLang="en-US" sz="1400" dirty="0">
                <a:solidFill>
                  <a:srgbClr val="92D050"/>
                </a:solidFill>
              </a:rPr>
              <a:t>읽은 라인</a:t>
            </a:r>
            <a:r>
              <a:rPr lang="en-US" altLang="ko-KR" sz="1400" dirty="0">
                <a:solidFill>
                  <a:srgbClr val="92D050"/>
                </a:solidFill>
              </a:rPr>
              <a:t>(line)</a:t>
            </a:r>
            <a:r>
              <a:rPr lang="ko-KR" altLang="en-US" sz="1400" dirty="0">
                <a:solidFill>
                  <a:srgbClr val="92D050"/>
                </a:solidFill>
              </a:rPr>
              <a:t>을 활용하는 코드 작성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32451" y="4949278"/>
            <a:ext cx="4938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ko-KR" sz="1400" dirty="0" smtClean="0">
                <a:solidFill>
                  <a:srgbClr val="0070C0"/>
                </a:solidFill>
              </a:rPr>
              <a:t>(2) </a:t>
            </a:r>
            <a:r>
              <a:rPr lang="ko-KR" altLang="en-US" sz="1400" dirty="0" smtClean="0">
                <a:solidFill>
                  <a:srgbClr val="0070C0"/>
                </a:solidFill>
              </a:rPr>
              <a:t>전역 함수 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getline</a:t>
            </a:r>
            <a:r>
              <a:rPr lang="en-US" altLang="ko-KR" sz="1400" dirty="0" smtClean="0">
                <a:solidFill>
                  <a:srgbClr val="0070C0"/>
                </a:solidFill>
              </a:rPr>
              <a:t>(</a:t>
            </a:r>
            <a:r>
              <a:rPr lang="en-US" altLang="ko-KR" sz="1400" dirty="0" err="1" smtClean="0">
                <a:solidFill>
                  <a:srgbClr val="0070C0"/>
                </a:solidFill>
              </a:rPr>
              <a:t>ifstream</a:t>
            </a:r>
            <a:r>
              <a:rPr lang="en-US" altLang="ko-KR" sz="1400" dirty="0" smtClean="0">
                <a:solidFill>
                  <a:srgbClr val="0070C0"/>
                </a:solidFill>
              </a:rPr>
              <a:t>&amp; fin, string&amp; line) </a:t>
            </a:r>
            <a:r>
              <a:rPr lang="ko-KR" altLang="en-US" sz="1400" dirty="0" smtClean="0">
                <a:solidFill>
                  <a:srgbClr val="0070C0"/>
                </a:solidFill>
              </a:rPr>
              <a:t>함수 이용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9592" y="3603984"/>
            <a:ext cx="7488832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char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[81]; </a:t>
            </a:r>
            <a:r>
              <a:rPr lang="en-US" altLang="ko-KR" sz="1400" dirty="0">
                <a:solidFill>
                  <a:srgbClr val="92D050"/>
                </a:solidFill>
              </a:rPr>
              <a:t>// </a:t>
            </a:r>
            <a:r>
              <a:rPr lang="ko-KR" altLang="en-US" sz="1400" dirty="0">
                <a:solidFill>
                  <a:srgbClr val="92D050"/>
                </a:solidFill>
              </a:rPr>
              <a:t>한 라인이 최대 </a:t>
            </a:r>
            <a:r>
              <a:rPr lang="en-US" altLang="ko-KR" sz="1400" dirty="0">
                <a:solidFill>
                  <a:srgbClr val="92D050"/>
                </a:solidFill>
              </a:rPr>
              <a:t>80</a:t>
            </a:r>
            <a:r>
              <a:rPr lang="ko-KR" altLang="en-US" sz="1400" dirty="0">
                <a:solidFill>
                  <a:srgbClr val="92D050"/>
                </a:solidFill>
              </a:rPr>
              <a:t>개의 문자로 구성된다고 가정</a:t>
            </a:r>
          </a:p>
          <a:p>
            <a:pPr defTabSz="180000"/>
            <a:r>
              <a:rPr lang="en-US" altLang="ko-KR" sz="1400" dirty="0" err="1"/>
              <a:t>ifstream</a:t>
            </a:r>
            <a:r>
              <a:rPr lang="en-US" altLang="ko-KR" sz="1400" dirty="0"/>
              <a:t> fin</a:t>
            </a:r>
            <a:r>
              <a:rPr lang="en-US" altLang="ko-KR" sz="1400" dirty="0" smtClean="0"/>
              <a:t>("student2.txt </a:t>
            </a:r>
            <a:r>
              <a:rPr lang="en-US" altLang="ko-KR" sz="1400" dirty="0"/>
              <a:t>");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while(</a:t>
            </a:r>
            <a:r>
              <a:rPr lang="en-US" altLang="ko-KR" sz="1400" dirty="0" err="1" smtClean="0"/>
              <a:t>fin.getline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buf</a:t>
            </a:r>
            <a:r>
              <a:rPr lang="en-US" altLang="ko-KR" sz="1400" dirty="0"/>
              <a:t>, 81)) { </a:t>
            </a:r>
            <a:r>
              <a:rPr lang="en-US" altLang="ko-KR" sz="1400" dirty="0">
                <a:solidFill>
                  <a:srgbClr val="92D050"/>
                </a:solidFill>
              </a:rPr>
              <a:t>// </a:t>
            </a:r>
            <a:r>
              <a:rPr lang="ko-KR" altLang="en-US" sz="1400" dirty="0">
                <a:solidFill>
                  <a:srgbClr val="92D050"/>
                </a:solidFill>
              </a:rPr>
              <a:t>한 라인이 최대 </a:t>
            </a:r>
            <a:r>
              <a:rPr lang="en-US" altLang="ko-KR" sz="1400" dirty="0">
                <a:solidFill>
                  <a:srgbClr val="92D050"/>
                </a:solidFill>
              </a:rPr>
              <a:t>80</a:t>
            </a:r>
            <a:r>
              <a:rPr lang="ko-KR" altLang="en-US" sz="1400" dirty="0">
                <a:solidFill>
                  <a:srgbClr val="92D050"/>
                </a:solidFill>
              </a:rPr>
              <a:t>개의 문자로 구성</a:t>
            </a:r>
            <a:r>
              <a:rPr lang="en-US" altLang="ko-KR" sz="1400" dirty="0">
                <a:solidFill>
                  <a:srgbClr val="92D050"/>
                </a:solidFill>
              </a:rPr>
              <a:t>. </a:t>
            </a:r>
            <a:r>
              <a:rPr lang="ko-KR" altLang="en-US" sz="1400" dirty="0">
                <a:solidFill>
                  <a:srgbClr val="92D050"/>
                </a:solidFill>
              </a:rPr>
              <a:t>끝에 </a:t>
            </a:r>
            <a:r>
              <a:rPr lang="en-US" altLang="ko-KR" sz="1400" dirty="0">
                <a:solidFill>
                  <a:srgbClr val="92D050"/>
                </a:solidFill>
              </a:rPr>
              <a:t>'\0' </a:t>
            </a:r>
            <a:r>
              <a:rPr lang="ko-KR" altLang="en-US" sz="1400" dirty="0">
                <a:solidFill>
                  <a:srgbClr val="92D050"/>
                </a:solidFill>
              </a:rPr>
              <a:t>문자 추가</a:t>
            </a:r>
          </a:p>
          <a:p>
            <a:pPr defTabSz="180000"/>
            <a:r>
              <a:rPr lang="en-US" altLang="ko-KR" sz="1400" dirty="0" smtClean="0"/>
              <a:t>	... </a:t>
            </a:r>
            <a:r>
              <a:rPr lang="en-US" altLang="ko-KR" sz="1400" dirty="0">
                <a:solidFill>
                  <a:srgbClr val="92D050"/>
                </a:solidFill>
              </a:rPr>
              <a:t>// </a:t>
            </a:r>
            <a:r>
              <a:rPr lang="ko-KR" altLang="en-US" sz="1400" dirty="0">
                <a:solidFill>
                  <a:srgbClr val="92D050"/>
                </a:solidFill>
              </a:rPr>
              <a:t>읽은 라인</a:t>
            </a:r>
            <a:r>
              <a:rPr lang="en-US" altLang="ko-KR" sz="1400" dirty="0">
                <a:solidFill>
                  <a:srgbClr val="92D050"/>
                </a:solidFill>
              </a:rPr>
              <a:t>(</a:t>
            </a:r>
            <a:r>
              <a:rPr lang="en-US" altLang="ko-KR" sz="1400" dirty="0" err="1">
                <a:solidFill>
                  <a:srgbClr val="92D050"/>
                </a:solidFill>
              </a:rPr>
              <a:t>buf</a:t>
            </a:r>
            <a:r>
              <a:rPr lang="en-US" altLang="ko-KR" sz="1400" dirty="0">
                <a:solidFill>
                  <a:srgbClr val="92D050"/>
                </a:solidFill>
              </a:rPr>
              <a:t>[])</a:t>
            </a:r>
            <a:r>
              <a:rPr lang="ko-KR" altLang="en-US" sz="1400" dirty="0">
                <a:solidFill>
                  <a:srgbClr val="92D050"/>
                </a:solidFill>
              </a:rPr>
              <a:t>을 활용하는 코드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5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8725" y="228600"/>
            <a:ext cx="8901205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5. </a:t>
            </a:r>
            <a:r>
              <a:rPr lang="en-US" altLang="ko-KR" dirty="0" err="1" smtClean="0"/>
              <a:t>istream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getline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텍스트 파일을   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읽고 화면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7017" y="1366029"/>
            <a:ext cx="885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student2.txt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파일을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istream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</a:t>
            </a:r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getline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이용하여 한 줄 단위로 읽어 화면에 출력하라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780928"/>
            <a:ext cx="2426542" cy="12241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1790507"/>
            <a:ext cx="5438357" cy="379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2650" y="44624"/>
            <a:ext cx="3667262" cy="1224136"/>
          </a:xfrm>
        </p:spPr>
        <p:txBody>
          <a:bodyPr anchor="t">
            <a:no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예제</a:t>
            </a:r>
            <a:r>
              <a:rPr lang="en-US" altLang="ko-KR" sz="2000" dirty="0" smtClean="0">
                <a:latin typeface="+mn-ea"/>
                <a:ea typeface="+mn-ea"/>
              </a:rPr>
              <a:t>6. </a:t>
            </a:r>
            <a:r>
              <a:rPr lang="en-US" altLang="ko-KR" sz="2000" dirty="0" err="1" smtClean="0">
                <a:latin typeface="+mn-ea"/>
                <a:ea typeface="+mn-ea"/>
              </a:rPr>
              <a:t>getline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en-US" altLang="ko-KR" sz="2000" dirty="0" err="1" smtClean="0">
                <a:latin typeface="+mn-ea"/>
                <a:ea typeface="+mn-ea"/>
              </a:rPr>
              <a:t>ifstream</a:t>
            </a:r>
            <a:r>
              <a:rPr lang="en-US" altLang="ko-KR" sz="2000" dirty="0" smtClean="0">
                <a:latin typeface="+mn-ea"/>
                <a:ea typeface="+mn-ea"/>
              </a:rPr>
              <a:t>&amp;, string&amp;)</a:t>
            </a:r>
            <a:r>
              <a:rPr lang="ko-KR" altLang="en-US" sz="2000" dirty="0" smtClean="0">
                <a:latin typeface="+mn-ea"/>
                <a:ea typeface="+mn-ea"/>
              </a:rPr>
              <a:t>으로 </a:t>
            </a:r>
            <a:r>
              <a:rPr lang="en-US" altLang="ko-KR" sz="2000" dirty="0" smtClean="0">
                <a:latin typeface="+mn-ea"/>
                <a:ea typeface="+mn-ea"/>
              </a:rPr>
              <a:t>words</a:t>
            </a:r>
            <a:r>
              <a:rPr lang="en-US" altLang="ko-KR" sz="2000" dirty="0" smtClean="0">
                <a:latin typeface="+mn-ea"/>
                <a:ea typeface="+mn-ea"/>
              </a:rPr>
              <a:t>.txt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파일을 읽고 단어 검색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96" y="1082987"/>
            <a:ext cx="1622102" cy="23260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88640"/>
            <a:ext cx="5039494" cy="64407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835" y="2123354"/>
            <a:ext cx="2779077" cy="7428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89" y="3223070"/>
            <a:ext cx="2832080" cy="3144019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2042552" y="4263016"/>
            <a:ext cx="870858" cy="335839"/>
          </a:xfrm>
          <a:prstGeom prst="wedgeRoundRectCallout">
            <a:avLst>
              <a:gd name="adj1" fmla="val -99442"/>
              <a:gd name="adj2" fmla="val -74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love </a:t>
            </a:r>
            <a:r>
              <a:rPr lang="ko-KR" altLang="en-US" sz="700" dirty="0">
                <a:solidFill>
                  <a:schemeClr val="tx1"/>
                </a:solidFill>
              </a:rPr>
              <a:t>문자열을 포함하는 단어들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477981" y="5027491"/>
            <a:ext cx="870858" cy="335839"/>
          </a:xfrm>
          <a:prstGeom prst="wedgeRoundRectCallout">
            <a:avLst>
              <a:gd name="adj1" fmla="val -37863"/>
              <a:gd name="adj2" fmla="val 1507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exit</a:t>
            </a:r>
            <a:r>
              <a:rPr lang="ko-KR" altLang="en-US" sz="700" dirty="0">
                <a:solidFill>
                  <a:schemeClr val="tx1"/>
                </a:solidFill>
              </a:rPr>
              <a:t>을 입력하면 프로그램 종료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</a:t>
            </a:r>
            <a:r>
              <a:rPr lang="en-US" altLang="ko-KR" dirty="0" smtClean="0"/>
              <a:t>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데이터의 바이너리 값을 그대로 파일에 저장하거나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파일의 바이너리 값을 그대로 읽어서 변수나 버퍼에 저장하는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파일이든 바이너리 파일이든 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로 입출력가능</a:t>
            </a:r>
            <a:endParaRPr lang="en-US" altLang="ko-KR" dirty="0" smtClean="0"/>
          </a:p>
          <a:p>
            <a:r>
              <a:rPr lang="ko-KR" altLang="en-US" dirty="0" smtClean="0"/>
              <a:t>바이너리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모드 열기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ios</a:t>
            </a:r>
            <a:r>
              <a:rPr lang="en-US" altLang="ko-KR" dirty="0" smtClean="0"/>
              <a:t>::binary </a:t>
            </a:r>
            <a:r>
              <a:rPr lang="ko-KR" altLang="en-US" dirty="0" smtClean="0"/>
              <a:t>모드 속성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ios</a:t>
            </a:r>
            <a:r>
              <a:rPr lang="en-US" altLang="ko-KR" dirty="0" smtClean="0"/>
              <a:t>::binary</a:t>
            </a:r>
            <a:r>
              <a:rPr lang="ko-KR" altLang="en-US" dirty="0" smtClean="0"/>
              <a:t>가 설정되지 않으면 디폴트가 텍스트 </a:t>
            </a:r>
            <a:r>
              <a:rPr lang="en-US" altLang="ko-KR" dirty="0" smtClean="0"/>
              <a:t>I/O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358" y="4293096"/>
            <a:ext cx="662473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ifstream</a:t>
            </a:r>
            <a:r>
              <a:rPr lang="en-US" altLang="ko-KR" sz="1400" dirty="0"/>
              <a:t> fin; </a:t>
            </a:r>
          </a:p>
          <a:p>
            <a:pPr fontAlgn="base" latinLnBrk="0"/>
            <a:r>
              <a:rPr lang="en-US" altLang="ko-KR" sz="1400" dirty="0" err="1" smtClean="0"/>
              <a:t>fin.open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desert.jpg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::in | </a:t>
            </a:r>
            <a:r>
              <a:rPr lang="en-US" altLang="ko-KR" sz="1400" b="1" dirty="0" err="1"/>
              <a:t>ios</a:t>
            </a:r>
            <a:r>
              <a:rPr lang="en-US" altLang="ko-KR" sz="1400" b="1" dirty="0"/>
              <a:t>::binary</a:t>
            </a:r>
            <a:r>
              <a:rPr lang="en-US" altLang="ko-KR" sz="1400" dirty="0"/>
              <a:t>); // </a:t>
            </a:r>
            <a:r>
              <a:rPr lang="ko-KR" altLang="en-US" sz="1400" dirty="0"/>
              <a:t>바이너리 </a:t>
            </a:r>
            <a:r>
              <a:rPr lang="en-US" altLang="ko-KR" sz="1400" dirty="0"/>
              <a:t>I/O</a:t>
            </a:r>
            <a:r>
              <a:rPr lang="ko-KR" altLang="en-US" sz="1400" dirty="0"/>
              <a:t>로 파일 </a:t>
            </a:r>
            <a:r>
              <a:rPr lang="ko-KR" altLang="en-US" sz="1400" dirty="0" smtClean="0"/>
              <a:t>읽기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ofstream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fout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desert.jpg</a:t>
            </a:r>
            <a:r>
              <a:rPr lang="en-US" altLang="ko-KR" sz="1400" dirty="0"/>
              <a:t>",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::out | </a:t>
            </a:r>
            <a:r>
              <a:rPr lang="en-US" altLang="ko-KR" sz="1400" b="1" dirty="0" err="1"/>
              <a:t>ios</a:t>
            </a:r>
            <a:r>
              <a:rPr lang="en-US" altLang="ko-KR" sz="1400" b="1" dirty="0"/>
              <a:t>::binary</a:t>
            </a:r>
            <a:r>
              <a:rPr lang="en-US" altLang="ko-KR" sz="1400" dirty="0"/>
              <a:t>); // </a:t>
            </a:r>
            <a:r>
              <a:rPr lang="ko-KR" altLang="en-US" sz="1400" dirty="0"/>
              <a:t>바이너리 </a:t>
            </a:r>
            <a:r>
              <a:rPr lang="en-US" altLang="ko-KR" sz="1400" dirty="0"/>
              <a:t>I/O</a:t>
            </a:r>
            <a:r>
              <a:rPr lang="ko-KR" altLang="en-US" sz="1400" dirty="0"/>
              <a:t>로 파일 쓰기</a:t>
            </a:r>
          </a:p>
          <a:p>
            <a:pPr fontAlgn="base" latinLnBrk="0"/>
            <a:r>
              <a:rPr lang="en-US" altLang="ko-KR" sz="1400" dirty="0" err="1"/>
              <a:t>fstream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fsin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desert.jpg", 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::in | </a:t>
            </a:r>
            <a:r>
              <a:rPr lang="en-US" altLang="ko-KR" sz="1400" b="1" dirty="0" err="1"/>
              <a:t>ios</a:t>
            </a:r>
            <a:r>
              <a:rPr lang="en-US" altLang="ko-KR" sz="1400" b="1" dirty="0"/>
              <a:t>::binary</a:t>
            </a:r>
            <a:r>
              <a:rPr lang="en-US" altLang="ko-KR" sz="1400" dirty="0"/>
              <a:t>) // </a:t>
            </a:r>
            <a:r>
              <a:rPr lang="ko-KR" altLang="en-US" sz="1400" dirty="0"/>
              <a:t>바이너리 </a:t>
            </a:r>
            <a:r>
              <a:rPr lang="en-US" altLang="ko-KR" sz="1400" dirty="0"/>
              <a:t>I/O</a:t>
            </a:r>
            <a:r>
              <a:rPr lang="ko-KR" altLang="en-US" sz="1400" dirty="0"/>
              <a:t>로 파일 읽기</a:t>
            </a:r>
          </a:p>
        </p:txBody>
      </p:sp>
    </p:spTree>
    <p:extLst>
      <p:ext uri="{BB962C8B-B14F-4D97-AF65-F5344CB8AC3E}">
        <p14:creationId xmlns:p14="http://schemas.microsoft.com/office/powerpoint/2010/main" val="7882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44624"/>
            <a:ext cx="9144000" cy="679450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7. </a:t>
            </a:r>
            <a:r>
              <a:rPr lang="ko-KR" altLang="en-US" dirty="0" smtClean="0"/>
              <a:t>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로 파일 복사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681573"/>
            <a:ext cx="885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get(),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put()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이용하여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c:\temp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있는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desert.jpg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c:\temp\copydesert.jpg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 복사하라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예제 실행 전에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desert.jpg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미리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c:\temp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복사해두어야 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717" y="5174152"/>
            <a:ext cx="2636887" cy="8635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134290"/>
            <a:ext cx="2153954" cy="183005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1222507"/>
            <a:ext cx="1713763" cy="12702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44760" y="2512513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원본 </a:t>
            </a:r>
            <a:r>
              <a:rPr lang="en-US" altLang="ko-KR" sz="1100" dirty="0" smtClean="0"/>
              <a:t>: img1.jpg</a:t>
            </a:r>
            <a:endParaRPr lang="ko-KR" altLang="en-US" sz="11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297734"/>
            <a:ext cx="5040560" cy="4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read()/write()</a:t>
            </a:r>
            <a:r>
              <a:rPr lang="ko-KR" altLang="en-US" dirty="0" smtClean="0"/>
              <a:t>로 블록 단위 파일 입출력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800200"/>
          </a:xfrm>
        </p:spPr>
        <p:txBody>
          <a:bodyPr/>
          <a:lstStyle/>
          <a:p>
            <a:r>
              <a:rPr lang="en-US" altLang="ko-KR" dirty="0" smtClean="0"/>
              <a:t>get()/put()</a:t>
            </a:r>
          </a:p>
          <a:p>
            <a:pPr lvl="1"/>
            <a:r>
              <a:rPr lang="ko-KR" altLang="en-US" dirty="0" smtClean="0"/>
              <a:t>문자 혹은 바이트 단위로 파일 입출력</a:t>
            </a:r>
            <a:endParaRPr lang="en-US" altLang="ko-KR" dirty="0" smtClean="0"/>
          </a:p>
          <a:p>
            <a:r>
              <a:rPr lang="en-US" altLang="ko-KR" dirty="0" smtClean="0"/>
              <a:t>read()/write()</a:t>
            </a:r>
          </a:p>
          <a:p>
            <a:pPr lvl="1"/>
            <a:r>
              <a:rPr lang="ko-KR" altLang="en-US" dirty="0" smtClean="0"/>
              <a:t>블록 단위로 파일 입출력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7272808" cy="187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0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8. read()</a:t>
            </a:r>
            <a:r>
              <a:rPr lang="ko-KR" altLang="en-US" dirty="0" smtClean="0"/>
              <a:t>로 텍스트 파일을 바이너리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로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8472" y="1327980"/>
            <a:ext cx="8439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read()</a:t>
            </a:r>
            <a:r>
              <a:rPr lang="ko-KR" altLang="en-US" dirty="0"/>
              <a:t>를 이용하여 한번에 </a:t>
            </a:r>
            <a:r>
              <a:rPr lang="en-US" altLang="ko-KR" dirty="0"/>
              <a:t>32</a:t>
            </a:r>
            <a:r>
              <a:rPr lang="ko-KR" altLang="en-US" dirty="0"/>
              <a:t>바이트씩 </a:t>
            </a:r>
            <a:r>
              <a:rPr lang="en-US" altLang="ko-KR" dirty="0" smtClean="0"/>
              <a:t>words.txt</a:t>
            </a:r>
            <a:r>
              <a:rPr lang="ko-KR" altLang="en-US" dirty="0" smtClean="0"/>
              <a:t>파일을 </a:t>
            </a:r>
            <a:r>
              <a:rPr lang="ko-KR" altLang="en-US" dirty="0"/>
              <a:t>읽어 화면에 출력하는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772816"/>
            <a:ext cx="2511690" cy="2082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82401"/>
            <a:ext cx="4695397" cy="46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68012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9. read()/write()</a:t>
            </a:r>
            <a:r>
              <a:rPr lang="ko-KR" altLang="en-US" dirty="0" smtClean="0"/>
              <a:t>로 이미지 파일 복사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0515" y="1264788"/>
            <a:ext cx="799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read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write()</a:t>
            </a:r>
            <a:r>
              <a:rPr lang="ko-KR" altLang="en-US" dirty="0" smtClean="0"/>
              <a:t>를 </a:t>
            </a:r>
            <a:r>
              <a:rPr lang="ko-KR" altLang="en-US" dirty="0"/>
              <a:t>이용하여 </a:t>
            </a:r>
            <a:r>
              <a:rPr lang="ko-KR" altLang="en-US" dirty="0" smtClean="0"/>
              <a:t>텍스트 파일이든 바이너리 파일이든 복사하는 </a:t>
            </a:r>
            <a:r>
              <a:rPr lang="ko-KR" altLang="en-US" dirty="0"/>
              <a:t>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681622"/>
            <a:ext cx="1713763" cy="12702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28736" y="2971628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원본 </a:t>
            </a:r>
            <a:r>
              <a:rPr lang="en-US" altLang="ko-KR" sz="1100" dirty="0" smtClean="0"/>
              <a:t>: img1.jpg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501" y="5589239"/>
            <a:ext cx="2099494" cy="7019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296" y="3366952"/>
            <a:ext cx="2169699" cy="197965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75" y="1681622"/>
            <a:ext cx="4839413" cy="48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28600"/>
            <a:ext cx="8766048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10.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배열과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값을 바이너리 파일에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ko-KR" altLang="en-US" dirty="0" smtClean="0"/>
              <a:t>저장하고 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7764532" cy="41044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646649"/>
            <a:ext cx="4962525" cy="495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5413565"/>
            <a:ext cx="2902299" cy="94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52028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텍스트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사람들이 사용하는 글자 혹은 문자들로만 구성되는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알파벳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% # @ &lt; ? </a:t>
            </a:r>
            <a:r>
              <a:rPr lang="ko-KR" altLang="en-US" dirty="0" smtClean="0"/>
              <a:t>등의 기호 문자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'\n', '\t' </a:t>
            </a:r>
            <a:r>
              <a:rPr lang="ko-KR" altLang="en-US" dirty="0" smtClean="0"/>
              <a:t>등의 특수 문자도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문자마다 문자 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이진수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ASCII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유니코드</a:t>
            </a:r>
            <a:endParaRPr lang="en-US" altLang="ko-KR" dirty="0" smtClean="0"/>
          </a:p>
          <a:p>
            <a:pPr lvl="1"/>
            <a:r>
              <a:rPr lang="ko-KR" altLang="en-US" dirty="0"/>
              <a:t>텍스트 파일의 종류</a:t>
            </a:r>
            <a:endParaRPr lang="en-US" altLang="ko-KR" dirty="0"/>
          </a:p>
          <a:p>
            <a:pPr lvl="2"/>
            <a:r>
              <a:rPr lang="en-US" altLang="ko-KR" dirty="0"/>
              <a:t>txt </a:t>
            </a:r>
            <a:r>
              <a:rPr lang="ko-KR" altLang="en-US" dirty="0"/>
              <a:t>파일</a:t>
            </a:r>
            <a:r>
              <a:rPr lang="en-US" altLang="ko-KR" dirty="0"/>
              <a:t>, HTML </a:t>
            </a:r>
            <a:r>
              <a:rPr lang="ko-KR" altLang="en-US" dirty="0"/>
              <a:t>파일</a:t>
            </a:r>
            <a:r>
              <a:rPr lang="en-US" altLang="ko-KR" dirty="0"/>
              <a:t>, XML </a:t>
            </a:r>
            <a:r>
              <a:rPr lang="ko-KR" altLang="en-US" dirty="0"/>
              <a:t>파일</a:t>
            </a:r>
            <a:r>
              <a:rPr lang="en-US" altLang="ko-KR" dirty="0"/>
              <a:t>, C++ </a:t>
            </a:r>
            <a:r>
              <a:rPr lang="ko-KR" altLang="en-US" dirty="0"/>
              <a:t>소스 파일</a:t>
            </a:r>
            <a:r>
              <a:rPr lang="en-US" altLang="ko-KR" dirty="0"/>
              <a:t>, C </a:t>
            </a:r>
            <a:r>
              <a:rPr lang="ko-KR" altLang="en-US" dirty="0"/>
              <a:t>소스 파일</a:t>
            </a:r>
            <a:r>
              <a:rPr lang="en-US" altLang="ko-KR" dirty="0"/>
              <a:t>, </a:t>
            </a:r>
            <a:r>
              <a:rPr lang="ko-KR" altLang="en-US" dirty="0"/>
              <a:t>자바 소스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r>
              <a:rPr lang="en-US" altLang="ko-KR" dirty="0"/>
              <a:t>ASCII </a:t>
            </a:r>
            <a:r>
              <a:rPr lang="ko-KR" altLang="en-US" dirty="0"/>
              <a:t>코드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87494" y="5949280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ASCII </a:t>
            </a:r>
            <a:r>
              <a:rPr lang="ko-KR" altLang="en-US" sz="1400" dirty="0" smtClean="0"/>
              <a:t>코드 표 샘플</a:t>
            </a:r>
            <a:endParaRPr lang="ko-KR" altLang="en-US" sz="1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891672"/>
            <a:ext cx="5397228" cy="278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5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과제</a:t>
            </a:r>
            <a:r>
              <a:rPr lang="en-US" altLang="ko-KR" dirty="0" smtClean="0"/>
              <a:t>(13)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latin typeface="+mn-ea"/>
              </a:rPr>
              <a:t>[</a:t>
            </a:r>
            <a:r>
              <a:rPr lang="ko-KR" altLang="en-US" sz="2000" dirty="0" smtClean="0">
                <a:latin typeface="+mn-ea"/>
              </a:rPr>
              <a:t>과제</a:t>
            </a:r>
            <a:r>
              <a:rPr lang="en-US" altLang="ko-KR" sz="2000" dirty="0" smtClean="0">
                <a:latin typeface="+mn-ea"/>
              </a:rPr>
              <a:t>] </a:t>
            </a:r>
            <a:r>
              <a:rPr lang="ko-KR" altLang="en-US" sz="2000" dirty="0" smtClean="0">
                <a:latin typeface="+mn-ea"/>
              </a:rPr>
              <a:t>강의자료에서 설명한 총 </a:t>
            </a:r>
            <a:r>
              <a:rPr lang="en-US" altLang="ko-KR" sz="2000" dirty="0" smtClean="0">
                <a:latin typeface="+mn-ea"/>
              </a:rPr>
              <a:t>10</a:t>
            </a:r>
            <a:r>
              <a:rPr lang="ko-KR" altLang="en-US" sz="2000" dirty="0" smtClean="0">
                <a:latin typeface="+mn-ea"/>
              </a:rPr>
              <a:t>개의 </a:t>
            </a:r>
            <a:r>
              <a:rPr lang="ko-KR" altLang="en-US" sz="2000" dirty="0" smtClean="0">
                <a:latin typeface="+mn-ea"/>
              </a:rPr>
              <a:t>예제를 직접 프로그램 한 후 그 결과와 소스를 제출하세요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1800" dirty="0" smtClean="0">
              <a:latin typeface="+mn-ea"/>
            </a:endParaRPr>
          </a:p>
          <a:p>
            <a:r>
              <a:rPr lang="ko-KR" altLang="en-US" sz="1800" dirty="0" smtClean="0">
                <a:latin typeface="+mn-ea"/>
              </a:rPr>
              <a:t>제출일 </a:t>
            </a:r>
            <a:r>
              <a:rPr lang="en-US" altLang="ko-KR" sz="1800" dirty="0">
                <a:latin typeface="+mn-ea"/>
              </a:rPr>
              <a:t>: 2020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 smtClean="0">
                <a:latin typeface="+mn-ea"/>
              </a:rPr>
              <a:t>06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08</a:t>
            </a:r>
            <a:r>
              <a:rPr lang="ko-KR" altLang="en-US" sz="1800" dirty="0" smtClean="0">
                <a:latin typeface="+mn-ea"/>
              </a:rPr>
              <a:t>일 </a:t>
            </a:r>
            <a:r>
              <a:rPr lang="ko-KR" altLang="en-US" sz="1800" dirty="0">
                <a:latin typeface="+mn-ea"/>
              </a:rPr>
              <a:t>월요일 </a:t>
            </a:r>
            <a:r>
              <a:rPr lang="en-US" altLang="ko-KR" sz="1800" dirty="0">
                <a:latin typeface="+mn-ea"/>
              </a:rPr>
              <a:t>~ </a:t>
            </a:r>
            <a:r>
              <a:rPr lang="en-US" altLang="ko-KR" sz="1800" dirty="0" smtClean="0">
                <a:latin typeface="+mn-ea"/>
              </a:rPr>
              <a:t>06</a:t>
            </a:r>
            <a:r>
              <a:rPr lang="ko-KR" altLang="en-US" sz="1800" dirty="0" smtClean="0">
                <a:latin typeface="+mn-ea"/>
              </a:rPr>
              <a:t>월</a:t>
            </a:r>
            <a:r>
              <a:rPr lang="en-US" altLang="ko-KR" sz="1800" dirty="0" smtClean="0">
                <a:latin typeface="+mn-ea"/>
              </a:rPr>
              <a:t>14</a:t>
            </a:r>
            <a:r>
              <a:rPr lang="ko-KR" altLang="en-US" sz="1800" dirty="0" smtClean="0">
                <a:latin typeface="+mn-ea"/>
              </a:rPr>
              <a:t>일 일요일 </a:t>
            </a:r>
            <a:r>
              <a:rPr lang="en-US" altLang="ko-KR" sz="1800" dirty="0">
                <a:latin typeface="+mn-ea"/>
              </a:rPr>
              <a:t>23</a:t>
            </a:r>
            <a:r>
              <a:rPr lang="ko-KR" altLang="en-US" sz="1800" dirty="0">
                <a:latin typeface="+mn-ea"/>
              </a:rPr>
              <a:t>시</a:t>
            </a:r>
            <a:r>
              <a:rPr lang="en-US" altLang="ko-KR" sz="1800" dirty="0">
                <a:latin typeface="+mn-ea"/>
              </a:rPr>
              <a:t>59</a:t>
            </a:r>
            <a:r>
              <a:rPr lang="ko-KR" altLang="en-US" sz="1800" dirty="0">
                <a:latin typeface="+mn-ea"/>
              </a:rPr>
              <a:t>분까지 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 err="1">
                <a:latin typeface="+mn-ea"/>
              </a:rPr>
              <a:t>제출장소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한림 스마트 컴퍼스</a:t>
            </a:r>
            <a:r>
              <a:rPr lang="en-US" altLang="ko-KR" sz="1800" dirty="0">
                <a:latin typeface="+mn-ea"/>
              </a:rPr>
              <a:t>(https://smart.hallym.ac.kr) </a:t>
            </a:r>
            <a:r>
              <a:rPr lang="ko-KR" altLang="en-US" sz="1800" dirty="0">
                <a:latin typeface="+mn-ea"/>
              </a:rPr>
              <a:t>해당 과목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 smtClean="0">
                <a:latin typeface="+mn-ea"/>
              </a:rPr>
              <a:t>과제</a:t>
            </a:r>
            <a:r>
              <a:rPr lang="en-US" altLang="ko-KR" sz="1800" dirty="0" smtClean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란에 제출하시면 됩니다</a:t>
            </a:r>
            <a:r>
              <a:rPr lang="en-US" altLang="ko-KR" sz="1800" dirty="0">
                <a:latin typeface="+mn-ea"/>
              </a:rPr>
              <a:t>. (</a:t>
            </a:r>
            <a:r>
              <a:rPr lang="ko-KR" altLang="en-US" sz="1800" dirty="0">
                <a:latin typeface="+mn-ea"/>
              </a:rPr>
              <a:t>제출시 제목란에 </a:t>
            </a:r>
            <a:r>
              <a:rPr lang="en-US" altLang="ko-KR" sz="1800" dirty="0">
                <a:latin typeface="+mn-ea"/>
              </a:rPr>
              <a:t>“</a:t>
            </a:r>
            <a:r>
              <a:rPr lang="ko-KR" altLang="en-US" sz="1800" dirty="0">
                <a:latin typeface="+mn-ea"/>
              </a:rPr>
              <a:t>여러분의 </a:t>
            </a:r>
            <a:r>
              <a:rPr lang="ko-KR" altLang="en-US" sz="1800" dirty="0" err="1">
                <a:latin typeface="+mn-ea"/>
              </a:rPr>
              <a:t>학번이름</a:t>
            </a:r>
            <a:r>
              <a:rPr lang="en-US" altLang="ko-KR" sz="1800" dirty="0">
                <a:latin typeface="+mn-ea"/>
              </a:rPr>
              <a:t>”</a:t>
            </a:r>
            <a:r>
              <a:rPr lang="ko-KR" altLang="en-US" sz="1800" dirty="0">
                <a:latin typeface="+mn-ea"/>
              </a:rPr>
              <a:t>을 쓰시고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파일을 전송하시면 됩니다</a:t>
            </a:r>
            <a:r>
              <a:rPr lang="en-US" altLang="ko-KR" sz="1800" dirty="0">
                <a:latin typeface="+mn-ea"/>
              </a:rPr>
              <a:t>.)</a:t>
            </a:r>
            <a:r>
              <a:rPr lang="ko-KR" altLang="en-US" sz="1800" dirty="0">
                <a:latin typeface="+mn-ea"/>
              </a:rPr>
              <a:t> </a:t>
            </a:r>
          </a:p>
          <a:p>
            <a:endParaRPr lang="en-US" altLang="ko-KR" sz="2000" dirty="0" smtClean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0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6" y="2306281"/>
            <a:ext cx="2575207" cy="2906947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04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45" y="2285206"/>
            <a:ext cx="5675927" cy="348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파일의 내부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00095" y="2285206"/>
            <a:ext cx="2664296" cy="18630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42409" y="2290512"/>
            <a:ext cx="887497" cy="181003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3748" y="1399719"/>
            <a:ext cx="96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ym typeface="Wingdings 3"/>
              </a:rPr>
              <a:t>&lt;Enter&gt; </a:t>
            </a:r>
            <a:r>
              <a:rPr lang="ko-KR" altLang="en-US" sz="1200" dirty="0" smtClean="0">
                <a:sym typeface="Wingdings 3"/>
              </a:rPr>
              <a:t>키</a:t>
            </a:r>
            <a:endParaRPr lang="ko-KR" altLang="en-US" sz="1200" dirty="0"/>
          </a:p>
        </p:txBody>
      </p:sp>
      <p:sp>
        <p:nvSpPr>
          <p:cNvPr id="13" name="자유형 12"/>
          <p:cNvSpPr/>
          <p:nvPr/>
        </p:nvSpPr>
        <p:spPr>
          <a:xfrm>
            <a:off x="1228388" y="1563192"/>
            <a:ext cx="2527691" cy="1257300"/>
          </a:xfrm>
          <a:custGeom>
            <a:avLst/>
            <a:gdLst>
              <a:gd name="connsiteX0" fmla="*/ 2088002 w 2088002"/>
              <a:gd name="connsiteY0" fmla="*/ 0 h 895350"/>
              <a:gd name="connsiteX1" fmla="*/ 335402 w 2088002"/>
              <a:gd name="connsiteY1" fmla="*/ 342900 h 895350"/>
              <a:gd name="connsiteX2" fmla="*/ 2027 w 2088002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002" h="895350">
                <a:moveTo>
                  <a:pt x="2088002" y="0"/>
                </a:moveTo>
                <a:cubicBezTo>
                  <a:pt x="1385533" y="96837"/>
                  <a:pt x="683064" y="193675"/>
                  <a:pt x="335402" y="342900"/>
                </a:cubicBezTo>
                <a:cubicBezTo>
                  <a:pt x="-12260" y="492125"/>
                  <a:pt x="-5117" y="693737"/>
                  <a:pt x="2027" y="8953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754859" y="1915412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‘\n’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348367" y="1924732"/>
            <a:ext cx="436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‘\r’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22" idx="2"/>
            <a:endCxn id="24" idx="0"/>
          </p:cNvCxnSpPr>
          <p:nvPr/>
        </p:nvCxnSpPr>
        <p:spPr>
          <a:xfrm>
            <a:off x="6566664" y="2201731"/>
            <a:ext cx="110650" cy="88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5" idx="2"/>
            <a:endCxn id="31" idx="0"/>
          </p:cNvCxnSpPr>
          <p:nvPr/>
        </p:nvCxnSpPr>
        <p:spPr>
          <a:xfrm flipH="1">
            <a:off x="6888427" y="2192411"/>
            <a:ext cx="97425" cy="98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574213" y="2290512"/>
            <a:ext cx="206202" cy="18100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780415" y="2290512"/>
            <a:ext cx="216024" cy="18100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오른쪽 중괄호 1031"/>
          <p:cNvSpPr/>
          <p:nvPr/>
        </p:nvSpPr>
        <p:spPr>
          <a:xfrm rot="16200000">
            <a:off x="6731304" y="1622826"/>
            <a:ext cx="98222" cy="505590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자유형 1032"/>
          <p:cNvSpPr/>
          <p:nvPr/>
        </p:nvSpPr>
        <p:spPr>
          <a:xfrm>
            <a:off x="4572716" y="1563192"/>
            <a:ext cx="2220300" cy="247650"/>
          </a:xfrm>
          <a:custGeom>
            <a:avLst/>
            <a:gdLst>
              <a:gd name="connsiteX0" fmla="*/ 0 w 2390775"/>
              <a:gd name="connsiteY0" fmla="*/ 0 h 247650"/>
              <a:gd name="connsiteX1" fmla="*/ 1457325 w 2390775"/>
              <a:gd name="connsiteY1" fmla="*/ 57150 h 247650"/>
              <a:gd name="connsiteX2" fmla="*/ 2390775 w 2390775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0775" h="247650">
                <a:moveTo>
                  <a:pt x="0" y="0"/>
                </a:moveTo>
                <a:cubicBezTo>
                  <a:pt x="529431" y="7937"/>
                  <a:pt x="1058863" y="15875"/>
                  <a:pt x="1457325" y="57150"/>
                </a:cubicBezTo>
                <a:cubicBezTo>
                  <a:pt x="1855788" y="98425"/>
                  <a:pt x="2123281" y="173037"/>
                  <a:pt x="2390775" y="24765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954419" y="5032226"/>
            <a:ext cx="206202" cy="1810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160621" y="5032226"/>
            <a:ext cx="216024" cy="1810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503904" y="4869160"/>
            <a:ext cx="157690" cy="186309"/>
          </a:xfrm>
          <a:prstGeom prst="rect">
            <a:avLst/>
          </a:prstGeom>
          <a:solidFill>
            <a:srgbClr val="00B05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481370" y="4896678"/>
            <a:ext cx="50291" cy="169372"/>
          </a:xfrm>
          <a:prstGeom prst="rect">
            <a:avLst/>
          </a:prstGeom>
          <a:solidFill>
            <a:srgbClr val="00B05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8134496" y="2309326"/>
            <a:ext cx="134444" cy="171714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923018" y="5041751"/>
            <a:ext cx="134444" cy="1717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954420" y="3732006"/>
            <a:ext cx="1012042" cy="153975"/>
          </a:xfrm>
          <a:prstGeom prst="rect">
            <a:avLst/>
          </a:prstGeom>
          <a:solidFill>
            <a:srgbClr val="FF000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923019" y="3732006"/>
            <a:ext cx="345922" cy="153975"/>
          </a:xfrm>
          <a:prstGeom prst="rect">
            <a:avLst/>
          </a:prstGeom>
          <a:solidFill>
            <a:srgbClr val="FF000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TextBox 1038"/>
          <p:cNvSpPr txBox="1"/>
          <p:nvPr/>
        </p:nvSpPr>
        <p:spPr>
          <a:xfrm>
            <a:off x="2975395" y="596089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 내의 주</a:t>
            </a:r>
            <a:r>
              <a:rPr lang="ko-KR" altLang="en-US" sz="1000" dirty="0"/>
              <a:t>소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716" y="5960894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 내부의 바이너리 데이터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(16</a:t>
            </a:r>
            <a:r>
              <a:rPr lang="ko-KR" altLang="en-US" sz="1000" dirty="0" smtClean="0"/>
              <a:t>진수로 표현됨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7436410" y="596089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문자로 표현</a:t>
            </a:r>
            <a:endParaRPr lang="ko-KR" altLang="en-US" sz="1000" dirty="0"/>
          </a:p>
        </p:txBody>
      </p:sp>
      <p:sp>
        <p:nvSpPr>
          <p:cNvPr id="65" name="오른쪽 중괄호 64"/>
          <p:cNvSpPr/>
          <p:nvPr/>
        </p:nvSpPr>
        <p:spPr>
          <a:xfrm rot="5400000">
            <a:off x="3439316" y="5566996"/>
            <a:ext cx="116035" cy="51749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중괄호 65"/>
          <p:cNvSpPr/>
          <p:nvPr/>
        </p:nvSpPr>
        <p:spPr>
          <a:xfrm rot="5400000">
            <a:off x="5518311" y="4261616"/>
            <a:ext cx="110936" cy="313335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른쪽 중괄호 66"/>
          <p:cNvSpPr/>
          <p:nvPr/>
        </p:nvSpPr>
        <p:spPr>
          <a:xfrm rot="5400000">
            <a:off x="7800901" y="5251944"/>
            <a:ext cx="110938" cy="1152697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738236" y="5337565"/>
            <a:ext cx="50291" cy="153975"/>
          </a:xfrm>
          <a:prstGeom prst="rect">
            <a:avLst/>
          </a:prstGeom>
          <a:solidFill>
            <a:srgbClr val="FFFF00">
              <a:alpha val="36078"/>
            </a:srgbClr>
          </a:solidFill>
          <a:ln w="31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305174" y="5328040"/>
            <a:ext cx="143355" cy="153975"/>
          </a:xfrm>
          <a:prstGeom prst="rect">
            <a:avLst/>
          </a:prstGeom>
          <a:solidFill>
            <a:srgbClr val="FFFF00">
              <a:alpha val="36078"/>
            </a:srgbClr>
          </a:solidFill>
          <a:ln w="31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329363" y="6455840"/>
            <a:ext cx="2835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elvis.txt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Edit Plus</a:t>
            </a:r>
            <a:r>
              <a:rPr lang="ko-KR" altLang="en-US" sz="1200" b="1" dirty="0" smtClean="0"/>
              <a:t>로 열어 놓은 화면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24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자세히 보기</a:t>
            </a:r>
            <a:endParaRPr lang="ko-KR" alt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01" y="2398407"/>
            <a:ext cx="5675927" cy="348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676654" y="2388418"/>
            <a:ext cx="2664296" cy="18630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18968" y="2393724"/>
            <a:ext cx="887497" cy="181003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350772" y="2393724"/>
            <a:ext cx="206202" cy="18100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56974" y="2393724"/>
            <a:ext cx="216024" cy="181002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30978" y="5135438"/>
            <a:ext cx="206202" cy="1810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937180" y="5135438"/>
            <a:ext cx="216024" cy="1810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80463" y="4972372"/>
            <a:ext cx="157690" cy="186309"/>
          </a:xfrm>
          <a:prstGeom prst="rect">
            <a:avLst/>
          </a:prstGeom>
          <a:solidFill>
            <a:srgbClr val="00B05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57929" y="4999890"/>
            <a:ext cx="50291" cy="169372"/>
          </a:xfrm>
          <a:prstGeom prst="rect">
            <a:avLst/>
          </a:prstGeom>
          <a:solidFill>
            <a:srgbClr val="00B05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911055" y="2412538"/>
            <a:ext cx="134444" cy="171714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699577" y="5144963"/>
            <a:ext cx="134444" cy="1717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30979" y="3835218"/>
            <a:ext cx="1012042" cy="153975"/>
          </a:xfrm>
          <a:prstGeom prst="rect">
            <a:avLst/>
          </a:prstGeom>
          <a:solidFill>
            <a:srgbClr val="FF000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699578" y="3835218"/>
            <a:ext cx="345922" cy="153975"/>
          </a:xfrm>
          <a:prstGeom prst="rect">
            <a:avLst/>
          </a:prstGeom>
          <a:solidFill>
            <a:srgbClr val="FF000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14795" y="5440777"/>
            <a:ext cx="50291" cy="153975"/>
          </a:xfrm>
          <a:prstGeom prst="rect">
            <a:avLst/>
          </a:prstGeom>
          <a:solidFill>
            <a:srgbClr val="FFFF00">
              <a:alpha val="36078"/>
            </a:srgbClr>
          </a:solidFill>
          <a:ln w="31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81733" y="5431252"/>
            <a:ext cx="143355" cy="153975"/>
          </a:xfrm>
          <a:prstGeom prst="rect">
            <a:avLst/>
          </a:prstGeom>
          <a:solidFill>
            <a:srgbClr val="FFFF00">
              <a:alpha val="36078"/>
            </a:srgbClr>
          </a:solidFill>
          <a:ln w="31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184450" y="5606921"/>
            <a:ext cx="2379306" cy="429242"/>
          </a:xfrm>
          <a:custGeom>
            <a:avLst/>
            <a:gdLst>
              <a:gd name="connsiteX0" fmla="*/ 0 w 2379306"/>
              <a:gd name="connsiteY0" fmla="*/ 0 h 429242"/>
              <a:gd name="connsiteX1" fmla="*/ 1175657 w 2379306"/>
              <a:gd name="connsiteY1" fmla="*/ 429208 h 429242"/>
              <a:gd name="connsiteX2" fmla="*/ 2379306 w 2379306"/>
              <a:gd name="connsiteY2" fmla="*/ 18661 h 42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9306" h="429242">
                <a:moveTo>
                  <a:pt x="0" y="0"/>
                </a:moveTo>
                <a:cubicBezTo>
                  <a:pt x="389553" y="213049"/>
                  <a:pt x="779106" y="426098"/>
                  <a:pt x="1175657" y="429208"/>
                </a:cubicBezTo>
                <a:cubicBezTo>
                  <a:pt x="1572208" y="432318"/>
                  <a:pt x="1975757" y="225489"/>
                  <a:pt x="2379306" y="18661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730979" y="6043994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0x31 -&gt;</a:t>
            </a:r>
            <a:r>
              <a:rPr lang="ko-KR" altLang="en-US" sz="1200" dirty="0" smtClean="0"/>
              <a:t> 문자 </a:t>
            </a:r>
            <a:r>
              <a:rPr lang="en-US" altLang="ko-KR" sz="1200" dirty="0" smtClean="0"/>
              <a:t>‘1’</a:t>
            </a:r>
            <a:endParaRPr lang="ko-KR" altLang="en-US" sz="1200" dirty="0"/>
          </a:p>
        </p:txBody>
      </p:sp>
      <p:sp>
        <p:nvSpPr>
          <p:cNvPr id="24" name="자유형 23"/>
          <p:cNvSpPr/>
          <p:nvPr/>
        </p:nvSpPr>
        <p:spPr>
          <a:xfrm>
            <a:off x="1022969" y="3816081"/>
            <a:ext cx="5218549" cy="1213027"/>
          </a:xfrm>
          <a:custGeom>
            <a:avLst/>
            <a:gdLst>
              <a:gd name="connsiteX0" fmla="*/ 5218549 w 5218549"/>
              <a:gd name="connsiteY0" fmla="*/ 1213027 h 1213027"/>
              <a:gd name="connsiteX1" fmla="*/ 105373 w 5218549"/>
              <a:gd name="connsiteY1" fmla="*/ 48 h 1213027"/>
              <a:gd name="connsiteX2" fmla="*/ 2260745 w 5218549"/>
              <a:gd name="connsiteY2" fmla="*/ 1175705 h 121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8549" h="1213027">
                <a:moveTo>
                  <a:pt x="5218549" y="1213027"/>
                </a:moveTo>
                <a:cubicBezTo>
                  <a:pt x="2908444" y="609647"/>
                  <a:pt x="598340" y="6268"/>
                  <a:pt x="105373" y="48"/>
                </a:cubicBezTo>
                <a:cubicBezTo>
                  <a:pt x="-387594" y="-6172"/>
                  <a:pt x="936575" y="584766"/>
                  <a:pt x="2260745" y="1175705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7818" y="3557695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0x20 </a:t>
            </a:r>
            <a:r>
              <a:rPr lang="en-US" altLang="ko-KR" sz="1200" smtClean="0"/>
              <a:t>-&gt;</a:t>
            </a:r>
            <a:r>
              <a:rPr lang="ko-KR" altLang="en-US" sz="1200" dirty="0" smtClean="0"/>
              <a:t> 스페이스 </a:t>
            </a:r>
            <a:r>
              <a:rPr lang="en-US" altLang="ko-KR" sz="1200" dirty="0" smtClean="0"/>
              <a:t>‘ ’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34079" y="1412776"/>
            <a:ext cx="319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ym typeface="Wingdings 3"/>
              </a:rPr>
              <a:t>&lt;Enter&gt; </a:t>
            </a:r>
            <a:r>
              <a:rPr lang="ko-KR" altLang="en-US" sz="1200" dirty="0" smtClean="0">
                <a:sym typeface="Wingdings 3"/>
              </a:rPr>
              <a:t>키 한 번에 두 개의 제어 문자 삽입</a:t>
            </a:r>
            <a:endParaRPr lang="en-US" altLang="ko-KR" sz="1200" dirty="0" smtClean="0">
              <a:sym typeface="Wingdings 3"/>
            </a:endParaRPr>
          </a:p>
          <a:p>
            <a:pPr algn="ctr"/>
            <a:r>
              <a:rPr lang="en-US" altLang="ko-KR" sz="1200" dirty="0" smtClean="0">
                <a:sym typeface="Wingdings 3"/>
              </a:rPr>
              <a:t> 0x0D -&gt; </a:t>
            </a:r>
            <a:r>
              <a:rPr lang="en-US" altLang="ko-KR" sz="1200" dirty="0" smtClean="0"/>
              <a:t>'</a:t>
            </a:r>
            <a:r>
              <a:rPr lang="en-US" altLang="ko-KR" sz="1200" dirty="0" smtClean="0">
                <a:sym typeface="Wingdings 3"/>
              </a:rPr>
              <a:t>\r</a:t>
            </a:r>
            <a:r>
              <a:rPr lang="en-US" altLang="ko-KR" sz="1200" dirty="0" smtClean="0"/>
              <a:t>'</a:t>
            </a:r>
            <a:endParaRPr lang="en-US" altLang="ko-KR" sz="1200" dirty="0" smtClean="0">
              <a:sym typeface="Wingdings 3"/>
            </a:endParaRPr>
          </a:p>
          <a:p>
            <a:pPr algn="ctr"/>
            <a:r>
              <a:rPr lang="en-US" altLang="ko-KR" sz="1200" dirty="0" smtClean="0">
                <a:sym typeface="Wingdings 3"/>
              </a:rPr>
              <a:t>0x0A -&gt; </a:t>
            </a:r>
            <a:r>
              <a:rPr lang="en-US" altLang="ko-KR" sz="1200" dirty="0" smtClean="0"/>
              <a:t>'</a:t>
            </a:r>
            <a:r>
              <a:rPr lang="en-US" altLang="ko-KR" sz="1200" dirty="0" smtClean="0">
                <a:sym typeface="Wingdings 3"/>
              </a:rPr>
              <a:t>\n</a:t>
            </a:r>
            <a:r>
              <a:rPr lang="en-US" altLang="ko-KR" sz="1200" dirty="0" smtClean="0"/>
              <a:t>'</a:t>
            </a:r>
            <a:endParaRPr lang="ko-KR" altLang="en-US" sz="1200" dirty="0"/>
          </a:p>
        </p:txBody>
      </p:sp>
      <p:sp>
        <p:nvSpPr>
          <p:cNvPr id="31" name="자유형 30"/>
          <p:cNvSpPr/>
          <p:nvPr/>
        </p:nvSpPr>
        <p:spPr>
          <a:xfrm>
            <a:off x="5456096" y="1782055"/>
            <a:ext cx="496173" cy="643813"/>
          </a:xfrm>
          <a:custGeom>
            <a:avLst/>
            <a:gdLst>
              <a:gd name="connsiteX0" fmla="*/ 496173 w 496173"/>
              <a:gd name="connsiteY0" fmla="*/ 0 h 643813"/>
              <a:gd name="connsiteX1" fmla="*/ 76295 w 496173"/>
              <a:gd name="connsiteY1" fmla="*/ 242596 h 643813"/>
              <a:gd name="connsiteX2" fmla="*/ 1650 w 496173"/>
              <a:gd name="connsiteY2" fmla="*/ 643813 h 64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6173" h="643813">
                <a:moveTo>
                  <a:pt x="496173" y="0"/>
                </a:moveTo>
                <a:cubicBezTo>
                  <a:pt x="327444" y="67647"/>
                  <a:pt x="158715" y="135294"/>
                  <a:pt x="76295" y="242596"/>
                </a:cubicBezTo>
                <a:cubicBezTo>
                  <a:pt x="-6125" y="349898"/>
                  <a:pt x="-2238" y="496855"/>
                  <a:pt x="1650" y="643813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5681184" y="1987329"/>
            <a:ext cx="355060" cy="419877"/>
          </a:xfrm>
          <a:custGeom>
            <a:avLst/>
            <a:gdLst>
              <a:gd name="connsiteX0" fmla="*/ 355060 w 355060"/>
              <a:gd name="connsiteY0" fmla="*/ 0 h 419877"/>
              <a:gd name="connsiteX1" fmla="*/ 56481 w 355060"/>
              <a:gd name="connsiteY1" fmla="*/ 177281 h 419877"/>
              <a:gd name="connsiteX2" fmla="*/ 497 w 355060"/>
              <a:gd name="connsiteY2" fmla="*/ 419877 h 41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060" h="419877">
                <a:moveTo>
                  <a:pt x="355060" y="0"/>
                </a:moveTo>
                <a:cubicBezTo>
                  <a:pt x="235317" y="53651"/>
                  <a:pt x="115575" y="107302"/>
                  <a:pt x="56481" y="177281"/>
                </a:cubicBezTo>
                <a:cubicBezTo>
                  <a:pt x="-2613" y="247261"/>
                  <a:pt x="-1058" y="333569"/>
                  <a:pt x="497" y="419877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바이너리 파일이란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문자로 표현되지 않는 바이너리 데이터가 기록된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컴파일 된 코드는 문자로 표현되지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파일의 각 바이트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문자로 해석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바이너리 파일의 각 바이트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문자로 해석되지 않는 것도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바이트의 의미는 파일을 만든 응용프로그램 만이 해석 가능</a:t>
            </a:r>
            <a:endParaRPr lang="en-US" altLang="ko-KR" dirty="0" smtClean="0"/>
          </a:p>
          <a:p>
            <a:r>
              <a:rPr lang="ko-KR" altLang="en-US" dirty="0" smtClean="0"/>
              <a:t>바이너리 파일의 종류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jpeg, bmp </a:t>
            </a:r>
            <a:r>
              <a:rPr lang="ko-KR" altLang="en-US" dirty="0" smtClean="0"/>
              <a:t>등의 이미지 파일</a:t>
            </a:r>
          </a:p>
          <a:p>
            <a:pPr lvl="2"/>
            <a:r>
              <a:rPr lang="en-US" altLang="ko-KR" dirty="0" smtClean="0"/>
              <a:t>mp3 </a:t>
            </a:r>
            <a:r>
              <a:rPr lang="ko-KR" altLang="en-US" dirty="0" smtClean="0"/>
              <a:t>등의 오디오 파일</a:t>
            </a:r>
          </a:p>
          <a:p>
            <a:pPr lvl="2"/>
            <a:r>
              <a:rPr lang="en-US" altLang="ko-KR" dirty="0" err="1" smtClean="0"/>
              <a:t>hwp</a:t>
            </a:r>
            <a:r>
              <a:rPr lang="en-US" altLang="ko-KR" dirty="0" smtClean="0"/>
              <a:t>, doc,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가진 멀티미디어 문서 파일</a:t>
            </a:r>
          </a:p>
          <a:p>
            <a:pPr lvl="2"/>
            <a:r>
              <a:rPr lang="en-US" altLang="ko-KR" dirty="0" err="1" smtClean="0"/>
              <a:t>obj</a:t>
            </a:r>
            <a:r>
              <a:rPr lang="en-US" altLang="ko-KR" dirty="0" smtClean="0"/>
              <a:t>, exe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가진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코드나 실행 파일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4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바이너리 파일의 내부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16832"/>
            <a:ext cx="59626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635896" y="2348880"/>
            <a:ext cx="2664296" cy="186309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95174" y="527835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 내의 주</a:t>
            </a:r>
            <a:r>
              <a:rPr lang="ko-KR" altLang="en-US" sz="1000" dirty="0"/>
              <a:t>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2495" y="5278354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파일 내부의 바이너리 데이터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(16</a:t>
            </a:r>
            <a:r>
              <a:rPr lang="ko-KR" altLang="en-US" sz="1000" dirty="0" smtClean="0"/>
              <a:t>진수로 표현됨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0" name="오른쪽 중괄호 9"/>
          <p:cNvSpPr/>
          <p:nvPr/>
        </p:nvSpPr>
        <p:spPr>
          <a:xfrm rot="5400000">
            <a:off x="3159095" y="4884456"/>
            <a:ext cx="116035" cy="51749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중괄호 10"/>
          <p:cNvSpPr/>
          <p:nvPr/>
        </p:nvSpPr>
        <p:spPr>
          <a:xfrm rot="5400000">
            <a:off x="5238090" y="3579076"/>
            <a:ext cx="110936" cy="3133351"/>
          </a:xfrm>
          <a:prstGeom prst="rightBrace">
            <a:avLst>
              <a:gd name="adj1" fmla="val 3365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968044" y="1412776"/>
            <a:ext cx="1225757" cy="360040"/>
          </a:xfrm>
          <a:prstGeom prst="wedgeRoundRectCallout">
            <a:avLst>
              <a:gd name="adj1" fmla="val -25418"/>
              <a:gd name="adj2" fmla="val 2088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문자로 매핑 되지 </a:t>
            </a:r>
            <a:r>
              <a:rPr lang="ko-KR" altLang="en-US" sz="1000" dirty="0">
                <a:solidFill>
                  <a:schemeClr val="tx1"/>
                </a:solidFill>
              </a:rPr>
              <a:t>않는 바이너리 </a:t>
            </a:r>
            <a:r>
              <a:rPr lang="ko-KR" altLang="en-US" sz="1000" dirty="0" smtClean="0">
                <a:solidFill>
                  <a:schemeClr val="tx1"/>
                </a:solidFill>
              </a:rPr>
              <a:t>값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76257" y="2348880"/>
            <a:ext cx="887497" cy="181003"/>
          </a:xfrm>
          <a:prstGeom prst="rect">
            <a:avLst/>
          </a:prstGeom>
          <a:solidFill>
            <a:srgbClr val="7030A0">
              <a:alpha val="36078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6489" y="375480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uisee.jpg</a:t>
            </a:r>
            <a:endParaRPr lang="ko-KR" alt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10954" y="5877272"/>
            <a:ext cx="291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uisee.jpg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Edit Plus</a:t>
            </a:r>
            <a:r>
              <a:rPr lang="ko-KR" altLang="en-US" sz="1200" b="1" dirty="0" smtClean="0"/>
              <a:t>로 열어 놓은 화면</a:t>
            </a:r>
            <a:endParaRPr lang="ko-KR" altLang="en-US" sz="12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9656"/>
            <a:ext cx="25812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82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680120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hwp</a:t>
            </a:r>
            <a:r>
              <a:rPr lang="ko-KR" altLang="en-US" dirty="0"/>
              <a:t> </a:t>
            </a:r>
            <a:r>
              <a:rPr lang="ko-KR" altLang="en-US" dirty="0" smtClean="0"/>
              <a:t>파일은 텍스트 파일인가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바이너리 파일인가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hwp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바이너리 파일이다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텍스트 정보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한글이나 영어 문자 포함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바이너리 정보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글자 색이나 서체 등의 문자 포맷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비트맵 이미지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</a:t>
            </a:r>
            <a:r>
              <a:rPr lang="en-US" altLang="ko-KR" dirty="0"/>
              <a:t> </a:t>
            </a:r>
            <a:r>
              <a:rPr lang="ko-KR" altLang="en-US" dirty="0" smtClean="0"/>
              <a:t>등의 그래픽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마진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마진 등 문서 포맷 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3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표준 파일 입출력 라이브러리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72008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스트림</a:t>
            </a:r>
            <a:r>
              <a:rPr lang="ko-KR" altLang="en-US" dirty="0" smtClean="0"/>
              <a:t> 입출력 방식 지원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784066" y="2168282"/>
            <a:ext cx="859000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ios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590230" y="3320043"/>
            <a:ext cx="119383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istream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534446" y="3320042"/>
            <a:ext cx="1189479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ostream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3588444" y="3994325"/>
            <a:ext cx="125024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iostream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514139" y="5153068"/>
            <a:ext cx="1239413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ifstream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43066" y="5153068"/>
            <a:ext cx="12643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ofstream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598341" y="5740185"/>
            <a:ext cx="1328475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fstream</a:t>
            </a:r>
            <a:endParaRPr lang="ko-KR" altLang="en-US" sz="1200" dirty="0"/>
          </a:p>
        </p:txBody>
      </p:sp>
      <p:cxnSp>
        <p:nvCxnSpPr>
          <p:cNvPr id="103" name="직선 화살표 연결선 102"/>
          <p:cNvCxnSpPr>
            <a:stCxn id="97" idx="0"/>
            <a:endCxn id="96" idx="2"/>
          </p:cNvCxnSpPr>
          <p:nvPr/>
        </p:nvCxnSpPr>
        <p:spPr>
          <a:xfrm flipV="1">
            <a:off x="3187148" y="2445281"/>
            <a:ext cx="1026418" cy="8747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98" idx="0"/>
            <a:endCxn id="96" idx="2"/>
          </p:cNvCxnSpPr>
          <p:nvPr/>
        </p:nvCxnSpPr>
        <p:spPr>
          <a:xfrm flipH="1" flipV="1">
            <a:off x="4213566" y="2445281"/>
            <a:ext cx="915620" cy="87476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0"/>
            <a:endCxn id="97" idx="2"/>
          </p:cNvCxnSpPr>
          <p:nvPr/>
        </p:nvCxnSpPr>
        <p:spPr>
          <a:xfrm flipH="1" flipV="1">
            <a:off x="3187148" y="3597042"/>
            <a:ext cx="1026418" cy="397283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9" idx="0"/>
            <a:endCxn id="98" idx="2"/>
          </p:cNvCxnSpPr>
          <p:nvPr/>
        </p:nvCxnSpPr>
        <p:spPr>
          <a:xfrm flipV="1">
            <a:off x="4213566" y="3597041"/>
            <a:ext cx="915620" cy="39728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100" idx="0"/>
            <a:endCxn id="97" idx="2"/>
          </p:cNvCxnSpPr>
          <p:nvPr/>
        </p:nvCxnSpPr>
        <p:spPr>
          <a:xfrm flipV="1">
            <a:off x="3133846" y="3597042"/>
            <a:ext cx="53302" cy="155602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1" idx="0"/>
            <a:endCxn id="98" idx="2"/>
          </p:cNvCxnSpPr>
          <p:nvPr/>
        </p:nvCxnSpPr>
        <p:spPr>
          <a:xfrm flipH="1" flipV="1">
            <a:off x="5129186" y="3597041"/>
            <a:ext cx="146049" cy="155602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2" idx="0"/>
            <a:endCxn id="99" idx="2"/>
          </p:cNvCxnSpPr>
          <p:nvPr/>
        </p:nvCxnSpPr>
        <p:spPr>
          <a:xfrm flipH="1" flipV="1">
            <a:off x="4213566" y="4271324"/>
            <a:ext cx="49013" cy="146886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사각형 설명선 43"/>
          <p:cNvSpPr/>
          <p:nvPr/>
        </p:nvSpPr>
        <p:spPr>
          <a:xfrm>
            <a:off x="1187624" y="4952582"/>
            <a:ext cx="864096" cy="400972"/>
          </a:xfrm>
          <a:prstGeom prst="wedgeRoundRectCallout">
            <a:avLst>
              <a:gd name="adj1" fmla="val 98609"/>
              <a:gd name="adj2" fmla="val 28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파일 읽기 시에 사용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6444208" y="4890595"/>
            <a:ext cx="936104" cy="400972"/>
          </a:xfrm>
          <a:prstGeom prst="wedgeRoundRectCallout">
            <a:avLst>
              <a:gd name="adj1" fmla="val -104757"/>
              <a:gd name="adj2" fmla="val 454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파일 </a:t>
            </a:r>
            <a:r>
              <a:rPr lang="ko-KR" altLang="en-US" sz="1000" dirty="0" smtClean="0">
                <a:solidFill>
                  <a:schemeClr val="tx1"/>
                </a:solidFill>
              </a:rPr>
              <a:t>쓰기 </a:t>
            </a:r>
            <a:r>
              <a:rPr lang="ko-KR" altLang="en-US" sz="1000" dirty="0">
                <a:solidFill>
                  <a:schemeClr val="tx1"/>
                </a:solidFill>
              </a:rPr>
              <a:t>시에 사용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8" name="모서리가 둥근 사각형 설명선 47"/>
          <p:cNvSpPr/>
          <p:nvPr/>
        </p:nvSpPr>
        <p:spPr>
          <a:xfrm>
            <a:off x="5275235" y="5616341"/>
            <a:ext cx="1817045" cy="524908"/>
          </a:xfrm>
          <a:prstGeom prst="wedgeRoundRectCallout">
            <a:avLst>
              <a:gd name="adj1" fmla="val -65157"/>
              <a:gd name="adj2" fmla="val -32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하나의 파일에 대해 읽기와 쓰기를 동시에 할 때 사용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6317</TotalTime>
  <Words>1430</Words>
  <Application>Microsoft Office PowerPoint</Application>
  <PresentationFormat>화면 슬라이드 쇼(4:3)</PresentationFormat>
  <Paragraphs>268</Paragraphs>
  <Slides>30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맑은 고딕</vt:lpstr>
      <vt:lpstr>바탕</vt:lpstr>
      <vt:lpstr>휴먼편지체</vt:lpstr>
      <vt:lpstr>Arial</vt:lpstr>
      <vt:lpstr>Wingdings</vt:lpstr>
      <vt:lpstr>Wingdings 2</vt:lpstr>
      <vt:lpstr>Wingdings 3</vt:lpstr>
      <vt:lpstr>가을</vt:lpstr>
      <vt:lpstr>제13장  C++ 파일 입출력</vt:lpstr>
      <vt:lpstr>텍스트 파일과 바이너리 파일</vt:lpstr>
      <vt:lpstr>텍스트 파일</vt:lpstr>
      <vt:lpstr>텍스트 파일의 내부</vt:lpstr>
      <vt:lpstr>자세히 보기</vt:lpstr>
      <vt:lpstr>바이너리 파일</vt:lpstr>
      <vt:lpstr>바이너리 파일의 내부</vt:lpstr>
      <vt:lpstr>hwp 파일은 텍스트 파일인가? 바이너리 파일인가?</vt:lpstr>
      <vt:lpstr>C++ 표준 파일 입출력 라이브러리</vt:lpstr>
      <vt:lpstr>파일 입출력 스트림은 파일을 프로그램과 연결한다.</vt:lpstr>
      <vt:lpstr>헤더 파일과 namespace </vt:lpstr>
      <vt:lpstr>파일 입출력 모드 : 텍스트 I/O와 바이너리 I/O</vt:lpstr>
      <vt:lpstr>&lt;&lt; 연산자를 이용한 간단한 파일 출력</vt:lpstr>
      <vt:lpstr>예제1. 키보드로 입력 받아 텍스트 파일 저장하기</vt:lpstr>
      <vt:lpstr>예제2. ifstream과 &gt;&gt; 연산자로 텍스트 파일 읽기</vt:lpstr>
      <vt:lpstr>파일 모드(file mode)</vt:lpstr>
      <vt:lpstr>파일 모드 설정</vt:lpstr>
      <vt:lpstr>예제3. get()을 이용한 텍스트 파일 읽기</vt:lpstr>
      <vt:lpstr>get()으로 파일의 끝을 인지하는 방법</vt:lpstr>
      <vt:lpstr>예제4.  텍스트 파일 연결</vt:lpstr>
      <vt:lpstr>텍스트 파일 라인 단위 읽기</vt:lpstr>
      <vt:lpstr>예제5. istream의 getline()을 이용하여 텍스트 파일을             읽고 화면 출력</vt:lpstr>
      <vt:lpstr>예제6. getline(ifstream&amp;, string&amp;)으로 words.txt 파일을 읽고 단어 검색</vt:lpstr>
      <vt:lpstr>바이너리 I/O</vt:lpstr>
      <vt:lpstr>예제7. 바이너리 I/O로 파일 복사</vt:lpstr>
      <vt:lpstr>read()/write()로 블록 단위 파일 입출력</vt:lpstr>
      <vt:lpstr>예제8. read()로 텍스트 파일을 바이너리 I/O로 읽기</vt:lpstr>
      <vt:lpstr>예제9. read()/write()로 이미지 파일 복사 </vt:lpstr>
      <vt:lpstr>예제10.  int 배열과 double 값을 바이너리 파일에             저장하고 읽기</vt:lpstr>
      <vt:lpstr>수행 과제(13)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hallym</cp:lastModifiedBy>
  <cp:revision>608</cp:revision>
  <cp:lastPrinted>2013-07-12T10:03:23Z</cp:lastPrinted>
  <dcterms:created xsi:type="dcterms:W3CDTF">2011-08-27T14:53:28Z</dcterms:created>
  <dcterms:modified xsi:type="dcterms:W3CDTF">2020-06-05T06:20:05Z</dcterms:modified>
</cp:coreProperties>
</file>