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sldIdLst>
    <p:sldId id="298" r:id="rId2"/>
    <p:sldId id="262" r:id="rId3"/>
    <p:sldId id="263" r:id="rId4"/>
    <p:sldId id="271" r:id="rId5"/>
    <p:sldId id="272" r:id="rId6"/>
    <p:sldId id="279" r:id="rId7"/>
    <p:sldId id="277" r:id="rId8"/>
    <p:sldId id="270" r:id="rId9"/>
    <p:sldId id="295" r:id="rId10"/>
    <p:sldId id="280" r:id="rId11"/>
    <p:sldId id="291" r:id="rId12"/>
    <p:sldId id="282" r:id="rId13"/>
    <p:sldId id="283" r:id="rId14"/>
    <p:sldId id="273" r:id="rId15"/>
    <p:sldId id="274" r:id="rId16"/>
    <p:sldId id="284" r:id="rId17"/>
    <p:sldId id="296" r:id="rId18"/>
    <p:sldId id="275" r:id="rId19"/>
    <p:sldId id="285" r:id="rId20"/>
    <p:sldId id="276" r:id="rId21"/>
    <p:sldId id="286" r:id="rId22"/>
    <p:sldId id="264" r:id="rId23"/>
    <p:sldId id="265" r:id="rId24"/>
    <p:sldId id="292" r:id="rId25"/>
    <p:sldId id="278" r:id="rId26"/>
    <p:sldId id="267" r:id="rId27"/>
    <p:sldId id="297" r:id="rId28"/>
    <p:sldId id="294" r:id="rId29"/>
    <p:sldId id="287" r:id="rId30"/>
    <p:sldId id="288" r:id="rId31"/>
    <p:sldId id="290" r:id="rId32"/>
    <p:sldId id="299" r:id="rId33"/>
    <p:sldId id="289" r:id="rId34"/>
    <p:sldId id="300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프로그램의 기본 요소를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ko-KR" altLang="en-US" dirty="0"/>
              <a:t> </a:t>
            </a:r>
            <a:r>
              <a:rPr lang="ko-KR" altLang="en-US" dirty="0" smtClean="0"/>
              <a:t>등 이름 공간을 사용할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키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문자열을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 smtClean="0"/>
              <a:t>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실체에 대해 이해한다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기초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 충돌이 발생하는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명이 서로 나누어 프로젝트를 개발하는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오픈 </a:t>
            </a:r>
            <a:r>
              <a:rPr lang="ko-KR" altLang="en-US" dirty="0"/>
              <a:t>소스 혹은 다른 사람이 작성한 소스나 목적 파일을 가져와서 </a:t>
            </a:r>
            <a:r>
              <a:rPr lang="ko-KR" altLang="en-US" dirty="0" smtClean="0"/>
              <a:t>컴파일 하거나 링크하는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해결하는</a:t>
            </a:r>
            <a:r>
              <a:rPr lang="ko-KR" altLang="en-US" dirty="0"/>
              <a:t>데</a:t>
            </a:r>
            <a:r>
              <a:rPr lang="ko-KR" altLang="en-US" dirty="0" smtClean="0"/>
              <a:t> 많은 시간과 노력이 필요</a:t>
            </a:r>
            <a:endParaRPr lang="en-US" altLang="ko-KR" dirty="0" smtClean="0"/>
          </a:p>
          <a:p>
            <a:r>
              <a:rPr lang="en-US" altLang="ko-KR" dirty="0" smtClean="0"/>
              <a:t>namespace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충돌 해결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2003</a:t>
            </a:r>
            <a:r>
              <a:rPr lang="ko-KR" altLang="en-US" dirty="0" smtClean="0"/>
              <a:t>년 새로운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표준에서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자신만의 이름 공간을 생성할 수 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안에 선언된 이름은 다른 이름공간과 별도 구분</a:t>
            </a:r>
            <a:endParaRPr lang="en-US" altLang="ko-KR" dirty="0" smtClean="0"/>
          </a:p>
          <a:p>
            <a:r>
              <a:rPr lang="ko-KR" altLang="en-US" dirty="0" smtClean="0"/>
              <a:t>이름 공간 생성 및 사용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이름 공간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653136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 공간 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....... // </a:t>
            </a:r>
            <a:r>
              <a:rPr lang="ko-KR" altLang="en-US" sz="1600" dirty="0" smtClean="0"/>
              <a:t>이 곳에 선언된 모든 이름은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mike.h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 smtClean="0"/>
              <a:t>namespace </a:t>
            </a:r>
            <a:r>
              <a:rPr lang="en-US" altLang="ko-KR" sz="1400" b="1" dirty="0" err="1" smtClean="0"/>
              <a:t>kitae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mike::f();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1236" y="49962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namespace mike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-1;</a:t>
            </a:r>
          </a:p>
          <a:p>
            <a:pPr defTabSz="180000"/>
            <a:r>
              <a:rPr lang="en-US" altLang="ko-KR" sz="1400" dirty="0" smtClean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0;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60422" y="4349952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891978" y="2708921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mike</a:t>
            </a:r>
            <a:r>
              <a:rPr lang="ko-KR" altLang="en-US" sz="1200" dirty="0" smtClean="0"/>
              <a:t>에 의해 작성된 소스를 합치면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함수의 이름 충돌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컴파일 오류 발생</a:t>
            </a:r>
            <a:endParaRPr lang="en-US" altLang="ko-KR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541560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/>
              <a:t>b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이름 공간을 사용하여 </a:t>
            </a:r>
            <a:r>
              <a:rPr lang="en-US" altLang="ko-KR" sz="1200" dirty="0" smtClean="0"/>
              <a:t>f() </a:t>
            </a:r>
            <a:r>
              <a:rPr lang="ko-KR" altLang="en-US" sz="1200" dirty="0" smtClean="0"/>
              <a:t>함수 이름의 충돌 문제 해결</a:t>
            </a:r>
            <a:endParaRPr lang="en-US" altLang="ko-KR" sz="1200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kitae</a:t>
            </a:r>
            <a:r>
              <a:rPr lang="en-US" altLang="ko-KR" sz="14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void m();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404664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404664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141233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표준에서 정의한 </a:t>
            </a:r>
            <a:r>
              <a:rPr lang="ko-KR" altLang="en-US" b="1" dirty="0" smtClean="0"/>
              <a:t>이름 공간</a:t>
            </a:r>
            <a:r>
              <a:rPr lang="en-US" altLang="ko-KR" b="1" dirty="0" smtClean="0"/>
              <a:t>(namespace)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선언된 모든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안에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선언된 이름을 접근하기 위해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ko-KR" altLang="en-US" dirty="0" smtClean="0"/>
              <a:t>지시어 사용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4437112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 대해서만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Hello"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5373216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16396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160459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4861525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517511"/>
            <a:ext cx="302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:: </a:t>
            </a:r>
            <a:r>
              <a:rPr lang="ko-KR" altLang="en-US" sz="1400" dirty="0" smtClean="0">
                <a:solidFill>
                  <a:srgbClr val="FF0000"/>
                </a:solidFill>
              </a:rPr>
              <a:t>범위지정연산자</a:t>
            </a:r>
            <a:r>
              <a:rPr lang="en-US" altLang="ko-KR" sz="1400" dirty="0" smtClean="0">
                <a:solidFill>
                  <a:srgbClr val="FF0000"/>
                </a:solidFill>
              </a:rPr>
              <a:t>(Scope Operator)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3320678"/>
            <a:ext cx="3642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질문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cout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cin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은 클래스 일까요</a:t>
            </a:r>
            <a:r>
              <a:rPr lang="en-US" altLang="ko-KR" sz="1200" dirty="0" smtClean="0">
                <a:solidFill>
                  <a:srgbClr val="FF0000"/>
                </a:solidFill>
              </a:rPr>
              <a:t>? </a:t>
            </a:r>
            <a:r>
              <a:rPr lang="ko-KR" altLang="en-US" sz="1200" dirty="0" smtClean="0">
                <a:solidFill>
                  <a:srgbClr val="FF0000"/>
                </a:solidFill>
              </a:rPr>
              <a:t>객체 일까요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3643178"/>
            <a:ext cx="347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질문</a:t>
            </a: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cout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cin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‘c’</a:t>
            </a:r>
            <a:r>
              <a:rPr lang="ko-KR" altLang="en-US" sz="1200" dirty="0" smtClean="0">
                <a:solidFill>
                  <a:srgbClr val="FF0000"/>
                </a:solidFill>
              </a:rPr>
              <a:t>는 무엇을 의미할까요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 smtClean="0"/>
              <a:t>std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통째로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내에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사용하려면 다음 코드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C++ </a:t>
            </a:r>
            <a:r>
              <a:rPr lang="ko-KR" altLang="en-US" dirty="0" smtClean="0"/>
              <a:t>프로그램에서 키 입력 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b="1" dirty="0" smtClean="0"/>
              <a:t>using </a:t>
            </a:r>
            <a:r>
              <a:rPr lang="en-US" altLang="ko-KR" sz="1400" b="1" dirty="0"/>
              <a:t>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width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사각형의 </a:t>
            </a:r>
            <a:r>
              <a:rPr lang="ko-KR" altLang="en-US" sz="1400" dirty="0" smtClean="0"/>
              <a:t>면적 계산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</a:t>
            </a:r>
            <a:r>
              <a:rPr lang="en-US" altLang="ko-KR" sz="1400" dirty="0" smtClean="0"/>
              <a:t>"\n"; </a:t>
            </a:r>
            <a:r>
              <a:rPr lang="en-US" altLang="ko-KR" sz="1400" dirty="0"/>
              <a:t>// </a:t>
            </a:r>
            <a:r>
              <a:rPr lang="ko-KR" altLang="en-US" sz="1400" dirty="0"/>
              <a:t>면적을 출력하고 </a:t>
            </a:r>
            <a:r>
              <a:rPr lang="ko-KR" altLang="en-US" sz="1400" dirty="0" smtClean="0"/>
              <a:t>다음 줄로 넘어감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03244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cin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 장치인 키보드를 연결하는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추출 연산자</a:t>
            </a:r>
            <a:r>
              <a:rPr lang="en-US" altLang="ko-KR" dirty="0" smtClean="0"/>
              <a:t>(stream extraction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(&gt;&gt;)</a:t>
            </a:r>
            <a:r>
              <a:rPr lang="ko-KR" altLang="en-US" dirty="0"/>
              <a:t>가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</a:t>
            </a:r>
            <a:r>
              <a:rPr lang="ko-KR" altLang="en-US" dirty="0" smtClean="0"/>
              <a:t>파일에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추출  </a:t>
            </a:r>
            <a:r>
              <a:rPr lang="ko-KR" altLang="en-US" dirty="0"/>
              <a:t>연산자로 재정의됨</a:t>
            </a:r>
          </a:p>
          <a:p>
            <a:pPr lvl="2"/>
            <a:r>
              <a:rPr lang="ko-KR" altLang="en-US" dirty="0" smtClean="0"/>
              <a:t>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 smtClean="0"/>
              <a:t>연속된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연산자를 사용하여 여러 값 </a:t>
            </a:r>
            <a:r>
              <a:rPr lang="ko-KR" altLang="en-US" dirty="0" smtClean="0"/>
              <a:t>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 smtClean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width &gt;&gt; height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width 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 </a:t>
            </a:r>
            <a:r>
              <a:rPr lang="en-US" altLang="ko-KR" sz="1400" dirty="0" smtClean="0"/>
              <a:t>&lt;&lt; height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width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height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&lt;Enter&gt; </a:t>
            </a:r>
            <a:r>
              <a:rPr lang="ko-KR" altLang="en-US" dirty="0" smtClean="0"/>
              <a:t>키를 칠 때 변수에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버퍼를 내장하고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입력될 때까지 입력된 키를 입력 버퍼에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도중에 </a:t>
            </a:r>
            <a:r>
              <a:rPr lang="en-US" altLang="ko-KR" dirty="0" smtClean="0"/>
              <a:t>&lt;Backspace&gt; </a:t>
            </a:r>
            <a:r>
              <a:rPr lang="ko-KR" altLang="en-US" dirty="0" smtClean="0"/>
              <a:t>키를 입력하면 입력된 키 삭제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</a:t>
            </a:r>
            <a:r>
              <a:rPr lang="en-US" altLang="ko-KR" dirty="0"/>
              <a:t> </a:t>
            </a:r>
            <a:r>
              <a:rPr lang="ko-KR" altLang="en-US" dirty="0" smtClean="0"/>
              <a:t>비로소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의 입력 버퍼에서 키 값을 읽어 변수에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으로부터 키 입력 받는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중간에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선언은 아무 곳이나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변수 선언 방식의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사용하기 직전 선언함으로써 변수 이름에 대한 타이핑 오류 줄임</a:t>
            </a:r>
            <a:endParaRPr lang="en-US" altLang="ko-KR" dirty="0" smtClean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선언된 변수를 일괄적으로 보기 힘듦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사이에 있는 변수 찾기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885" y="2132856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 smtClean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smtClean="0"/>
              <a:t>"\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"; </a:t>
            </a:r>
            <a:r>
              <a:rPr lang="en-US" altLang="ko-KR" sz="1200" dirty="0"/>
              <a:t>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874658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타이핑 오류 가능성 해소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선언부에</a:t>
            </a:r>
            <a:r>
              <a:rPr lang="ko-KR" altLang="en-US" dirty="0" smtClean="0"/>
              <a:t> 모든 변수를 선언하는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사용 전에 변수를 선언하면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사전 발견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그러나 잘못된 실행 결과 발</a:t>
            </a:r>
            <a:r>
              <a:rPr lang="ko-KR" altLang="en-US" sz="1400" dirty="0"/>
              <a:t>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203665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5315" y="4275673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2-1: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SimpleC</a:t>
            </a:r>
            <a:r>
              <a:rPr lang="en-US" altLang="ko-KR" sz="1400" dirty="0">
                <a:solidFill>
                  <a:srgbClr val="00B050"/>
                </a:solidFill>
              </a:rPr>
              <a:t>++.</a:t>
            </a:r>
            <a:r>
              <a:rPr lang="en-US" altLang="ko-KR" sz="1400" dirty="0" smtClean="0">
                <a:solidFill>
                  <a:srgbClr val="00B050"/>
                </a:solidFill>
              </a:rPr>
              <a:t>cpp</a:t>
            </a:r>
          </a:p>
          <a:p>
            <a:pPr defTabSz="180000" fontAlgn="base" latinLnBrk="0"/>
            <a:r>
              <a:rPr lang="en-US" altLang="ko-KR" sz="1400" dirty="0" smtClean="0">
                <a:solidFill>
                  <a:srgbClr val="00B05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cout</a:t>
            </a:r>
            <a:r>
              <a:rPr lang="ko-KR" altLang="en-US" sz="140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연산자를 이용하여 </a:t>
            </a:r>
            <a:r>
              <a:rPr lang="ko-KR" altLang="en-US" sz="1400" dirty="0">
                <a:solidFill>
                  <a:srgbClr val="00B050"/>
                </a:solidFill>
              </a:rPr>
              <a:t>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 smtClean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 포함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</a:t>
            </a:r>
            <a:r>
              <a:rPr lang="ko-KR" altLang="en-US" sz="1400" dirty="0" smtClean="0">
                <a:solidFill>
                  <a:srgbClr val="00B050"/>
                </a:solidFill>
              </a:rPr>
              <a:t>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</a:t>
            </a:r>
            <a:r>
              <a:rPr lang="ko-KR" altLang="en-US" sz="1400" dirty="0" smtClean="0">
                <a:solidFill>
                  <a:srgbClr val="00B050"/>
                </a:solidFill>
              </a:rPr>
              <a:t>종료하면 </a:t>
            </a:r>
            <a:r>
              <a:rPr lang="ko-KR" altLang="en-US" sz="1400" dirty="0">
                <a:solidFill>
                  <a:srgbClr val="00B050"/>
                </a:solidFill>
              </a:rPr>
              <a:t>프로그램이 종료됨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문자열 표현 방식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C-</a:t>
            </a:r>
            <a:r>
              <a:rPr lang="ko-KR" altLang="en-US" b="1" dirty="0" err="1" smtClean="0"/>
              <a:t>스트링</a:t>
            </a:r>
            <a:r>
              <a:rPr lang="ko-KR" altLang="en-US" b="1" dirty="0" smtClean="0"/>
              <a:t> 방식 </a:t>
            </a:r>
            <a:r>
              <a:rPr lang="en-US" altLang="ko-KR" dirty="0" smtClean="0"/>
              <a:t>– ‘\0’</a:t>
            </a:r>
            <a:r>
              <a:rPr lang="ko-KR" altLang="en-US" dirty="0" smtClean="0"/>
              <a:t>로 끝나는 문자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 이용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멤버 함수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', '\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smtClean="0"/>
              <a:t>name2[5] </a:t>
            </a:r>
            <a:r>
              <a:rPr lang="en-US" altLang="ko-KR" sz="1400" dirty="0"/>
              <a:t>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268631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47061" y="3357439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C-</a:t>
            </a:r>
            <a:r>
              <a:rPr lang="ko-KR" altLang="en-US" dirty="0" smtClean="0"/>
              <a:t>스트링 방식으로 문자열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C-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문자열 다루기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사용한 함수 사용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 </a:t>
            </a:r>
            <a:r>
              <a:rPr lang="en-US" altLang="ko-KR" dirty="0" smtClean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사용하는 것이 바람직함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554461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hello");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을 이용한 문자열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입력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2–4 </a:t>
            </a:r>
            <a:r>
              <a:rPr lang="ko-KR" altLang="en-US" dirty="0" smtClean="0"/>
              <a:t>키보드에서 문자열 입력 받고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 smtClean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C-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이용하여 암호가 입력되면 프로그램을 종료하는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smtClean="0"/>
              <a:t>password[11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</a:t>
            </a:r>
            <a:r>
              <a:rPr lang="en-US" altLang="ko-KR" sz="1200" b="1" dirty="0" smtClean="0"/>
              <a:t>password;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strcmp</a:t>
            </a:r>
            <a:r>
              <a:rPr lang="en-US" altLang="ko-KR" sz="1200" b="1" dirty="0" smtClean="0"/>
              <a:t>(password, </a:t>
            </a:r>
            <a:r>
              <a:rPr lang="en-US" altLang="ko-KR" sz="1200" b="1" dirty="0"/>
              <a:t>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07387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공백이 낀 문자열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공백이 낀 문자열</a:t>
            </a:r>
            <a:r>
              <a:rPr lang="ko-KR" altLang="en-US" dirty="0" smtClean="0"/>
              <a:t>을 입력 받는 방법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cin.getline</a:t>
            </a:r>
            <a:r>
              <a:rPr lang="en-US" altLang="ko-KR" dirty="0" smtClean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err="1" smtClean="0"/>
              <a:t>buf</a:t>
            </a:r>
            <a:r>
              <a:rPr lang="ko-KR" altLang="en-US" dirty="0" smtClean="0"/>
              <a:t>에 최대 </a:t>
            </a:r>
            <a:r>
              <a:rPr lang="en-US" altLang="ko-KR" dirty="0" smtClean="0"/>
              <a:t>size-1</a:t>
            </a:r>
            <a:r>
              <a:rPr lang="ko-KR" altLang="en-US" dirty="0" smtClean="0"/>
              <a:t>개의 문자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를 만나면 입력 중단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</a:t>
            </a:r>
            <a:r>
              <a:rPr lang="en-US" altLang="ko-KR" dirty="0"/>
              <a:t>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의 디폴트 값은 </a:t>
            </a:r>
            <a:r>
              <a:rPr lang="en-US" altLang="ko-KR" dirty="0" smtClean="0"/>
              <a:t>‘\n’(&lt;Enter&gt;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 smtClean="0"/>
              <a:t>cin.getline</a:t>
            </a:r>
            <a:r>
              <a:rPr lang="en-US" altLang="ko-KR" sz="1400" dirty="0" smtClean="0"/>
              <a:t>(address</a:t>
            </a:r>
            <a:r>
              <a:rPr lang="en-US" altLang="ko-KR" sz="1400" dirty="0"/>
              <a:t>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‘Seoul Korea&lt;Enter&gt;’</a:t>
            </a:r>
            <a:r>
              <a:rPr lang="ko-KR" altLang="en-US" sz="1400" dirty="0" smtClean="0"/>
              <a:t>를 입력할 때</a:t>
            </a:r>
            <a:r>
              <a:rPr lang="en-US" altLang="ko-KR" sz="1400" dirty="0" smtClean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2–6 </a:t>
            </a:r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문자</a:t>
            </a:r>
            <a:r>
              <a:rPr lang="ko-KR" altLang="en-US" dirty="0"/>
              <a:t>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입력하세요</a:t>
            </a:r>
            <a:r>
              <a:rPr lang="en-US" altLang="ko-KR" sz="1400" dirty="0"/>
              <a:t>&gt;&gt;</a:t>
            </a:r>
            <a:r>
              <a:rPr lang="ko-KR" altLang="en-US" sz="14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400" dirty="0"/>
              <a:t>주소는 </a:t>
            </a:r>
            <a:r>
              <a:rPr lang="ko-KR" altLang="en-US" sz="1400" dirty="0" err="1"/>
              <a:t>컴퓨터시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프로그램구</a:t>
            </a:r>
            <a:r>
              <a:rPr lang="ko-KR" altLang="en-US" sz="1400" dirty="0"/>
              <a:t> </a:t>
            </a:r>
            <a:r>
              <a:rPr lang="en-US" altLang="ko-KR" sz="1400" dirty="0"/>
              <a:t>C++</a:t>
            </a:r>
            <a:r>
              <a:rPr lang="ko-KR" altLang="en-US" sz="1400" dirty="0"/>
              <a:t>동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1-1</a:t>
            </a:r>
            <a:r>
              <a:rPr lang="ko-KR" altLang="en-US" sz="14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39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cin.getline</a:t>
            </a:r>
            <a:r>
              <a:rPr lang="en-US" altLang="ko-KR" sz="1400" b="1" dirty="0" smtClean="0"/>
              <a:t>(address</a:t>
            </a:r>
            <a:r>
              <a:rPr lang="en-US" altLang="ko-KR" sz="1400" b="1" dirty="0"/>
              <a:t>, 100, '\n');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</a:t>
            </a:r>
            <a:r>
              <a:rPr lang="ko-KR" altLang="en-US" sz="1400" dirty="0" smtClean="0"/>
              <a:t>주소 읽기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" &lt;&lt; address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 smtClean="0"/>
              <a:t>주소 출력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5845" y="4590710"/>
            <a:ext cx="2232248" cy="36004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키가 입력될 때까지 </a:t>
            </a:r>
            <a:r>
              <a:rPr lang="ko-KR" altLang="en-US" sz="1000" dirty="0" smtClean="0">
                <a:solidFill>
                  <a:schemeClr val="tx1"/>
                </a:solidFill>
              </a:rPr>
              <a:t>하나의 문자열로 </a:t>
            </a:r>
            <a:r>
              <a:rPr lang="ko-KR" altLang="en-US" sz="1000" dirty="0">
                <a:solidFill>
                  <a:schemeClr val="tx1"/>
                </a:solidFill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문자열을 다루는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강력 추천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크기에 따른 제약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클래스가 스스로 문자열 크기게 맞게 내부 버퍼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다양한 함수와 연산자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&lt;string&gt;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스트링보다</a:t>
            </a:r>
            <a:r>
              <a:rPr lang="ko-KR" altLang="en-US" dirty="0" smtClean="0"/>
              <a:t> 다루기 쉬움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string </a:t>
            </a:r>
            <a:r>
              <a:rPr lang="ko-KR" altLang="en-US" dirty="0" smtClean="0"/>
              <a:t>클래스를 이용한 문자열 입력 및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5786100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1465620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singer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3913892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문자열을 </a:t>
            </a:r>
            <a:r>
              <a:rPr lang="ko-KR" altLang="en-US" sz="1000" dirty="0">
                <a:solidFill>
                  <a:schemeClr val="tx1"/>
                </a:solidFill>
              </a:rPr>
              <a:t>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743442" y="1681644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4021904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62733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 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/>
              <a:t>파일은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없는 텍스트 파일</a:t>
            </a:r>
            <a:endParaRPr lang="en-US" altLang="ko-KR" dirty="0" smtClean="0"/>
          </a:p>
          <a:p>
            <a:r>
              <a:rPr lang="ko-KR" altLang="en-US" dirty="0" smtClean="0"/>
              <a:t>컴파일러가 </a:t>
            </a:r>
            <a:r>
              <a:rPr lang="ko-KR" altLang="en-US" dirty="0"/>
              <a:t>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sz="1800" dirty="0">
                <a:solidFill>
                  <a:srgbClr val="00B050"/>
                </a:solidFill>
              </a:rPr>
              <a:t>C:\Program </a:t>
            </a:r>
            <a:r>
              <a:rPr lang="en-US" altLang="ko-KR" sz="1800" dirty="0" smtClean="0">
                <a:solidFill>
                  <a:srgbClr val="00B050"/>
                </a:solidFill>
              </a:rPr>
              <a:t>Files(x86)\Microsoft </a:t>
            </a:r>
            <a:r>
              <a:rPr lang="en-US" altLang="ko-KR" sz="1800" dirty="0">
                <a:solidFill>
                  <a:srgbClr val="00B050"/>
                </a:solidFill>
              </a:rPr>
              <a:t>Visual </a:t>
            </a:r>
            <a:r>
              <a:rPr lang="en-US" altLang="ko-KR" sz="1800" dirty="0" smtClean="0">
                <a:solidFill>
                  <a:srgbClr val="00B050"/>
                </a:solidFill>
              </a:rPr>
              <a:t>Studio\2017\Community\VC\Tools\MSVC\14.10.25017\include</a:t>
            </a:r>
            <a:endParaRPr lang="ko-KR" altLang="en-US" sz="18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08921" y="3087960"/>
            <a:ext cx="8294914" cy="3265714"/>
            <a:chOff x="612648" y="2773168"/>
            <a:chExt cx="8294914" cy="32657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" y="2773168"/>
              <a:ext cx="8294914" cy="32657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2477076" y="4485770"/>
              <a:ext cx="639688" cy="211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466190" y="4912704"/>
              <a:ext cx="639688" cy="208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주석문과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934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자유롭게 붙인 특이 사항의 메모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실행에 영향을 미치지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/* ... */</a:t>
            </a:r>
          </a:p>
          <a:p>
            <a:pPr lvl="2"/>
            <a:r>
              <a:rPr lang="ko-KR" altLang="en-US" dirty="0" smtClean="0"/>
              <a:t>한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//</a:t>
            </a:r>
            <a:r>
              <a:rPr lang="ko-KR" altLang="en-US" dirty="0" smtClean="0"/>
              <a:t>를 만나면 이 줄의 끝까지 주석으로 처리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프로그램의 실행을 시작하는 함수</a:t>
            </a:r>
            <a:endParaRPr lang="en-US" altLang="ko-KR" dirty="0" smtClean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모양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 생략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3501" y="3960058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의 리턴 타입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</a:t>
            </a:r>
            <a:r>
              <a:rPr lang="en-US" altLang="ko-KR" sz="1400" dirty="0" smtClean="0"/>
              <a:t>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3499" y="5445224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smtClean="0"/>
              <a:t>// return </a:t>
            </a:r>
            <a:r>
              <a:rPr lang="en-US" altLang="ko-KR" sz="1400" b="1" dirty="0"/>
              <a:t>0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개발자의 편리를 위해 </a:t>
            </a:r>
            <a:r>
              <a:rPr lang="en-US" altLang="ko-KR" sz="1400" b="1" dirty="0" smtClean="0"/>
              <a:t>return </a:t>
            </a:r>
            <a:r>
              <a:rPr lang="ko-KR" altLang="en-US" sz="1400" b="1" dirty="0" smtClean="0"/>
              <a:t>문 생략 가능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988279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void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표준 아님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헤더 파일은 확장자가 없다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헤더 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적시</a:t>
            </a:r>
            <a:endParaRPr lang="en-US" altLang="ko-KR" dirty="0" smtClean="0"/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헤더 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6" y="4005064"/>
            <a:ext cx="791004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‘헤더파일’을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</a:t>
            </a:r>
            <a:r>
              <a:rPr lang="ko-KR" altLang="en-US" dirty="0"/>
              <a:t>설치된 폴더에서 찾으라는 </a:t>
            </a:r>
            <a:r>
              <a:rPr lang="ko-KR" altLang="en-US" dirty="0" smtClean="0"/>
              <a:t>지시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#include </a:t>
            </a:r>
            <a:r>
              <a:rPr lang="en-US" altLang="ko-KR" dirty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컴파일러가 설치된 폴더에서 찾도록 지시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#include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”</a:t>
            </a:r>
            <a:endParaRPr lang="ko-KR" altLang="en-US" dirty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/>
              <a:t>헤더파일’을 </a:t>
            </a:r>
            <a:r>
              <a:rPr lang="ko-KR" altLang="en-US" dirty="0" smtClean="0"/>
              <a:t>찾는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개발자의 </a:t>
            </a:r>
            <a:r>
              <a:rPr lang="ko-KR" altLang="en-US" dirty="0"/>
              <a:t>프로젝트 </a:t>
            </a:r>
            <a:r>
              <a:rPr lang="ko-KR" altLang="en-US" dirty="0" smtClean="0"/>
              <a:t>폴더나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/>
              <a:t>컴파일 옵션으로 지정한 </a:t>
            </a:r>
            <a:r>
              <a:rPr lang="en-US" altLang="ko-KR" dirty="0"/>
              <a:t>include </a:t>
            </a:r>
            <a:r>
              <a:rPr lang="ko-KR" altLang="en-US" dirty="0"/>
              <a:t>폴더에서 찾도록 지시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헤더 파일에는 무엇이 들어 있는가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1) 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들어 있을까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(1)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들어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X</a:t>
            </a:r>
          </a:p>
          <a:p>
            <a:pPr lvl="2"/>
            <a:r>
              <a:rPr lang="en-US" altLang="ko-KR" dirty="0" smtClean="0"/>
              <a:t>(2)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원형이 선언되어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O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그러면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어디에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바이너리 코드로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스튜디오가 설치된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libcmt.lib </a:t>
            </a:r>
            <a:r>
              <a:rPr lang="ko-KR" altLang="en-US" dirty="0" smtClean="0"/>
              <a:t>파일에 들어 있고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 시에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</a:t>
            </a:r>
            <a:r>
              <a:rPr lang="en-US" altLang="ko-KR" dirty="0" smtClean="0"/>
              <a:t>exe</a:t>
            </a:r>
            <a:r>
              <a:rPr lang="ko-KR" altLang="en-US" dirty="0" smtClean="0"/>
              <a:t>에 들어간다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3) </a:t>
            </a:r>
            <a:r>
              <a:rPr lang="ko-KR" altLang="en-US" dirty="0" smtClean="0"/>
              <a:t>그러면 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왜 사용되는가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프로그램에서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호출하는 구문이 정확한지 확인하기 위해 컴파일러에 의해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30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은 어디에 선언되어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ko-KR" altLang="en-US" dirty="0"/>
              <a:t>이나 </a:t>
            </a:r>
            <a:r>
              <a:rPr lang="en-US" altLang="ko-KR" dirty="0" err="1"/>
              <a:t>cin</a:t>
            </a:r>
            <a:r>
              <a:rPr lang="ko-KR" altLang="en-US" dirty="0"/>
              <a:t>은 모두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에 선언된 객체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83568" y="1988840"/>
            <a:ext cx="7756071" cy="4142014"/>
            <a:chOff x="899592" y="2060848"/>
            <a:chExt cx="7756071" cy="41420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060848"/>
              <a:ext cx="7756071" cy="41420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1" name="자유형 10"/>
            <p:cNvSpPr/>
            <p:nvPr/>
          </p:nvSpPr>
          <p:spPr>
            <a:xfrm>
              <a:off x="4782073" y="3771030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20449" y="3983466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74436" y="4170516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860033" y="4435830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63688" y="2708920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iostream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본 강의에 나와 있는 모든 예제를 실습한 후 소스와 출력 결과를 스캔 및 복사하여 제출하세요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1900" dirty="0" err="1"/>
              <a:t>제출방법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ppt</a:t>
            </a:r>
            <a:r>
              <a:rPr lang="en-US" altLang="ko-KR" sz="1900" dirty="0"/>
              <a:t>(</a:t>
            </a:r>
            <a:r>
              <a:rPr lang="ko-KR" altLang="en-US" sz="1900" dirty="0"/>
              <a:t>파워포인트</a:t>
            </a:r>
            <a:r>
              <a:rPr lang="en-US" altLang="ko-KR" sz="1900" dirty="0"/>
              <a:t>) </a:t>
            </a:r>
            <a:r>
              <a:rPr lang="ko-KR" altLang="en-US" sz="1900" dirty="0"/>
              <a:t>파일에 </a:t>
            </a:r>
            <a:r>
              <a:rPr lang="ko-KR" altLang="en-US" sz="1900" dirty="0" smtClean="0"/>
              <a:t>소스와 출력 결과를 스캔 </a:t>
            </a:r>
            <a:r>
              <a:rPr lang="ko-KR" altLang="en-US" sz="1900" dirty="0"/>
              <a:t>및 </a:t>
            </a:r>
            <a:r>
              <a:rPr lang="ko-KR" altLang="en-US" sz="1900" dirty="0" smtClean="0"/>
              <a:t>복사하여 </a:t>
            </a:r>
            <a:r>
              <a:rPr lang="ko-KR" altLang="en-US" sz="1900" dirty="0"/>
              <a:t>제출하세요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제출일 </a:t>
            </a:r>
            <a:r>
              <a:rPr lang="en-US" altLang="ko-KR" sz="1900" dirty="0"/>
              <a:t>: 2020</a:t>
            </a:r>
            <a:r>
              <a:rPr lang="ko-KR" altLang="en-US" sz="1900" dirty="0"/>
              <a:t>년 </a:t>
            </a:r>
            <a:r>
              <a:rPr lang="en-US" altLang="ko-KR" sz="1900" dirty="0"/>
              <a:t>3</a:t>
            </a:r>
            <a:r>
              <a:rPr lang="ko-KR" altLang="en-US" sz="1900" dirty="0" smtClean="0"/>
              <a:t>월</a:t>
            </a:r>
            <a:r>
              <a:rPr lang="en-US" altLang="ko-KR" sz="1900" dirty="0" smtClean="0"/>
              <a:t>23</a:t>
            </a:r>
            <a:r>
              <a:rPr lang="ko-KR" altLang="en-US" sz="1900" dirty="0" smtClean="0"/>
              <a:t>일 </a:t>
            </a:r>
            <a:r>
              <a:rPr lang="ko-KR" altLang="en-US" sz="1900" dirty="0"/>
              <a:t>월요일 </a:t>
            </a:r>
            <a:r>
              <a:rPr lang="en-US" altLang="ko-KR" sz="1900" dirty="0"/>
              <a:t>~ 3</a:t>
            </a:r>
            <a:r>
              <a:rPr lang="ko-KR" altLang="en-US" sz="1900" dirty="0"/>
              <a:t>월</a:t>
            </a:r>
            <a:r>
              <a:rPr lang="en-US" altLang="ko-KR" sz="1900" dirty="0" smtClean="0"/>
              <a:t>27</a:t>
            </a:r>
            <a:r>
              <a:rPr lang="ko-KR" altLang="en-US" sz="1900" dirty="0" smtClean="0"/>
              <a:t>일 </a:t>
            </a:r>
            <a:r>
              <a:rPr lang="ko-KR" altLang="en-US" sz="1900" dirty="0"/>
              <a:t>금요일 </a:t>
            </a:r>
            <a:r>
              <a:rPr lang="en-US" altLang="ko-KR" sz="1900" dirty="0"/>
              <a:t>23</a:t>
            </a:r>
            <a:r>
              <a:rPr lang="ko-KR" altLang="en-US" sz="1900" dirty="0"/>
              <a:t>시</a:t>
            </a:r>
            <a:r>
              <a:rPr lang="en-US" altLang="ko-KR" sz="1900" dirty="0"/>
              <a:t>59</a:t>
            </a:r>
            <a:r>
              <a:rPr lang="ko-KR" altLang="en-US" sz="1900" dirty="0"/>
              <a:t>분까지 </a:t>
            </a:r>
            <a:endParaRPr lang="en-US" altLang="ko-KR" sz="1900" dirty="0"/>
          </a:p>
          <a:p>
            <a:r>
              <a:rPr lang="ko-KR" altLang="en-US" sz="1900" dirty="0" err="1"/>
              <a:t>제출장소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  <a:r>
              <a:rPr lang="ko-KR" altLang="en-US" sz="1900" dirty="0"/>
              <a:t>한림 스마트 컴퍼스</a:t>
            </a:r>
            <a:r>
              <a:rPr lang="en-US" altLang="ko-KR" sz="1900" dirty="0"/>
              <a:t>(https://smart.hallym.ac.kr) </a:t>
            </a:r>
            <a:r>
              <a:rPr lang="ko-KR" altLang="en-US" sz="1900" dirty="0"/>
              <a:t>해당 과목 </a:t>
            </a:r>
            <a:r>
              <a:rPr lang="en-US" altLang="ko-KR" sz="1900" dirty="0"/>
              <a:t>[</a:t>
            </a:r>
            <a:r>
              <a:rPr lang="ko-KR" altLang="en-US" sz="1900" dirty="0"/>
              <a:t>과제제출</a:t>
            </a:r>
            <a:r>
              <a:rPr lang="en-US" altLang="ko-KR" sz="1900" dirty="0"/>
              <a:t>]</a:t>
            </a:r>
            <a:r>
              <a:rPr lang="ko-KR" altLang="en-US" sz="1900" dirty="0"/>
              <a:t>란에 제출하시면 됩니다</a:t>
            </a:r>
            <a:r>
              <a:rPr lang="en-US" altLang="ko-KR" sz="1900" dirty="0"/>
              <a:t>. (</a:t>
            </a:r>
            <a:r>
              <a:rPr lang="ko-KR" altLang="en-US" sz="1900" dirty="0"/>
              <a:t>제출시 제목란에 </a:t>
            </a:r>
            <a:r>
              <a:rPr lang="en-US" altLang="ko-KR" sz="1900" dirty="0"/>
              <a:t>“</a:t>
            </a:r>
            <a:r>
              <a:rPr lang="ko-KR" altLang="en-US" sz="1900" dirty="0"/>
              <a:t>여러분의 </a:t>
            </a:r>
            <a:r>
              <a:rPr lang="ko-KR" altLang="en-US" sz="1900" dirty="0" err="1"/>
              <a:t>학번이름</a:t>
            </a:r>
            <a:r>
              <a:rPr lang="en-US" altLang="ko-KR" sz="1900" dirty="0"/>
              <a:t>”</a:t>
            </a:r>
            <a:r>
              <a:rPr lang="ko-KR" altLang="en-US" sz="1900" dirty="0"/>
              <a:t>을 쓰시고</a:t>
            </a:r>
            <a:r>
              <a:rPr lang="en-US" altLang="ko-KR" sz="1900" dirty="0"/>
              <a:t>, </a:t>
            </a:r>
            <a:r>
              <a:rPr lang="ko-KR" altLang="en-US" sz="1900" dirty="0"/>
              <a:t>파일을 전송하시면 됩니다</a:t>
            </a:r>
            <a:r>
              <a:rPr lang="en-US" altLang="ko-KR" sz="1900" dirty="0"/>
              <a:t>.)</a:t>
            </a:r>
            <a:r>
              <a:rPr lang="ko-KR" altLang="en-US" sz="1900" dirty="0"/>
              <a:t> </a:t>
            </a:r>
          </a:p>
          <a:p>
            <a:endParaRPr lang="en-US" altLang="ko-KR" sz="1900" dirty="0" smtClean="0"/>
          </a:p>
          <a:p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(C++ Preprocessor)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내리는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</a:t>
            </a:r>
            <a:r>
              <a:rPr lang="ko-KR" altLang="en-US" dirty="0" smtClean="0"/>
              <a:t>컴파일 전에 소스에 확장하도록 지시</a:t>
            </a: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입출력을 </a:t>
            </a:r>
            <a:r>
              <a:rPr lang="ko-KR" altLang="en-US" dirty="0" smtClean="0"/>
              <a:t>위한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</a:t>
            </a:r>
            <a:r>
              <a:rPr lang="ko-KR" altLang="en-US" dirty="0" smtClean="0"/>
              <a:t>선언됨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&lt;&lt;, &gt;&gt; </a:t>
            </a:r>
            <a:r>
              <a:rPr lang="ko-KR" altLang="en-US" dirty="0" smtClean="0"/>
              <a:t>등 연산자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293096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Hello\n"; 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스크린</a:t>
            </a:r>
            <a:r>
              <a:rPr lang="ko-KR" altLang="en-US" dirty="0" smtClean="0"/>
              <a:t> 출력 장치에 연결된 </a:t>
            </a:r>
            <a:r>
              <a:rPr lang="ko-KR" altLang="en-US" b="1" dirty="0" smtClean="0"/>
              <a:t>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::</a:t>
            </a:r>
            <a:r>
              <a:rPr lang="en-US" altLang="ko-KR" b="1" dirty="0" err="1" smtClean="0"/>
              <a:t>cout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삽입 연산자</a:t>
            </a:r>
            <a:r>
              <a:rPr lang="en-US" altLang="ko-KR" dirty="0" smtClean="0"/>
              <a:t>(stream insertion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기본 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(&lt;&lt;)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삽입  연산자로 재정의됨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구현됨</a:t>
            </a:r>
            <a:endParaRPr lang="ko-KR" altLang="en-US" dirty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객체에 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연결된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 여러 값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</a:t>
            </a:r>
            <a:r>
              <a:rPr lang="en-US" altLang="ko-KR" sz="1400" dirty="0" smtClean="0"/>
              <a:t>"; // </a:t>
            </a:r>
            <a:r>
              <a:rPr lang="ko-KR" altLang="en-US" sz="1400" dirty="0" smtClean="0"/>
              <a:t>화면에 </a:t>
            </a:r>
            <a:r>
              <a:rPr lang="en-US" altLang="ko-KR" sz="1400" dirty="0" smtClean="0"/>
              <a:t>Hello</a:t>
            </a:r>
            <a:r>
              <a:rPr lang="ko-KR" altLang="en-US" sz="1400" dirty="0" smtClean="0"/>
              <a:t>를 출력하고 다음 줄로 넘어감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826750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3396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 및 기본 타입의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연산식뿐</a:t>
            </a:r>
            <a:r>
              <a:rPr lang="ko-KR" altLang="en-US" dirty="0" smtClean="0"/>
              <a:t> 아니라 함수 호출도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다음 줄로 넘어가기</a:t>
            </a:r>
            <a:endParaRPr lang="en-US" altLang="ko-KR" dirty="0" smtClean="0"/>
          </a:p>
          <a:p>
            <a:pPr lvl="1"/>
            <a:r>
              <a:rPr lang="en-US" altLang="ko-KR" dirty="0"/>
              <a:t>'\n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7792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</a:t>
            </a:r>
            <a:r>
              <a:rPr lang="en-US" altLang="ko-KR" sz="1600" dirty="0" smtClean="0"/>
              <a:t>='#';</a:t>
            </a:r>
            <a:endParaRPr lang="en-US" altLang="ko-KR" sz="1600" dirty="0"/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</a:t>
            </a:r>
            <a:r>
              <a:rPr lang="en-US" altLang="ko-KR" sz="1600" dirty="0" smtClean="0"/>
              <a:t>'-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n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08859" y="263023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18022" y="378903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n </a:t>
            </a:r>
            <a:r>
              <a:rPr lang="pt-BR" altLang="ko-KR" sz="1600" dirty="0"/>
              <a:t>+ 5 </a:t>
            </a:r>
            <a:r>
              <a:rPr lang="pt-BR" altLang="ko-KR" sz="1600" dirty="0" smtClean="0"/>
              <a:t>=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 </a:t>
            </a:r>
            <a:r>
              <a:rPr lang="pt-BR" altLang="ko-KR" sz="1600" dirty="0"/>
              <a:t>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18211" y="5388024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/>
              <a:t>'</a:t>
            </a:r>
            <a:r>
              <a:rPr lang="en-US" altLang="ko-KR" sz="1600" b="1" dirty="0" smtClean="0"/>
              <a:t>\n'</a:t>
            </a:r>
            <a:r>
              <a:rPr lang="en-US" altLang="ko-KR" sz="1600" dirty="0" smtClean="0"/>
              <a:t>; </a:t>
            </a:r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2–2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를 이용한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원면적 리턴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리턴 값 출력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잊어라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이름 충돌 사례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우리 아파트에 여러 명의 </a:t>
            </a:r>
            <a:r>
              <a:rPr lang="ko-KR" altLang="en-US" dirty="0" err="1" smtClean="0"/>
              <a:t>마이클이</a:t>
            </a:r>
            <a:r>
              <a:rPr lang="ko-KR" altLang="en-US" dirty="0" smtClean="0"/>
              <a:t> 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마이클을</a:t>
            </a:r>
            <a:r>
              <a:rPr lang="ko-KR" altLang="en-US" dirty="0" smtClean="0"/>
              <a:t> </a:t>
            </a:r>
            <a:r>
              <a:rPr lang="ko-KR" altLang="en-US" dirty="0"/>
              <a:t>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 smtClean="0"/>
              <a:t>마이클로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4915</TotalTime>
  <Words>2452</Words>
  <Application>Microsoft Office PowerPoint</Application>
  <PresentationFormat>화면 슬라이드 쇼(4:3)</PresentationFormat>
  <Paragraphs>586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바탕</vt:lpstr>
      <vt:lpstr>휴먼편지체</vt:lpstr>
      <vt:lpstr>Wingdings</vt:lpstr>
      <vt:lpstr>Wingdings 2</vt:lpstr>
      <vt:lpstr>가을</vt:lpstr>
      <vt:lpstr>제2장 C++ 기초 프로그램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</vt:lpstr>
      <vt:lpstr>실행문 중간에 변수 선언</vt:lpstr>
      <vt:lpstr>타이핑 오류 가능성 해소</vt:lpstr>
      <vt:lpstr>C++ 문자열</vt:lpstr>
      <vt:lpstr>C-스트링 방식으로 문자열 다루기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cin.getline()으로 공백이 낀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&lt;iostream&gt; 헤더 파일은 어디에?</vt:lpstr>
      <vt:lpstr>표준 C++ 헤더 파일은 확장자가 없다</vt:lpstr>
      <vt:lpstr>#include &lt;헤더파일&gt;와 #include "헤더파일"</vt:lpstr>
      <vt:lpstr>헤더 파일에는 무엇이 들어 있는가?</vt:lpstr>
      <vt:lpstr>cin과 cout은 어디에 선언되어 있는가?</vt:lpstr>
      <vt:lpstr>수행 과제(2)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169</cp:revision>
  <cp:lastPrinted>2013-07-12T10:03:23Z</cp:lastPrinted>
  <dcterms:created xsi:type="dcterms:W3CDTF">2011-08-27T14:53:28Z</dcterms:created>
  <dcterms:modified xsi:type="dcterms:W3CDTF">2020-03-19T07:20:09Z</dcterms:modified>
</cp:coreProperties>
</file>