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298" r:id="rId2"/>
    <p:sldId id="302" r:id="rId3"/>
    <p:sldId id="303" r:id="rId4"/>
    <p:sldId id="304" r:id="rId5"/>
    <p:sldId id="305" r:id="rId6"/>
    <p:sldId id="306" r:id="rId7"/>
    <p:sldId id="307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08" r:id="rId32"/>
    <p:sldId id="309" r:id="rId33"/>
    <p:sldId id="300" r:id="rId3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05" d="100"/>
          <a:sy n="105" d="100"/>
        </p:scale>
        <p:origin x="2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</a:t>
            </a:r>
            <a:r>
              <a:rPr lang="ko-KR" altLang="en-US" dirty="0" err="1" smtClean="0"/>
              <a:t>데이터형의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연산자의 종류와 우선순위 및 </a:t>
            </a:r>
            <a:r>
              <a:rPr lang="ko-KR" altLang="en-US" dirty="0" err="1" smtClean="0"/>
              <a:t>결합순서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if, switch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for, while, do~ while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기타제어문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break, continue, return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900" dirty="0" smtClean="0"/>
              <a:t>제</a:t>
            </a:r>
            <a:r>
              <a:rPr lang="en-US" altLang="ko-KR" sz="3900" dirty="0" smtClean="0"/>
              <a:t>3</a:t>
            </a:r>
            <a:r>
              <a:rPr lang="ko-KR" altLang="en-US" sz="3900" dirty="0" smtClean="0"/>
              <a:t>장 변수와 연산자 및 </a:t>
            </a:r>
            <a:r>
              <a:rPr lang="ko-KR" altLang="en-US" sz="3900" dirty="0" err="1" smtClean="0"/>
              <a:t>제어문법</a:t>
            </a:r>
            <a:endParaRPr lang="ko-KR" altLang="en-US" sz="3900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if</a:t>
            </a:r>
            <a:r>
              <a:rPr lang="ko-KR" altLang="en-US" dirty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(2/2)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4181" y="1428920"/>
            <a:ext cx="8229600" cy="4408488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</a:rPr>
              <a:t>복합문</a:t>
            </a:r>
            <a:r>
              <a:rPr lang="en-US" altLang="ko-KR" dirty="0" smtClean="0">
                <a:latin typeface="+mn-ea"/>
              </a:rPr>
              <a:t>(compound statement)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if </a:t>
            </a:r>
            <a:r>
              <a:rPr lang="ko-KR" altLang="en-US" dirty="0" smtClean="0">
                <a:latin typeface="+mn-ea"/>
              </a:rPr>
              <a:t>문에서 조건식이 참일 때 수행할 문장이 여러 개면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여러 개의 문장을 하나로 묶기 위해서 </a:t>
            </a:r>
            <a:r>
              <a:rPr lang="en-US" altLang="ko-KR" dirty="0" smtClean="0">
                <a:latin typeface="+mn-ea"/>
              </a:rPr>
              <a:t>{ }</a:t>
            </a:r>
            <a:r>
              <a:rPr lang="ko-KR" altLang="en-US" dirty="0" smtClean="0">
                <a:latin typeface="+mn-ea"/>
              </a:rPr>
              <a:t>를 사용한다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2052638" y="2708275"/>
            <a:ext cx="4319587" cy="115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if ( a &gt; b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max = a;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min = b;</a:t>
            </a:r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2052638" y="4365625"/>
            <a:ext cx="4319587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if ( a &gt; b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max = a;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min = b;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  <p:sp>
        <p:nvSpPr>
          <p:cNvPr id="8199" name="AutoShape 13"/>
          <p:cNvSpPr>
            <a:spLocks noChangeArrowheads="1"/>
          </p:cNvSpPr>
          <p:nvPr/>
        </p:nvSpPr>
        <p:spPr bwMode="auto">
          <a:xfrm>
            <a:off x="4068763" y="3932238"/>
            <a:ext cx="287337" cy="361950"/>
          </a:xfrm>
          <a:prstGeom prst="downArrow">
            <a:avLst>
              <a:gd name="adj1" fmla="val 60352"/>
              <a:gd name="adj2" fmla="val 491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200" name="Rectangle 14"/>
          <p:cNvSpPr>
            <a:spLocks noChangeArrowheads="1"/>
          </p:cNvSpPr>
          <p:nvPr/>
        </p:nvSpPr>
        <p:spPr bwMode="auto">
          <a:xfrm>
            <a:off x="2339975" y="3140075"/>
            <a:ext cx="1223963" cy="28733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3563938" y="3284538"/>
            <a:ext cx="2159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3760788" y="3090863"/>
            <a:ext cx="2530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solidFill>
                  <a:schemeClr val="hlink"/>
                </a:solidFill>
                <a:latin typeface="Tahoma" panose="020B0604030504040204" pitchFamily="34" charset="0"/>
              </a:rPr>
              <a:t>조건이 참일 때 수행할 문장</a:t>
            </a:r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2124075" y="4797425"/>
            <a:ext cx="1439863" cy="1295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204" name="Line 18"/>
          <p:cNvSpPr>
            <a:spLocks noChangeShapeType="1"/>
          </p:cNvSpPr>
          <p:nvPr/>
        </p:nvSpPr>
        <p:spPr bwMode="auto">
          <a:xfrm>
            <a:off x="3563938" y="5487988"/>
            <a:ext cx="2159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3760788" y="5294313"/>
            <a:ext cx="2530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solidFill>
                  <a:schemeClr val="hlink"/>
                </a:solidFill>
                <a:latin typeface="Tahoma" panose="020B0604030504040204" pitchFamily="34" charset="0"/>
              </a:rPr>
              <a:t>조건이 참일 때 수행할 문장</a:t>
            </a:r>
          </a:p>
        </p:txBody>
      </p:sp>
      <p:sp>
        <p:nvSpPr>
          <p:cNvPr id="8206" name="Rectangle 20"/>
          <p:cNvSpPr>
            <a:spLocks noChangeArrowheads="1"/>
          </p:cNvSpPr>
          <p:nvPr/>
        </p:nvSpPr>
        <p:spPr bwMode="auto">
          <a:xfrm>
            <a:off x="2339975" y="3471863"/>
            <a:ext cx="1223963" cy="2873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207" name="Line 21"/>
          <p:cNvSpPr>
            <a:spLocks noChangeShapeType="1"/>
          </p:cNvSpPr>
          <p:nvPr/>
        </p:nvSpPr>
        <p:spPr bwMode="auto">
          <a:xfrm>
            <a:off x="3563938" y="3616325"/>
            <a:ext cx="2159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208" name="Text Box 22"/>
          <p:cNvSpPr txBox="1">
            <a:spLocks noChangeArrowheads="1"/>
          </p:cNvSpPr>
          <p:nvPr/>
        </p:nvSpPr>
        <p:spPr bwMode="auto">
          <a:xfrm>
            <a:off x="3760788" y="3422650"/>
            <a:ext cx="157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folHlink"/>
                </a:solidFill>
                <a:latin typeface="Tahoma" panose="020B0604030504040204" pitchFamily="34" charset="0"/>
              </a:rPr>
              <a:t>if</a:t>
            </a:r>
            <a:r>
              <a:rPr lang="ko-KR" altLang="en-US" sz="1800" b="0">
                <a:solidFill>
                  <a:schemeClr val="folHlink"/>
                </a:solidFill>
                <a:latin typeface="Tahoma" panose="020B0604030504040204" pitchFamily="34" charset="0"/>
              </a:rPr>
              <a:t>문의 다음 문장</a:t>
            </a:r>
          </a:p>
        </p:txBody>
      </p:sp>
    </p:spTree>
    <p:extLst>
      <p:ext uri="{BB962C8B-B14F-4D97-AF65-F5344CB8AC3E}">
        <p14:creationId xmlns:p14="http://schemas.microsoft.com/office/powerpoint/2010/main" val="2466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+mn-ea"/>
                <a:ea typeface="+mn-ea"/>
              </a:rPr>
              <a:t>if~else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r>
              <a:rPr lang="en-US" altLang="ko-KR" dirty="0" smtClean="0">
                <a:latin typeface="+mn-ea"/>
              </a:rPr>
              <a:t>if</a:t>
            </a:r>
            <a:r>
              <a:rPr lang="ko-KR" altLang="en-US" dirty="0" smtClean="0">
                <a:latin typeface="+mn-ea"/>
              </a:rPr>
              <a:t>의 조건식이 만족할 때는 </a:t>
            </a:r>
            <a:r>
              <a:rPr lang="en-US" altLang="ko-KR" dirty="0" smtClean="0">
                <a:latin typeface="+mn-ea"/>
              </a:rPr>
              <a:t>if </a:t>
            </a:r>
            <a:r>
              <a:rPr lang="ko-KR" altLang="en-US" dirty="0" smtClean="0">
                <a:latin typeface="+mn-ea"/>
              </a:rPr>
              <a:t>다음에 있는 문장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수행하고 만족하지 않을 때는 </a:t>
            </a:r>
            <a:r>
              <a:rPr lang="en-US" altLang="ko-KR" dirty="0" smtClean="0">
                <a:latin typeface="+mn-ea"/>
              </a:rPr>
              <a:t>else </a:t>
            </a:r>
            <a:r>
              <a:rPr lang="ko-KR" altLang="en-US" dirty="0" smtClean="0">
                <a:latin typeface="+mn-ea"/>
              </a:rPr>
              <a:t>다음에 있는 문장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를 수행한다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56" y="1362120"/>
            <a:ext cx="5472113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2" y="5253462"/>
            <a:ext cx="37973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6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다중 </a:t>
            </a:r>
            <a:r>
              <a:rPr lang="en-US" altLang="ko-KR" dirty="0" smtClean="0">
                <a:ea typeface="굴림" panose="020B0600000101010101" pitchFamily="50" charset="-127"/>
              </a:rPr>
              <a:t>if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(1/2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7579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5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다중 </a:t>
            </a:r>
            <a:r>
              <a:rPr lang="en-US" altLang="ko-KR" dirty="0">
                <a:ea typeface="굴림" panose="020B0600000101010101" pitchFamily="50" charset="-127"/>
              </a:rPr>
              <a:t>if</a:t>
            </a:r>
            <a:r>
              <a:rPr lang="ko-KR" altLang="en-US" dirty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en-US" altLang="ko-KR" dirty="0" smtClean="0">
                <a:ea typeface="굴림" panose="020B0600000101010101" pitchFamily="50" charset="-127"/>
              </a:rPr>
              <a:t>2/2)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229600" cy="4408488"/>
          </a:xfrm>
        </p:spPr>
        <p:txBody>
          <a:bodyPr/>
          <a:lstStyle/>
          <a:p>
            <a:pPr lvl="1" eaLnBrk="1" hangingPunct="1"/>
            <a:r>
              <a:rPr lang="en-US" altLang="ko-KR" dirty="0" smtClean="0">
                <a:latin typeface="+mn-ea"/>
              </a:rPr>
              <a:t>if else </a:t>
            </a:r>
            <a:r>
              <a:rPr lang="ko-KR" altLang="en-US" dirty="0" smtClean="0">
                <a:latin typeface="+mn-ea"/>
              </a:rPr>
              <a:t>문에서 </a:t>
            </a:r>
            <a:r>
              <a:rPr lang="en-US" altLang="ko-KR" dirty="0" smtClean="0">
                <a:latin typeface="+mn-ea"/>
              </a:rPr>
              <a:t>else </a:t>
            </a:r>
            <a:r>
              <a:rPr lang="ko-KR" altLang="en-US" dirty="0" smtClean="0">
                <a:latin typeface="+mn-ea"/>
              </a:rPr>
              <a:t>다음에 다시 </a:t>
            </a:r>
            <a:r>
              <a:rPr lang="en-US" altLang="ko-KR" dirty="0" smtClean="0">
                <a:latin typeface="+mn-ea"/>
              </a:rPr>
              <a:t>if</a:t>
            </a:r>
            <a:r>
              <a:rPr lang="ko-KR" altLang="en-US" dirty="0" smtClean="0">
                <a:latin typeface="+mn-ea"/>
              </a:rPr>
              <a:t>를 사용하는 문장</a:t>
            </a:r>
          </a:p>
          <a:p>
            <a:pPr lvl="1" eaLnBrk="1" hangingPunct="1"/>
            <a:endParaRPr lang="ko-KR" altLang="en-US" dirty="0" smtClean="0">
              <a:latin typeface="+mn-ea"/>
            </a:endParaRPr>
          </a:p>
          <a:p>
            <a:pPr lvl="1" eaLnBrk="1" hangingPunct="1"/>
            <a:endParaRPr lang="ko-KR" altLang="en-US" dirty="0" smtClean="0">
              <a:latin typeface="+mn-ea"/>
            </a:endParaRPr>
          </a:p>
          <a:p>
            <a:pPr lvl="1" eaLnBrk="1" hangingPunct="1"/>
            <a:endParaRPr lang="ko-KR" altLang="en-US" dirty="0" smtClean="0">
              <a:latin typeface="+mn-ea"/>
            </a:endParaRPr>
          </a:p>
          <a:p>
            <a:pPr lvl="1" eaLnBrk="1" hangingPunct="1"/>
            <a:endParaRPr lang="ko-KR" altLang="en-US" dirty="0" smtClean="0">
              <a:latin typeface="+mn-ea"/>
            </a:endParaRPr>
          </a:p>
          <a:p>
            <a:pPr lvl="1" eaLnBrk="1" hangingPunct="1"/>
            <a:endParaRPr lang="ko-KR" altLang="en-US" dirty="0" smtClean="0">
              <a:latin typeface="+mn-ea"/>
            </a:endParaRPr>
          </a:p>
          <a:p>
            <a:pPr lvl="1" eaLnBrk="1" hangingPunct="1"/>
            <a:endParaRPr lang="ko-KR" altLang="en-US" dirty="0" smtClean="0">
              <a:latin typeface="+mn-ea"/>
            </a:endParaRPr>
          </a:p>
          <a:p>
            <a:pPr lvl="1" eaLnBrk="1" hangingPunct="1"/>
            <a:endParaRPr lang="ko-KR" altLang="en-US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08188"/>
            <a:ext cx="50419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627313" y="3932238"/>
            <a:ext cx="4319587" cy="2522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if ( score &gt;= 90 )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    grade = 'A';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else if ( score &gt;= 80 )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    grade = 'B';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else if ( score &gt;= 70 )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    grade = 'C';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else if ( score &gt;= 60 )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    grade = 'D';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  <a:latin typeface="Lucida Sans Unicode" panose="020B0602030504020204" pitchFamily="34" charset="0"/>
              </a:rPr>
              <a:t>    grade = 'F';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698750" y="4005263"/>
            <a:ext cx="2303463" cy="23050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5002213" y="5229225"/>
            <a:ext cx="792162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5794375" y="50784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solidFill>
                  <a:schemeClr val="hlink"/>
                </a:solidFill>
                <a:latin typeface="Tahoma" panose="020B0604030504040204" pitchFamily="34" charset="0"/>
              </a:rPr>
              <a:t>다중 </a:t>
            </a:r>
            <a:r>
              <a:rPr lang="en-US" altLang="ko-KR" sz="1800" b="0">
                <a:solidFill>
                  <a:schemeClr val="hlink"/>
                </a:solidFill>
                <a:latin typeface="Tahoma" panose="020B0604030504040204" pitchFamily="34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1172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switch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(1/2)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r>
              <a:rPr lang="ko-KR" altLang="en-US" dirty="0" smtClean="0">
                <a:latin typeface="+mn-ea"/>
              </a:rPr>
              <a:t>정수식의 값을 평가한 후에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같은 값인 </a:t>
            </a:r>
            <a:r>
              <a:rPr lang="en-US" altLang="ko-KR" dirty="0" smtClean="0">
                <a:latin typeface="+mn-ea"/>
              </a:rPr>
              <a:t>case </a:t>
            </a:r>
            <a:r>
              <a:rPr lang="ko-KR" altLang="en-US" dirty="0" smtClean="0">
                <a:latin typeface="+mn-ea"/>
              </a:rPr>
              <a:t>문을 찾아서 해당 </a:t>
            </a:r>
            <a:r>
              <a:rPr lang="en-US" altLang="ko-KR" dirty="0" smtClean="0">
                <a:latin typeface="+mn-ea"/>
              </a:rPr>
              <a:t>case </a:t>
            </a:r>
            <a:r>
              <a:rPr lang="ko-KR" altLang="en-US" dirty="0" smtClean="0">
                <a:latin typeface="+mn-ea"/>
              </a:rPr>
              <a:t>문 다음에 나열된 문장들을 수행한다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때 </a:t>
            </a:r>
            <a:r>
              <a:rPr lang="en-US" altLang="ko-KR" dirty="0" smtClean="0">
                <a:latin typeface="+mn-ea"/>
              </a:rPr>
              <a:t>break</a:t>
            </a:r>
            <a:r>
              <a:rPr lang="ko-KR" altLang="en-US" dirty="0" smtClean="0">
                <a:latin typeface="+mn-ea"/>
              </a:rPr>
              <a:t>를 만나면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문을 빠져나간다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91" y="5094733"/>
            <a:ext cx="610711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771800" y="1346448"/>
            <a:ext cx="3414712" cy="2514600"/>
            <a:chOff x="2771800" y="1346448"/>
            <a:chExt cx="3414712" cy="2514600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346448"/>
              <a:ext cx="3414712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067944" y="1417042"/>
              <a:ext cx="720080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(</a:t>
              </a:r>
              <a:r>
                <a:rPr lang="ko-KR" altLang="en-US" sz="1200" b="1" dirty="0" smtClean="0"/>
                <a:t>정수식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19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switch</a:t>
            </a:r>
            <a:r>
              <a:rPr lang="ko-KR" altLang="en-US" dirty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(2/2)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27175"/>
            <a:ext cx="6408738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switch</a:t>
            </a:r>
            <a:r>
              <a:rPr lang="ko-KR" altLang="en-US" dirty="0" smtClean="0">
                <a:ea typeface="굴림" panose="020B0600000101010101" pitchFamily="50" charset="-127"/>
              </a:rPr>
              <a:t>와 </a:t>
            </a:r>
            <a:r>
              <a:rPr lang="en-US" altLang="ko-KR" dirty="0" smtClean="0">
                <a:ea typeface="굴림" panose="020B0600000101010101" pitchFamily="50" charset="-127"/>
              </a:rPr>
              <a:t>if~ </a:t>
            </a:r>
            <a:r>
              <a:rPr lang="en-US" altLang="ko-KR" dirty="0" smtClean="0">
                <a:ea typeface="굴림" panose="020B0600000101010101" pitchFamily="50" charset="-127"/>
              </a:rPr>
              <a:t>else if (1/2)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3969"/>
            <a:ext cx="4275137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1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switch</a:t>
            </a:r>
            <a:r>
              <a:rPr lang="ko-KR" altLang="en-US" dirty="0" smtClean="0">
                <a:ea typeface="굴림" panose="020B0600000101010101" pitchFamily="50" charset="-127"/>
              </a:rPr>
              <a:t>와 </a:t>
            </a:r>
            <a:r>
              <a:rPr lang="en-US" altLang="ko-KR" dirty="0" smtClean="0">
                <a:ea typeface="굴림" panose="020B0600000101010101" pitchFamily="50" charset="-127"/>
              </a:rPr>
              <a:t>if~ </a:t>
            </a:r>
            <a:r>
              <a:rPr lang="en-US" altLang="ko-KR" dirty="0" smtClean="0">
                <a:ea typeface="굴림" panose="020B0600000101010101" pitchFamily="50" charset="-127"/>
              </a:rPr>
              <a:t>else if (2/2)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4268788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1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반복문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</a:rPr>
              <a:t>같은 코드를 여러 번 반복할 수 있도록 하는 </a:t>
            </a:r>
            <a:r>
              <a:rPr lang="ko-KR" altLang="en-US" dirty="0" err="1" smtClean="0">
                <a:latin typeface="+mn-ea"/>
              </a:rPr>
              <a:t>제어문</a:t>
            </a:r>
            <a:endParaRPr lang="ko-KR" altLang="en-US" dirty="0" smtClean="0">
              <a:latin typeface="+mn-ea"/>
            </a:endParaRPr>
          </a:p>
          <a:p>
            <a:pPr eaLnBrk="1" hangingPunct="1"/>
            <a:endParaRPr lang="ko-KR" altLang="en-US" dirty="0" smtClean="0">
              <a:latin typeface="+mn-ea"/>
            </a:endParaRPr>
          </a:p>
          <a:p>
            <a:pPr eaLnBrk="1" hangingPunct="1"/>
            <a:r>
              <a:rPr lang="ko-KR" altLang="en-US" dirty="0" err="1" smtClean="0">
                <a:latin typeface="+mn-ea"/>
              </a:rPr>
              <a:t>반복문의</a:t>
            </a:r>
            <a:r>
              <a:rPr lang="ko-KR" altLang="en-US" dirty="0" smtClean="0">
                <a:latin typeface="+mn-ea"/>
              </a:rPr>
              <a:t> 종류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for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while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19132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for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(1/3)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22500"/>
            <a:ext cx="32575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133600"/>
            <a:ext cx="5672138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6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703DFF"/>
              </a:buClr>
            </a:pPr>
            <a:r>
              <a:rPr lang="ko-KR" altLang="en-US" dirty="0">
                <a:solidFill>
                  <a:srgbClr val="000000"/>
                </a:solidFill>
              </a:rPr>
              <a:t>변수</a:t>
            </a:r>
            <a:r>
              <a:rPr lang="en-US" altLang="ko-KR" dirty="0">
                <a:solidFill>
                  <a:srgbClr val="000000"/>
                </a:solidFill>
              </a:rPr>
              <a:t>(variable): </a:t>
            </a:r>
            <a:r>
              <a:rPr lang="ko-KR" altLang="en-US" dirty="0">
                <a:solidFill>
                  <a:srgbClr val="000000"/>
                </a:solidFill>
              </a:rPr>
              <a:t>저장된 값의 변경이 가능한 공간</a:t>
            </a:r>
          </a:p>
          <a:p>
            <a:pPr>
              <a:lnSpc>
                <a:spcPct val="90000"/>
              </a:lnSpc>
              <a:buClr>
                <a:srgbClr val="703DFF"/>
              </a:buClr>
            </a:pPr>
            <a:r>
              <a:rPr lang="ko-KR" altLang="en-US" dirty="0">
                <a:solidFill>
                  <a:srgbClr val="000000"/>
                </a:solidFill>
              </a:rPr>
              <a:t>상수</a:t>
            </a:r>
            <a:r>
              <a:rPr lang="en-US" altLang="ko-KR" dirty="0">
                <a:solidFill>
                  <a:srgbClr val="000000"/>
                </a:solidFill>
              </a:rPr>
              <a:t>(constant): </a:t>
            </a:r>
            <a:r>
              <a:rPr lang="ko-KR" altLang="en-US" dirty="0">
                <a:solidFill>
                  <a:srgbClr val="000000"/>
                </a:solidFill>
              </a:rPr>
              <a:t>저장된 값의 변경이 불가능한 공간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20441"/>
            <a:ext cx="3862387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81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for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(2/3)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43831"/>
            <a:ext cx="8229600" cy="4408487"/>
          </a:xfrm>
        </p:spPr>
        <p:txBody>
          <a:bodyPr/>
          <a:lstStyle/>
          <a:p>
            <a:pPr lvl="1" eaLnBrk="1" hangingPunct="1"/>
            <a:r>
              <a:rPr lang="en-US" altLang="ko-KR" dirty="0" smtClean="0">
                <a:latin typeface="+mn-ea"/>
              </a:rPr>
              <a:t>for </a:t>
            </a:r>
            <a:r>
              <a:rPr lang="ko-KR" altLang="en-US" dirty="0" smtClean="0">
                <a:latin typeface="+mn-ea"/>
              </a:rPr>
              <a:t>문을 구성하는 </a:t>
            </a:r>
            <a:r>
              <a:rPr lang="ko-KR" altLang="en-US" dirty="0" err="1" smtClean="0">
                <a:latin typeface="+mn-ea"/>
              </a:rPr>
              <a:t>초기식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조건식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증감식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반복할 문장은 모두 생략할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052638" y="2206625"/>
            <a:ext cx="4895850" cy="417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i = 0;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for ( ; i &lt; 10 ; i++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printf("i = %d ", i);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for ( i = 0 ;  ; i++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printf("i = %d " , i);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for ( i = 0 ; i &lt; 10 ;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printf("i = %d ", i++);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for ( i = 0 ; i &lt; 10 ; </a:t>
            </a: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i++)</a:t>
            </a:r>
            <a:endParaRPr lang="en-US" altLang="en-US" sz="1800" b="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;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124075" y="2640013"/>
            <a:ext cx="2808288" cy="6477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4932363" y="2927350"/>
            <a:ext cx="28733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219700" y="2782888"/>
            <a:ext cx="1192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solidFill>
                  <a:schemeClr val="hlink"/>
                </a:solidFill>
                <a:latin typeface="Tahoma" panose="020B0604030504040204" pitchFamily="34" charset="0"/>
              </a:rPr>
              <a:t>초기식 생략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124075" y="3648075"/>
            <a:ext cx="2808288" cy="6477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4932363" y="3935413"/>
            <a:ext cx="28733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5219700" y="3790950"/>
            <a:ext cx="1192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solidFill>
                  <a:schemeClr val="hlink"/>
                </a:solidFill>
                <a:latin typeface="Tahoma" panose="020B0604030504040204" pitchFamily="34" charset="0"/>
              </a:rPr>
              <a:t>조건식 생략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124075" y="4656138"/>
            <a:ext cx="2808288" cy="6477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4932363" y="4943475"/>
            <a:ext cx="28733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5219700" y="4799013"/>
            <a:ext cx="1192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solidFill>
                  <a:schemeClr val="hlink"/>
                </a:solidFill>
                <a:latin typeface="Tahoma" panose="020B0604030504040204" pitchFamily="34" charset="0"/>
              </a:rPr>
              <a:t>증감식 생략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2124075" y="5591175"/>
            <a:ext cx="2808288" cy="6477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4932363" y="5878513"/>
            <a:ext cx="28733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5219700" y="5734050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solidFill>
                  <a:schemeClr val="hlink"/>
                </a:solidFill>
                <a:latin typeface="Tahoma" panose="020B0604030504040204" pitchFamily="34" charset="0"/>
              </a:rPr>
              <a:t>반복할 문장 생략</a:t>
            </a:r>
          </a:p>
        </p:txBody>
      </p:sp>
    </p:spTree>
    <p:extLst>
      <p:ext uri="{BB962C8B-B14F-4D97-AF65-F5344CB8AC3E}">
        <p14:creationId xmlns:p14="http://schemas.microsoft.com/office/powerpoint/2010/main" val="5795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for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(3/3)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994" y="1548606"/>
            <a:ext cx="8229600" cy="4408487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</a:rPr>
              <a:t>중첩된 </a:t>
            </a:r>
            <a:r>
              <a:rPr lang="en-US" altLang="ko-KR" dirty="0" smtClean="0">
                <a:latin typeface="+mn-ea"/>
              </a:rPr>
              <a:t>for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413000" y="2276475"/>
            <a:ext cx="4319588" cy="295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for ( i = 1 ; i &lt; 10 ; i++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for ( j = 1 ; j &lt; 10 ; j++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     printf("%d*%d=%2d ", i, j, i*j);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    printf("\n");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Lucida Sans Unicode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5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while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(1/2)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49475"/>
            <a:ext cx="275113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3976688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4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while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(2/2)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for</a:t>
            </a:r>
            <a:r>
              <a:rPr lang="ko-KR" altLang="en-US" smtClean="0">
                <a:ea typeface="굴림" panose="020B0600000101010101" pitchFamily="50" charset="-127"/>
              </a:rPr>
              <a:t>와 </a:t>
            </a:r>
            <a:r>
              <a:rPr lang="en-US" altLang="ko-KR" smtClean="0">
                <a:ea typeface="굴림" panose="020B0600000101010101" pitchFamily="50" charset="-127"/>
              </a:rPr>
              <a:t>while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5534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1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do~ </a:t>
            </a:r>
            <a:r>
              <a:rPr lang="en-US" altLang="ko-KR" dirty="0" smtClean="0">
                <a:ea typeface="굴림" panose="020B0600000101010101" pitchFamily="50" charset="-127"/>
              </a:rPr>
              <a:t>while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9" y="2204864"/>
            <a:ext cx="28717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42068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for, while, </a:t>
            </a:r>
            <a:r>
              <a:rPr lang="en-US" altLang="ko-KR" dirty="0" err="1" smtClean="0">
                <a:latin typeface="+mn-ea"/>
                <a:ea typeface="+mn-ea"/>
              </a:rPr>
              <a:t>do~while</a:t>
            </a:r>
            <a:r>
              <a:rPr lang="ko-KR" altLang="en-US" dirty="0" smtClean="0">
                <a:latin typeface="+mn-ea"/>
                <a:ea typeface="+mn-ea"/>
              </a:rPr>
              <a:t>의 차이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41463"/>
            <a:ext cx="8229600" cy="4408487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</a:rPr>
              <a:t>for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while</a:t>
            </a:r>
            <a:r>
              <a:rPr lang="ko-KR" altLang="en-US" dirty="0" smtClean="0">
                <a:latin typeface="+mn-ea"/>
              </a:rPr>
              <a:t>은 조건식을 먼저 검사해서 조건식이 참인 경우에만 문장을 수행하지만</a:t>
            </a:r>
            <a:r>
              <a:rPr lang="en-US" altLang="ko-KR" dirty="0" smtClean="0">
                <a:latin typeface="+mn-ea"/>
              </a:rPr>
              <a:t>, do while</a:t>
            </a:r>
            <a:r>
              <a:rPr lang="ko-KR" altLang="en-US" dirty="0" smtClean="0">
                <a:latin typeface="+mn-ea"/>
              </a:rPr>
              <a:t>은 일단 먼저 문장을 수행한 다음에 조건식을 검사한다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2996952"/>
            <a:ext cx="61055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8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분기문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</a:rPr>
              <a:t>문장의 실행 순서를 바꾸는 </a:t>
            </a:r>
            <a:r>
              <a:rPr lang="ko-KR" altLang="en-US" dirty="0" err="1" smtClean="0">
                <a:latin typeface="+mn-ea"/>
              </a:rPr>
              <a:t>제어문</a:t>
            </a:r>
            <a:endParaRPr lang="ko-KR" altLang="en-US" dirty="0" smtClean="0">
              <a:latin typeface="+mn-ea"/>
            </a:endParaRPr>
          </a:p>
          <a:p>
            <a:pPr eaLnBrk="1" hangingPunct="1"/>
            <a:endParaRPr lang="ko-KR" altLang="en-US" dirty="0" smtClean="0">
              <a:latin typeface="+mn-ea"/>
            </a:endParaRPr>
          </a:p>
          <a:p>
            <a:pPr eaLnBrk="1" hangingPunct="1"/>
            <a:r>
              <a:rPr lang="ko-KR" altLang="en-US" dirty="0" err="1" smtClean="0">
                <a:latin typeface="+mn-ea"/>
              </a:rPr>
              <a:t>기타제어문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분기문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종류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break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continue</a:t>
            </a:r>
          </a:p>
          <a:p>
            <a:pPr lvl="1" eaLnBrk="1" hangingPunct="1"/>
            <a:r>
              <a:rPr lang="en-US" altLang="ko-KR" dirty="0" err="1" smtClean="0">
                <a:latin typeface="+mn-ea"/>
              </a:rPr>
              <a:t>goto</a:t>
            </a:r>
            <a:endParaRPr lang="en-US" altLang="ko-KR" dirty="0" smtClean="0">
              <a:latin typeface="+mn-ea"/>
            </a:endParaRPr>
          </a:p>
          <a:p>
            <a:pPr lvl="1" eaLnBrk="1" hangingPunct="1"/>
            <a:r>
              <a:rPr lang="en-US" altLang="ko-KR" dirty="0" smtClean="0">
                <a:latin typeface="+mn-ea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803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break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</a:rPr>
              <a:t>break </a:t>
            </a:r>
            <a:r>
              <a:rPr lang="ko-KR" altLang="en-US" dirty="0" smtClean="0">
                <a:latin typeface="+mn-ea"/>
              </a:rPr>
              <a:t>문을 </a:t>
            </a:r>
            <a:r>
              <a:rPr lang="en-US" altLang="ko-KR" dirty="0" smtClean="0">
                <a:latin typeface="+mn-ea"/>
              </a:rPr>
              <a:t>for, while, </a:t>
            </a:r>
            <a:r>
              <a:rPr lang="en-US" altLang="ko-KR" dirty="0" err="1" smtClean="0">
                <a:latin typeface="+mn-ea"/>
              </a:rPr>
              <a:t>do~while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등의 </a:t>
            </a:r>
            <a:r>
              <a:rPr lang="ko-KR" altLang="en-US" dirty="0" err="1" smtClean="0">
                <a:latin typeface="+mn-ea"/>
              </a:rPr>
              <a:t>반복문</a:t>
            </a:r>
            <a:r>
              <a:rPr lang="ko-KR" altLang="en-US" dirty="0" smtClean="0">
                <a:latin typeface="+mn-ea"/>
              </a:rPr>
              <a:t> 안에서 사용하면 </a:t>
            </a:r>
            <a:r>
              <a:rPr lang="ko-KR" altLang="en-US" dirty="0" err="1" smtClean="0">
                <a:latin typeface="+mn-ea"/>
              </a:rPr>
              <a:t>반복문을</a:t>
            </a:r>
            <a:r>
              <a:rPr lang="ko-KR" altLang="en-US" dirty="0" smtClean="0">
                <a:latin typeface="+mn-ea"/>
              </a:rPr>
              <a:t> 빠져나가게 만든다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r>
              <a:rPr lang="en-US" altLang="ko-KR" dirty="0" smtClean="0">
                <a:latin typeface="+mn-ea"/>
              </a:rPr>
              <a:t>break</a:t>
            </a:r>
            <a:r>
              <a:rPr lang="ko-KR" altLang="en-US" dirty="0" smtClean="0">
                <a:latin typeface="+mn-ea"/>
              </a:rPr>
              <a:t>를 이용하면 무한 루프를 탈출할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708275"/>
            <a:ext cx="3800475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4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continue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</a:rPr>
              <a:t>반복문</a:t>
            </a:r>
            <a:r>
              <a:rPr lang="ko-KR" altLang="en-US" dirty="0" smtClean="0">
                <a:latin typeface="+mn-ea"/>
              </a:rPr>
              <a:t> 안에서 </a:t>
            </a:r>
            <a:r>
              <a:rPr lang="en-US" altLang="ko-KR" dirty="0" smtClean="0">
                <a:latin typeface="+mn-ea"/>
              </a:rPr>
              <a:t>continue </a:t>
            </a:r>
            <a:r>
              <a:rPr lang="ko-KR" altLang="en-US" dirty="0" smtClean="0">
                <a:latin typeface="+mn-ea"/>
              </a:rPr>
              <a:t>문을 만나면 루프의 시작 부분으로 돌아가게 만든다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7172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9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goto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22275" y="1409350"/>
            <a:ext cx="8229600" cy="4408488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+mn-ea"/>
              </a:rPr>
              <a:t>프로그램 수행 중 제어의 흐름을 프로그램의 특정 위치로 이동하려면 </a:t>
            </a:r>
            <a:r>
              <a:rPr lang="en-US" altLang="ko-KR" dirty="0" err="1" smtClean="0">
                <a:latin typeface="+mn-ea"/>
              </a:rPr>
              <a:t>goto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문을 사용한다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+mn-ea"/>
              </a:rPr>
              <a:t>레이블을 정의할 때는 레이블을 구별하기 위한 이름과 콜론</a:t>
            </a:r>
            <a:r>
              <a:rPr lang="en-US" altLang="ko-KR" dirty="0" smtClean="0">
                <a:latin typeface="+mn-ea"/>
              </a:rPr>
              <a:t>(:)</a:t>
            </a:r>
            <a:r>
              <a:rPr lang="ko-KR" altLang="en-US" dirty="0" smtClean="0">
                <a:latin typeface="+mn-ea"/>
              </a:rPr>
              <a:t>이 필요하다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785057" y="3212976"/>
            <a:ext cx="5689600" cy="302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for (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= 1 ;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&lt;= 10 ;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++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if (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% 2 == 0 )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   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goto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exit;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printf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("%d ",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exit: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printf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("\n");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700982" y="4365104"/>
            <a:ext cx="1150938" cy="3603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835497" y="5372894"/>
            <a:ext cx="576263" cy="3603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19961"/>
              </p:ext>
            </p:extLst>
          </p:nvPr>
        </p:nvGraphicFramePr>
        <p:xfrm>
          <a:off x="820374" y="1556792"/>
          <a:ext cx="7951786" cy="45260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9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effectLst/>
                        </a:rPr>
                        <a:t>자료형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설명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effectLst/>
                        </a:rPr>
                        <a:t>바이트수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범위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42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정수형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effectLst/>
                        </a:rPr>
                        <a:t>부호있음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short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short</a:t>
                      </a:r>
                      <a:r>
                        <a:rPr lang="ko-KR" altLang="en-US" sz="1000" kern="0" spc="0" dirty="0">
                          <a:effectLst/>
                        </a:rPr>
                        <a:t>형 정수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-32768～32767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effectLst/>
                        </a:rPr>
                        <a:t>int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정수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-2147483648～2147483647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long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long</a:t>
                      </a:r>
                      <a:r>
                        <a:rPr lang="ko-KR" altLang="en-US" sz="1000" kern="0" spc="0" dirty="0">
                          <a:effectLst/>
                        </a:rPr>
                        <a:t>형 정수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-2147483648～2147483647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부호없음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unsigned short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부호없는 </a:t>
                      </a:r>
                      <a:r>
                        <a:rPr lang="en-US" altLang="ko-KR" sz="1000" kern="0" spc="0">
                          <a:effectLst/>
                        </a:rPr>
                        <a:t>short</a:t>
                      </a:r>
                      <a:r>
                        <a:rPr lang="ko-KR" altLang="en-US" sz="1000" kern="0" spc="0">
                          <a:effectLst/>
                        </a:rPr>
                        <a:t>형 정수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0～65535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unsigned </a:t>
                      </a:r>
                      <a:r>
                        <a:rPr lang="en-US" sz="1400" kern="0" spc="0" dirty="0" err="1">
                          <a:effectLst/>
                        </a:rPr>
                        <a:t>int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부호없는 정수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0～4294967295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unsigned long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부호없는 </a:t>
                      </a:r>
                      <a:r>
                        <a:rPr lang="en-US" altLang="ko-KR" sz="1000" kern="0" spc="0">
                          <a:effectLst/>
                        </a:rPr>
                        <a:t>long</a:t>
                      </a:r>
                      <a:r>
                        <a:rPr lang="ko-KR" altLang="en-US" sz="1000" kern="0" spc="0">
                          <a:effectLst/>
                        </a:rPr>
                        <a:t>형 정수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0～4294967295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4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문자형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부호있음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char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문자 및 정수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-128～127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부호없음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unsigned char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문자 및 부호없는 정수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0～255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42">
                <a:tc rowSpan="2"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부동소수점형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float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단일정밀도 부동소수점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1.2E-38～3.4E38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4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double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두배정밀도 부동소수점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2.2E-308～1.8E308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4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effectLst/>
                        </a:rPr>
                        <a:t>부울형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effectLst/>
                        </a:rPr>
                        <a:t>bool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참이나 거짓을 나타낸다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true, false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8" marR="17908" marT="17897" marB="1789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8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return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</a:rPr>
              <a:t>return</a:t>
            </a:r>
            <a:r>
              <a:rPr lang="ko-KR" altLang="en-US" dirty="0" smtClean="0">
                <a:latin typeface="+mn-ea"/>
              </a:rPr>
              <a:t>문을 만나면 함수를 호출한 곳으로 되돌아간다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692275" y="2492375"/>
            <a:ext cx="5689600" cy="2376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for (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= 1 ;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&lt;= 10 ;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++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if (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% 2 == 0 )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    return 1;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printf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("%d ", </a:t>
            </a:r>
            <a:r>
              <a:rPr lang="en-US" altLang="ko-KR" sz="1800" b="0" dirty="0" err="1">
                <a:solidFill>
                  <a:schemeClr val="tx1"/>
                </a:solidFill>
                <a:latin typeface="Lucida Sans Unicode" panose="020B0602030504020204" pitchFamily="34" charset="0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2546604" y="3663312"/>
            <a:ext cx="1150938" cy="3603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0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]  </a:t>
            </a:r>
            <a:r>
              <a:rPr lang="ko-KR" altLang="en-US" sz="2000" dirty="0" smtClean="0"/>
              <a:t>두 수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의 값을 키보드로 입력 받아 작은 수에서 큰 수 까지의 합을 출력하세요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입출력은 </a:t>
            </a:r>
            <a:r>
              <a:rPr lang="en-US" altLang="ko-KR" sz="2000" dirty="0" err="1" smtClean="0"/>
              <a:t>cin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스트림 이용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입력형식</a:t>
            </a:r>
            <a:r>
              <a:rPr lang="en-US" altLang="ko-KR" sz="2000" dirty="0" smtClean="0"/>
              <a:t>]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ko-KR" sz="2000" dirty="0" smtClean="0">
                <a:latin typeface="Comic Sans MS" panose="030F0702030302020204" pitchFamily="66" charset="0"/>
              </a:rPr>
              <a:t>x</a:t>
            </a:r>
            <a:r>
              <a:rPr lang="ko-KR" altLang="en-US" sz="2000" dirty="0">
                <a:latin typeface="Comic Sans MS" panose="030F0702030302020204" pitchFamily="66" charset="0"/>
              </a:rPr>
              <a:t>값을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입력하세요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: </a:t>
            </a:r>
            <a:endParaRPr lang="ko-KR" altLang="en-US" sz="2000" dirty="0">
              <a:latin typeface="Comic Sans MS" panose="030F0702030302020204" pitchFamily="66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ko-KR" sz="2000" dirty="0" smtClean="0">
                <a:latin typeface="Comic Sans MS" panose="030F0702030302020204" pitchFamily="66" charset="0"/>
              </a:rPr>
              <a:t>Y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값을 입력하세요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: </a:t>
            </a:r>
            <a:endParaRPr lang="ko-KR" altLang="en-US" sz="2000" dirty="0">
              <a:latin typeface="Comic Sans MS" panose="030F0702030302020204" pitchFamily="66" charset="0"/>
            </a:endParaRPr>
          </a:p>
          <a:p>
            <a:pPr marL="36576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출력형식</a:t>
            </a:r>
            <a:r>
              <a:rPr lang="en-US" altLang="ko-KR" sz="2000" dirty="0" smtClean="0"/>
              <a:t>]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Comic Sans MS" panose="030F0702030302020204" pitchFamily="66" charset="0"/>
              </a:rPr>
              <a:t>작은 수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[     ]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에서 큰 수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[     ]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까지의 합은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[        ]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입니다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3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영문 문자열을 입력 받아 전체 문자열의 개수 및 모음과 자음의 개수가 출력되도록 프로그램 하세요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입력형식</a:t>
            </a:r>
            <a:r>
              <a:rPr lang="en-US" altLang="ko-KR" sz="2000" dirty="0" smtClean="0"/>
              <a:t>]</a:t>
            </a:r>
          </a:p>
          <a:p>
            <a:pPr marL="0" indent="0">
              <a:buNone/>
            </a:pPr>
            <a:r>
              <a:rPr lang="ko-KR" altLang="en-US" sz="2000" dirty="0" smtClean="0"/>
              <a:t>영문 문자열을 입력하세요 </a:t>
            </a:r>
            <a:r>
              <a:rPr lang="en-US" altLang="ko-KR" sz="2000" dirty="0" smtClean="0"/>
              <a:t>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출력형식</a:t>
            </a:r>
            <a:r>
              <a:rPr lang="en-US" altLang="ko-KR" sz="2000" dirty="0" smtClean="0"/>
              <a:t>]</a:t>
            </a:r>
          </a:p>
          <a:p>
            <a:pPr marL="0" indent="0">
              <a:buNone/>
            </a:pPr>
            <a:r>
              <a:rPr lang="en-US" altLang="ko-KR" sz="2000" dirty="0" smtClean="0"/>
              <a:t>[              ]</a:t>
            </a:r>
            <a:r>
              <a:rPr lang="ko-KR" altLang="en-US" sz="2000" dirty="0" smtClean="0"/>
              <a:t>문자열 중에서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전체 문자열의 개수는 </a:t>
            </a:r>
            <a:r>
              <a:rPr lang="en-US" altLang="ko-KR" sz="2000" dirty="0" smtClean="0"/>
              <a:t>[       ]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</a:t>
            </a:r>
          </a:p>
          <a:p>
            <a:pPr marL="0" indent="0">
              <a:buNone/>
            </a:pPr>
            <a:r>
              <a:rPr lang="ko-KR" altLang="en-US" sz="2000" dirty="0" smtClean="0"/>
              <a:t>모음의 개수는 </a:t>
            </a:r>
            <a:r>
              <a:rPr lang="en-US" altLang="ko-KR" sz="2000" dirty="0" smtClean="0"/>
              <a:t>[     ]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ko-KR" altLang="en-US" sz="2000" dirty="0" smtClean="0"/>
              <a:t>자음의 개수는 </a:t>
            </a:r>
            <a:r>
              <a:rPr lang="en-US" altLang="ko-KR" sz="2000" dirty="0" smtClean="0"/>
              <a:t>[     ]</a:t>
            </a:r>
            <a:r>
              <a:rPr lang="ko-KR" altLang="en-US" sz="2000" dirty="0" smtClean="0"/>
              <a:t>개 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0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본 강의에서 제시한 두 문제를 해결하여 제출하세요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1800" dirty="0" err="1"/>
              <a:t>제출방법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ppt</a:t>
            </a:r>
            <a:r>
              <a:rPr lang="en-US" altLang="ko-KR" sz="1800" dirty="0"/>
              <a:t>(</a:t>
            </a:r>
            <a:r>
              <a:rPr lang="ko-KR" altLang="en-US" sz="1800" dirty="0"/>
              <a:t>파워포인트</a:t>
            </a:r>
            <a:r>
              <a:rPr lang="en-US" altLang="ko-KR" sz="1800" dirty="0"/>
              <a:t>) </a:t>
            </a:r>
            <a:r>
              <a:rPr lang="ko-KR" altLang="en-US" sz="1800" dirty="0"/>
              <a:t>파일에 </a:t>
            </a:r>
            <a:r>
              <a:rPr lang="ko-KR" altLang="en-US" sz="1800" dirty="0" smtClean="0"/>
              <a:t>소스와 출력 결과를 스캔 </a:t>
            </a:r>
            <a:r>
              <a:rPr lang="ko-KR" altLang="en-US" sz="1800" dirty="0"/>
              <a:t>및 </a:t>
            </a:r>
            <a:r>
              <a:rPr lang="ko-KR" altLang="en-US" sz="1800" dirty="0" smtClean="0"/>
              <a:t>복사하여 </a:t>
            </a:r>
            <a:r>
              <a:rPr lang="ko-KR" altLang="en-US" sz="1800" dirty="0"/>
              <a:t>제출하세요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제출일 </a:t>
            </a:r>
            <a:r>
              <a:rPr lang="en-US" altLang="ko-KR" sz="1800" dirty="0"/>
              <a:t>: 2020</a:t>
            </a:r>
            <a:r>
              <a:rPr lang="ko-KR" altLang="en-US" sz="1800" dirty="0"/>
              <a:t>년 </a:t>
            </a:r>
            <a:r>
              <a:rPr lang="en-US" altLang="ko-KR" sz="1800" dirty="0" smtClean="0"/>
              <a:t>03</a:t>
            </a:r>
            <a:r>
              <a:rPr lang="ko-KR" altLang="en-US" sz="1800" dirty="0" smtClean="0"/>
              <a:t>월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일 </a:t>
            </a:r>
            <a:r>
              <a:rPr lang="ko-KR" altLang="en-US" sz="1800" dirty="0"/>
              <a:t>월요일 </a:t>
            </a:r>
            <a:r>
              <a:rPr lang="en-US" altLang="ko-KR" sz="1800" dirty="0"/>
              <a:t>~ </a:t>
            </a:r>
            <a:r>
              <a:rPr lang="en-US" altLang="ko-KR" sz="1800" dirty="0" smtClean="0"/>
              <a:t>04</a:t>
            </a:r>
            <a:r>
              <a:rPr lang="ko-KR" altLang="en-US" sz="1800" dirty="0" smtClean="0"/>
              <a:t>월</a:t>
            </a:r>
            <a:r>
              <a:rPr lang="en-US" altLang="ko-KR" sz="1800" dirty="0" smtClean="0"/>
              <a:t>05</a:t>
            </a:r>
            <a:r>
              <a:rPr lang="ko-KR" altLang="en-US" sz="1800" dirty="0" smtClean="0"/>
              <a:t>일 </a:t>
            </a:r>
            <a:r>
              <a:rPr lang="ko-KR" altLang="en-US" sz="1800" dirty="0"/>
              <a:t>금요일 </a:t>
            </a:r>
            <a:r>
              <a:rPr lang="en-US" altLang="ko-KR" sz="1800" dirty="0"/>
              <a:t>23</a:t>
            </a:r>
            <a:r>
              <a:rPr lang="ko-KR" altLang="en-US" sz="1800" dirty="0"/>
              <a:t>시</a:t>
            </a:r>
            <a:r>
              <a:rPr lang="en-US" altLang="ko-KR" sz="1800" dirty="0"/>
              <a:t>59</a:t>
            </a:r>
            <a:r>
              <a:rPr lang="ko-KR" altLang="en-US" sz="1800" dirty="0"/>
              <a:t>분까지 </a:t>
            </a:r>
            <a:endParaRPr lang="en-US" altLang="ko-KR" sz="1800" dirty="0"/>
          </a:p>
          <a:p>
            <a:r>
              <a:rPr lang="ko-KR" altLang="en-US" sz="1800" dirty="0" err="1"/>
              <a:t>제출장소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한림 스마트 컴퍼스</a:t>
            </a:r>
            <a:r>
              <a:rPr lang="en-US" altLang="ko-KR" sz="1800" dirty="0"/>
              <a:t>(https://smart.hallym.ac.kr) </a:t>
            </a:r>
            <a:r>
              <a:rPr lang="ko-KR" altLang="en-US" sz="1800" dirty="0"/>
              <a:t>해당 과목 </a:t>
            </a:r>
            <a:r>
              <a:rPr lang="en-US" altLang="ko-KR" sz="1800" dirty="0"/>
              <a:t>[</a:t>
            </a:r>
            <a:r>
              <a:rPr lang="ko-KR" altLang="en-US" sz="1800" dirty="0" smtClean="0"/>
              <a:t>과제</a:t>
            </a:r>
            <a:r>
              <a:rPr lang="en-US" altLang="ko-KR" sz="1800" dirty="0" smtClean="0"/>
              <a:t>]</a:t>
            </a:r>
            <a:r>
              <a:rPr lang="ko-KR" altLang="en-US" sz="1800" dirty="0"/>
              <a:t>란에 제출하시면 됩니다</a:t>
            </a:r>
            <a:r>
              <a:rPr lang="en-US" altLang="ko-KR" sz="1800" dirty="0"/>
              <a:t>. (</a:t>
            </a:r>
            <a:r>
              <a:rPr lang="ko-KR" altLang="en-US" sz="1800" dirty="0"/>
              <a:t>제출시 제목란에 </a:t>
            </a:r>
            <a:r>
              <a:rPr lang="en-US" altLang="ko-KR" sz="1800" dirty="0"/>
              <a:t>“</a:t>
            </a:r>
            <a:r>
              <a:rPr lang="ko-KR" altLang="en-US" sz="1800" dirty="0"/>
              <a:t>여러분의 </a:t>
            </a:r>
            <a:r>
              <a:rPr lang="ko-KR" altLang="en-US" sz="1800" dirty="0" err="1"/>
              <a:t>학번이름</a:t>
            </a:r>
            <a:r>
              <a:rPr lang="en-US" altLang="ko-KR" sz="1800" dirty="0"/>
              <a:t>”</a:t>
            </a:r>
            <a:r>
              <a:rPr lang="ko-KR" altLang="en-US" sz="1800" dirty="0"/>
              <a:t>을 쓰시고</a:t>
            </a:r>
            <a:r>
              <a:rPr lang="en-US" altLang="ko-KR" sz="1800" dirty="0"/>
              <a:t>, </a:t>
            </a:r>
            <a:r>
              <a:rPr lang="ko-KR" altLang="en-US" sz="1800" dirty="0"/>
              <a:t>파일을 전송하시면 됩니다</a:t>
            </a:r>
            <a:r>
              <a:rPr lang="en-US" altLang="ko-KR" sz="1800" dirty="0"/>
              <a:t>.)</a:t>
            </a:r>
            <a:r>
              <a:rPr lang="ko-KR" altLang="en-US" sz="1800" dirty="0"/>
              <a:t> </a:t>
            </a:r>
          </a:p>
          <a:p>
            <a:endParaRPr lang="en-US" altLang="ko-KR" sz="1900" dirty="0" smtClean="0"/>
          </a:p>
          <a:p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 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논리형의 변수는 참 또는 거짓의 값만을 가질 수 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	bool condition = true;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3608387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식별자를</a:t>
            </a:r>
            <a:r>
              <a:rPr lang="ko-KR" altLang="en-US" dirty="0" smtClean="0"/>
              <a:t> 만드는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알파벳 문자와 숫자</a:t>
            </a:r>
            <a:r>
              <a:rPr lang="en-US" altLang="ko-KR" sz="2000" dirty="0"/>
              <a:t>, </a:t>
            </a:r>
            <a:r>
              <a:rPr lang="ko-KR" altLang="en-US" sz="2000" dirty="0"/>
              <a:t>밑줄 문자 </a:t>
            </a:r>
            <a:r>
              <a:rPr lang="en-US" altLang="ko-KR" sz="2000" dirty="0"/>
              <a:t>_</a:t>
            </a:r>
            <a:r>
              <a:rPr lang="ko-KR" altLang="en-US" sz="2000" dirty="0"/>
              <a:t>로 구성</a:t>
            </a:r>
          </a:p>
          <a:p>
            <a:r>
              <a:rPr lang="ko-KR" altLang="en-US" sz="2000" dirty="0"/>
              <a:t>첫 번째 문자는 반드시 알파벳 또는 밑줄 문자 </a:t>
            </a:r>
            <a:r>
              <a:rPr lang="en-US" altLang="ko-KR" sz="2000" dirty="0"/>
              <a:t>_</a:t>
            </a:r>
          </a:p>
          <a:p>
            <a:r>
              <a:rPr lang="ko-KR" altLang="en-US" sz="2000" dirty="0"/>
              <a:t>대문자와 소문자를 구별</a:t>
            </a:r>
          </a:p>
          <a:p>
            <a:r>
              <a:rPr lang="ko-KR" altLang="en-US" sz="2000" dirty="0" err="1" smtClean="0"/>
              <a:t>예약어는</a:t>
            </a:r>
            <a:r>
              <a:rPr lang="ko-KR" altLang="en-US" sz="2000" dirty="0" smtClean="0"/>
              <a:t> 사용할 수 없다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5" name="Group 8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76938"/>
              </p:ext>
            </p:extLst>
          </p:nvPr>
        </p:nvGraphicFramePr>
        <p:xfrm>
          <a:off x="599569" y="3668837"/>
          <a:ext cx="3379788" cy="2194000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auto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double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int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struct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break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else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long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switch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case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enum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register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typedef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char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extern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return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union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const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float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short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unsigned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continue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for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signed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void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default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goto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sizeof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volatile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do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if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static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while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8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13663"/>
              </p:ext>
            </p:extLst>
          </p:nvPr>
        </p:nvGraphicFramePr>
        <p:xfrm>
          <a:off x="4246057" y="3645024"/>
          <a:ext cx="4692650" cy="2194000"/>
        </p:xfrm>
        <a:graphic>
          <a:graphicData uri="http://schemas.openxmlformats.org/drawingml/2006/table">
            <a:tbl>
              <a:tblPr/>
              <a:tblGrid>
                <a:gridCol w="125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asm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false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protected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try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bool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friend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public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typeid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catch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inline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reinterpret_cast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typename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class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mutable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static_cast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using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const_cast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namespace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template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virtual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delete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new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this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wchar_t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dynamic_cast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operator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throw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 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explicit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private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true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Courier New" pitchFamily="49" charset="0"/>
                        </a:rPr>
                        <a:t> 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85" marB="45685" anchor="ctr" horzOverflow="overflow">
                    <a:lnL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860"/>
          <p:cNvSpPr txBox="1">
            <a:spLocks noChangeArrowheads="1"/>
          </p:cNvSpPr>
          <p:nvPr/>
        </p:nvSpPr>
        <p:spPr bwMode="auto">
          <a:xfrm>
            <a:off x="596394" y="3211637"/>
            <a:ext cx="1760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FF0000"/>
                </a:solidFill>
              </a:rPr>
              <a:t>C</a:t>
            </a:r>
            <a:r>
              <a:rPr kumimoji="0" lang="ko-KR" altLang="en-US" sz="1800" dirty="0">
                <a:solidFill>
                  <a:srgbClr val="FF0000"/>
                </a:solidFill>
              </a:rPr>
              <a:t>언어의 키워드</a:t>
            </a:r>
          </a:p>
        </p:txBody>
      </p:sp>
      <p:sp>
        <p:nvSpPr>
          <p:cNvPr id="9" name="Text Box 861"/>
          <p:cNvSpPr txBox="1">
            <a:spLocks noChangeArrowheads="1"/>
          </p:cNvSpPr>
          <p:nvPr/>
        </p:nvSpPr>
        <p:spPr bwMode="auto">
          <a:xfrm>
            <a:off x="4260344" y="3198937"/>
            <a:ext cx="2001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solidFill>
                  <a:srgbClr val="FF0000"/>
                </a:solidFill>
              </a:rPr>
              <a:t>C++</a:t>
            </a:r>
            <a:r>
              <a:rPr kumimoji="0" lang="ko-KR" altLang="en-US" sz="1800">
                <a:solidFill>
                  <a:srgbClr val="FF0000"/>
                </a:solidFill>
              </a:rPr>
              <a:t>언어의 키워드</a:t>
            </a:r>
          </a:p>
        </p:txBody>
      </p:sp>
    </p:spTree>
    <p:extLst>
      <p:ext uri="{BB962C8B-B14F-4D97-AF65-F5344CB8AC3E}">
        <p14:creationId xmlns:p14="http://schemas.microsoft.com/office/powerpoint/2010/main" val="34190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종류와 우선순위 및 </a:t>
            </a:r>
            <a:r>
              <a:rPr lang="ko-KR" altLang="en-US" dirty="0" err="1" smtClean="0"/>
              <a:t>결합순서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43608" y="1484784"/>
            <a:ext cx="6835775" cy="5112568"/>
            <a:chOff x="829" y="710"/>
            <a:chExt cx="4884" cy="330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" y="710"/>
              <a:ext cx="4884" cy="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273" y="3521"/>
              <a:ext cx="90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6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229600" cy="44084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err="1" smtClean="0">
                <a:latin typeface="+mn-ea"/>
              </a:rPr>
              <a:t>조건문</a:t>
            </a:r>
            <a:endParaRPr lang="ko-KR" altLang="en-US" dirty="0" smtClean="0">
              <a:latin typeface="+mn-ea"/>
            </a:endParaRPr>
          </a:p>
          <a:p>
            <a:pPr lvl="1" eaLnBrk="1" hangingPunct="1"/>
            <a:r>
              <a:rPr lang="en-US" altLang="ko-KR" dirty="0" smtClean="0">
                <a:latin typeface="+mn-ea"/>
              </a:rPr>
              <a:t>if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switch</a:t>
            </a:r>
          </a:p>
          <a:p>
            <a:pPr eaLnBrk="1" hangingPunct="1"/>
            <a:r>
              <a:rPr lang="ko-KR" altLang="en-US" dirty="0" err="1" smtClean="0">
                <a:latin typeface="+mn-ea"/>
              </a:rPr>
              <a:t>반복문</a:t>
            </a:r>
            <a:endParaRPr lang="ko-KR" altLang="en-US" dirty="0" smtClean="0">
              <a:latin typeface="+mn-ea"/>
            </a:endParaRPr>
          </a:p>
          <a:p>
            <a:pPr lvl="1" eaLnBrk="1" hangingPunct="1"/>
            <a:r>
              <a:rPr lang="en-US" altLang="ko-KR" dirty="0" smtClean="0">
                <a:latin typeface="+mn-ea"/>
              </a:rPr>
              <a:t>for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while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do while</a:t>
            </a:r>
          </a:p>
          <a:p>
            <a:pPr eaLnBrk="1" hangingPunct="1"/>
            <a:r>
              <a:rPr lang="ko-KR" altLang="en-US" dirty="0" smtClean="0">
                <a:latin typeface="+mn-ea"/>
              </a:rPr>
              <a:t>기타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제어문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분기문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  <a:p>
            <a:pPr lvl="1" eaLnBrk="1" hangingPunct="1"/>
            <a:r>
              <a:rPr lang="en-US" altLang="ko-KR" dirty="0" smtClean="0">
                <a:latin typeface="+mn-ea"/>
              </a:rPr>
              <a:t>break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continue</a:t>
            </a:r>
          </a:p>
          <a:p>
            <a:pPr lvl="1" eaLnBrk="1" hangingPunct="1"/>
            <a:r>
              <a:rPr lang="en-US" altLang="ko-KR" dirty="0" err="1" smtClean="0">
                <a:latin typeface="+mn-ea"/>
              </a:rPr>
              <a:t>goto</a:t>
            </a:r>
            <a:endParaRPr lang="en-US" altLang="ko-KR" dirty="0" smtClean="0">
              <a:latin typeface="+mn-ea"/>
            </a:endParaRPr>
          </a:p>
          <a:p>
            <a:pPr lvl="1" eaLnBrk="1" hangingPunct="1"/>
            <a:r>
              <a:rPr lang="en-US" altLang="ko-KR" dirty="0" smtClean="0">
                <a:latin typeface="+mn-ea"/>
              </a:rPr>
              <a:t>return</a:t>
            </a:r>
          </a:p>
          <a:p>
            <a:pPr lvl="1" eaLnBrk="1" hangingPunct="1"/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8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조건문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</a:rPr>
              <a:t>조건에 따라 특정 문장을 수행하도록 또는 수행하지 않도록 만드는 문장</a:t>
            </a:r>
          </a:p>
          <a:p>
            <a:pPr eaLnBrk="1" hangingPunct="1"/>
            <a:endParaRPr lang="ko-KR" altLang="en-US" dirty="0" smtClean="0">
              <a:latin typeface="+mn-ea"/>
            </a:endParaRPr>
          </a:p>
          <a:p>
            <a:pPr eaLnBrk="1" hangingPunct="1"/>
            <a:r>
              <a:rPr lang="ko-KR" altLang="en-US" dirty="0" err="1" smtClean="0">
                <a:latin typeface="+mn-ea"/>
              </a:rPr>
              <a:t>조건문의</a:t>
            </a:r>
            <a:r>
              <a:rPr lang="ko-KR" altLang="en-US" dirty="0" smtClean="0">
                <a:latin typeface="+mn-ea"/>
              </a:rPr>
              <a:t> 종류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if</a:t>
            </a:r>
          </a:p>
          <a:p>
            <a:pPr lvl="1" eaLnBrk="1" hangingPunct="1"/>
            <a:r>
              <a:rPr lang="en-US" altLang="ko-KR" dirty="0" smtClean="0">
                <a:latin typeface="+mn-ea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615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if</a:t>
            </a:r>
            <a:r>
              <a:rPr lang="ko-KR" altLang="en-US" dirty="0" smtClean="0">
                <a:ea typeface="굴림" panose="020B0600000101010101" pitchFamily="50" charset="-127"/>
              </a:rPr>
              <a:t>문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(1/2)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17512" y="1437358"/>
            <a:ext cx="8229600" cy="4408487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</a:rPr>
              <a:t>기본적인 </a:t>
            </a:r>
            <a:r>
              <a:rPr lang="en-US" altLang="ko-KR" dirty="0" smtClean="0">
                <a:latin typeface="+mn-ea"/>
              </a:rPr>
              <a:t>if</a:t>
            </a: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endParaRPr lang="en-US" altLang="ko-KR" dirty="0" smtClean="0">
              <a:latin typeface="+mn-ea"/>
            </a:endParaRPr>
          </a:p>
          <a:p>
            <a:pPr lvl="1" eaLnBrk="1" hangingPunct="1"/>
            <a:r>
              <a:rPr lang="en-US" altLang="ko-KR" dirty="0" smtClean="0">
                <a:latin typeface="+mn-ea"/>
              </a:rPr>
              <a:t>if </a:t>
            </a:r>
            <a:r>
              <a:rPr lang="ko-KR" altLang="en-US" dirty="0" smtClean="0">
                <a:latin typeface="+mn-ea"/>
              </a:rPr>
              <a:t>다음의 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안에 있는 조건식이 참이면 문장을 수행하고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조건식이 거짓이면 수행하지 않는다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60575"/>
            <a:ext cx="5826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76" y="4955981"/>
            <a:ext cx="19542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4977</TotalTime>
  <Words>1196</Words>
  <Application>Microsoft Office PowerPoint</Application>
  <PresentationFormat>화면 슬라이드 쇼(4:3)</PresentationFormat>
  <Paragraphs>345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굴림</vt:lpstr>
      <vt:lpstr>돋움</vt:lpstr>
      <vt:lpstr>맑은 고딕</vt:lpstr>
      <vt:lpstr>바탕</vt:lpstr>
      <vt:lpstr>휴먼편지체</vt:lpstr>
      <vt:lpstr>Comic Sans MS</vt:lpstr>
      <vt:lpstr>Courier New</vt:lpstr>
      <vt:lpstr>Lucida Sans Unicode</vt:lpstr>
      <vt:lpstr>Tahoma</vt:lpstr>
      <vt:lpstr>Trebuchet MS</vt:lpstr>
      <vt:lpstr>Wingdings</vt:lpstr>
      <vt:lpstr>Wingdings 2</vt:lpstr>
      <vt:lpstr>가을</vt:lpstr>
      <vt:lpstr>제3장 변수와 연산자 및 제어문법</vt:lpstr>
      <vt:lpstr>변수와 상수</vt:lpstr>
      <vt:lpstr>데이터형의 종류</vt:lpstr>
      <vt:lpstr>bool 형</vt:lpstr>
      <vt:lpstr>식별자를 만드는 규칙</vt:lpstr>
      <vt:lpstr>연산자의 종류와 우선순위 및 결합순서</vt:lpstr>
      <vt:lpstr>제어문법</vt:lpstr>
      <vt:lpstr>조건문</vt:lpstr>
      <vt:lpstr>if문 (1/2)</vt:lpstr>
      <vt:lpstr>if문 (2/2)</vt:lpstr>
      <vt:lpstr>if~else문</vt:lpstr>
      <vt:lpstr>다중 if문(1/2)</vt:lpstr>
      <vt:lpstr>다중 if문(2/2)</vt:lpstr>
      <vt:lpstr>switch문 (1/2)</vt:lpstr>
      <vt:lpstr>switch문 (2/2)</vt:lpstr>
      <vt:lpstr>switch와 if~ else if (1/2)</vt:lpstr>
      <vt:lpstr>switch와 if~ else if (2/2)</vt:lpstr>
      <vt:lpstr>반복문</vt:lpstr>
      <vt:lpstr>for문 (1/3)</vt:lpstr>
      <vt:lpstr>for문 (2/3)</vt:lpstr>
      <vt:lpstr>for문 (3/3)</vt:lpstr>
      <vt:lpstr>while문 (1/2)</vt:lpstr>
      <vt:lpstr>while문 (2/2)</vt:lpstr>
      <vt:lpstr>do~ while문</vt:lpstr>
      <vt:lpstr>for, while, do~while의 차이</vt:lpstr>
      <vt:lpstr>분기문</vt:lpstr>
      <vt:lpstr>break</vt:lpstr>
      <vt:lpstr>continue</vt:lpstr>
      <vt:lpstr>goto</vt:lpstr>
      <vt:lpstr>return</vt:lpstr>
      <vt:lpstr>[문제1]</vt:lpstr>
      <vt:lpstr>[문제2]</vt:lpstr>
      <vt:lpstr>수행 과제(3)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195</cp:revision>
  <cp:lastPrinted>2013-07-12T10:03:23Z</cp:lastPrinted>
  <dcterms:created xsi:type="dcterms:W3CDTF">2011-08-27T14:53:28Z</dcterms:created>
  <dcterms:modified xsi:type="dcterms:W3CDTF">2020-03-25T07:22:07Z</dcterms:modified>
</cp:coreProperties>
</file>