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6"/>
  </p:notesMasterIdLst>
  <p:sldIdLst>
    <p:sldId id="298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19" r:id="rId19"/>
    <p:sldId id="321" r:id="rId20"/>
    <p:sldId id="322" r:id="rId21"/>
    <p:sldId id="323" r:id="rId22"/>
    <p:sldId id="324" r:id="rId23"/>
    <p:sldId id="325" r:id="rId24"/>
    <p:sldId id="300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배열의 선언과 특징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포인터의 선언과 특징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900" dirty="0" smtClean="0"/>
              <a:t>제</a:t>
            </a:r>
            <a:r>
              <a:rPr lang="en-US" altLang="ko-KR" sz="3900" dirty="0" smtClean="0"/>
              <a:t>4</a:t>
            </a:r>
            <a:r>
              <a:rPr lang="ko-KR" altLang="en-US" sz="3900" dirty="0" smtClean="0"/>
              <a:t>장 배열과</a:t>
            </a:r>
            <a:r>
              <a:rPr lang="en-US" altLang="ko-KR" sz="3900" dirty="0" smtClean="0"/>
              <a:t> </a:t>
            </a:r>
            <a:r>
              <a:rPr lang="ko-KR" altLang="en-US" sz="3900" dirty="0" smtClean="0"/>
              <a:t>포인터</a:t>
            </a:r>
            <a:endParaRPr lang="ko-KR" altLang="en-US" sz="3900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</a:rPr>
              <a:t>키보드로 문자열의 길이를 계산하여 봅시다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5530577" cy="40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포인터의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포인터를 사용할 경우 연결 리스트나 이진 트리와 같은 향상된 자료구조를 형성할 수 있음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err="1">
                <a:latin typeface="+mn-ea"/>
              </a:rPr>
              <a:t>임베디드</a:t>
            </a:r>
            <a:r>
              <a:rPr lang="ko-KR" altLang="en-US" sz="2000" dirty="0">
                <a:latin typeface="+mn-ea"/>
              </a:rPr>
              <a:t> 시스템에서 메모리를 직접 조작할 수 있음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동적 메모리 할당이 가능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함수에서는 주소를 참조하는 호출을 구현할 수 있음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2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참조 연산자</a:t>
            </a:r>
            <a:r>
              <a:rPr lang="en-US" altLang="ko-KR" dirty="0"/>
              <a:t> (address of operator)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포인터를 활용할 때 꼭 알아야 하는 연산자가 바로 주소 참조 연산자인 </a:t>
            </a:r>
            <a:r>
              <a:rPr lang="en-US" altLang="ko-KR" sz="2000" b="1" dirty="0"/>
              <a:t>&amp;</a:t>
            </a:r>
          </a:p>
          <a:p>
            <a:pPr>
              <a:lnSpc>
                <a:spcPct val="130000"/>
              </a:lnSpc>
            </a:pPr>
            <a:r>
              <a:rPr lang="ko-KR" altLang="en-US" sz="2000" dirty="0"/>
              <a:t>포인터가 메모리 주소와 밀접한 관계를 가지고 있는 만큼 주소 참조 연산자</a:t>
            </a:r>
            <a:r>
              <a:rPr lang="en-US" altLang="ko-KR" sz="2000" dirty="0"/>
              <a:t>(&amp;)</a:t>
            </a:r>
            <a:r>
              <a:rPr lang="ko-KR" altLang="en-US" sz="2000" dirty="0"/>
              <a:t>도 포인터에서 중요하게 사용됨 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&amp;(</a:t>
            </a:r>
            <a:r>
              <a:rPr lang="ko-KR" altLang="en-US" sz="2000" b="1" dirty="0" err="1"/>
              <a:t>앰퍼샌드</a:t>
            </a:r>
            <a:r>
              <a:rPr lang="en-US" altLang="ko-KR" sz="2000" b="1" dirty="0"/>
              <a:t>)</a:t>
            </a:r>
            <a:r>
              <a:rPr lang="ko-KR" altLang="en-US" sz="2000" dirty="0"/>
              <a:t>는 변수를 선언하고 변수에 대입한 값이 저장되어 있는 메모리 주소를 반환하는 역할을 수행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005064"/>
            <a:ext cx="692579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포인터는 변수의 주소를 가지므로 변수로서 컴퓨터 메모리에 직접 접근하여 메모리를 조작할 수 있음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ko-KR" altLang="en-US" sz="2000" dirty="0"/>
              <a:t>포인터를 선언하려면 일반 변수를 선언하는 규칙을 적용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1800" dirty="0" err="1"/>
              <a:t>변수명</a:t>
            </a:r>
            <a:r>
              <a:rPr lang="ko-KR" altLang="en-US" sz="1800" dirty="0"/>
              <a:t> 앞에 </a:t>
            </a:r>
            <a:r>
              <a:rPr lang="ko-KR" altLang="en-US" sz="1800" dirty="0" err="1"/>
              <a:t>자료형을</a:t>
            </a:r>
            <a:r>
              <a:rPr lang="ko-KR" altLang="en-US" sz="1800" dirty="0"/>
              <a:t> 선언해 주고 </a:t>
            </a:r>
            <a:r>
              <a:rPr lang="ko-KR" altLang="en-US" sz="1800" dirty="0" err="1"/>
              <a:t>변수명</a:t>
            </a:r>
            <a:r>
              <a:rPr lang="ko-KR" altLang="en-US" sz="1800" dirty="0"/>
              <a:t> 앞에 포인터를 의미하는 </a:t>
            </a:r>
            <a:r>
              <a:rPr lang="en-US" altLang="ko-KR" sz="1800" b="1" dirty="0"/>
              <a:t>*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붙여줌</a:t>
            </a:r>
            <a:endParaRPr lang="en-US" altLang="ko-KR" sz="1800" dirty="0" smtClean="0"/>
          </a:p>
          <a:p>
            <a:pPr lvl="1">
              <a:lnSpc>
                <a:spcPct val="130000"/>
              </a:lnSpc>
            </a:pPr>
            <a:endParaRPr lang="en-US" altLang="ko-KR" sz="1800" dirty="0"/>
          </a:p>
          <a:p>
            <a:pPr lvl="1">
              <a:lnSpc>
                <a:spcPct val="130000"/>
              </a:lnSpc>
            </a:pP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포인터를 선언할 때는 </a:t>
            </a:r>
            <a:r>
              <a:rPr lang="ko-KR" altLang="en-US" sz="1800" b="1" dirty="0"/>
              <a:t>포인터가 가리키는 </a:t>
            </a:r>
            <a:r>
              <a:rPr lang="ko-KR" altLang="en-US" sz="1800" b="1" dirty="0" err="1"/>
              <a:t>데이터값과</a:t>
            </a:r>
            <a:r>
              <a:rPr lang="ko-KR" altLang="en-US" sz="1800" b="1" dirty="0"/>
              <a:t> 일치하도록 </a:t>
            </a:r>
            <a:r>
              <a:rPr lang="ko-KR" altLang="en-US" sz="1800" b="1" dirty="0" err="1"/>
              <a:t>자료형을</a:t>
            </a:r>
            <a:r>
              <a:rPr lang="ko-KR" altLang="en-US" sz="1800" b="1" dirty="0"/>
              <a:t> 선언</a:t>
            </a:r>
            <a:r>
              <a:rPr lang="ko-KR" altLang="en-US" sz="1800" dirty="0"/>
              <a:t>해야 함</a:t>
            </a:r>
          </a:p>
          <a:p>
            <a:pPr lvl="1">
              <a:lnSpc>
                <a:spcPct val="130000"/>
              </a:lnSpc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12976"/>
            <a:ext cx="2592288" cy="8651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869160"/>
            <a:ext cx="4677718" cy="16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초기화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먼저 일반 변수를 선언하고 일반 변수에 데이터 값을 대입한 다음 포인터를 선언해야 함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포인터에 </a:t>
            </a:r>
            <a:r>
              <a:rPr lang="ko-KR" altLang="en-US" sz="2000" dirty="0"/>
              <a:t>일반 변수를 대입할 때는 일반 변수 앞에 반드시 주소 참조 연산자인 </a:t>
            </a:r>
            <a:r>
              <a:rPr lang="en-US" altLang="ko-KR" sz="2000" dirty="0"/>
              <a:t>&amp;</a:t>
            </a:r>
            <a:r>
              <a:rPr lang="ko-KR" altLang="en-US" sz="2000" dirty="0"/>
              <a:t>를 선언해야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en-US" altLang="ko-KR" sz="2000" dirty="0"/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en-US" altLang="ko-KR" sz="2000" dirty="0"/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dirty="0"/>
              <a:t>일반 변수 </a:t>
            </a:r>
            <a:r>
              <a:rPr lang="en-US" altLang="ko-KR" sz="1400" dirty="0"/>
              <a:t>a</a:t>
            </a:r>
            <a:r>
              <a:rPr lang="ko-KR" altLang="en-US" sz="1400" dirty="0"/>
              <a:t>를 선언</a:t>
            </a:r>
            <a:endParaRPr lang="en-US" altLang="ko-KR" sz="1400" dirty="0"/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dirty="0"/>
              <a:t>포인터 </a:t>
            </a:r>
            <a:r>
              <a:rPr lang="en-US" altLang="ko-KR" sz="1400" dirty="0"/>
              <a:t>*p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400" dirty="0"/>
              <a:t>포인터 초기화 </a:t>
            </a:r>
            <a:r>
              <a:rPr lang="en-US" altLang="ko-KR" sz="1400" dirty="0"/>
              <a:t>: </a:t>
            </a:r>
            <a:r>
              <a:rPr lang="ko-KR" altLang="en-US" sz="1400" dirty="0"/>
              <a:t>일반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의 값이 저장되어 있는 주소를 </a:t>
            </a:r>
            <a:r>
              <a:rPr lang="en-US" altLang="ko-KR" sz="1400" dirty="0"/>
              <a:t>p = &amp;a</a:t>
            </a:r>
            <a:r>
              <a:rPr lang="ko-KR" altLang="en-US" sz="1400" dirty="0"/>
              <a:t>와 같이 포인터에 대입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2976AE-3B1D-47DE-A3C8-70CCAF3F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7498168" cy="13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초기화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다양한 </a:t>
            </a:r>
            <a:r>
              <a:rPr lang="ko-KR" altLang="en-US" sz="2000" dirty="0" err="1"/>
              <a:t>자료형의</a:t>
            </a:r>
            <a:r>
              <a:rPr lang="ko-KR" altLang="en-US" sz="2000" dirty="0"/>
              <a:t> 포인터를 </a:t>
            </a:r>
            <a:r>
              <a:rPr lang="en-US" altLang="ko-KR" sz="2000" dirty="0"/>
              <a:t>NULL </a:t>
            </a:r>
            <a:r>
              <a:rPr lang="ko-KR" altLang="en-US" sz="2000" dirty="0"/>
              <a:t>값으로 초기화하지 않고 일반 변수의 주소를 포인터에 초기화하려면 다음과 같이 선언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  <a:p>
            <a:pPr>
              <a:lnSpc>
                <a:spcPct val="130000"/>
              </a:lnSpc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38752B-EFB5-4627-8306-FA4990A2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6566855" cy="2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간접 참조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+mn-ea"/>
              </a:rPr>
              <a:t>간접 참조 연산자의 선언 </a:t>
            </a:r>
            <a:endParaRPr lang="en-US" altLang="ko-KR" sz="2000" b="1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간접 참조 연산자는 출력할 때 포인터 앞에 </a:t>
            </a:r>
            <a:r>
              <a:rPr lang="en-US" altLang="ko-KR" dirty="0">
                <a:latin typeface="+mn-ea"/>
              </a:rPr>
              <a:t>*</a:t>
            </a:r>
            <a:r>
              <a:rPr lang="ko-KR" altLang="en-US" dirty="0">
                <a:latin typeface="+mn-ea"/>
              </a:rPr>
              <a:t>를 붙여 포인터가 가리키는 주소에 저장된 </a:t>
            </a:r>
            <a:r>
              <a:rPr lang="ko-KR" altLang="en-US" dirty="0" err="1">
                <a:latin typeface="+mn-ea"/>
              </a:rPr>
              <a:t>데이터값을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반환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포인터 </a:t>
            </a:r>
            <a:r>
              <a:rPr lang="en-US" altLang="ko-KR" dirty="0">
                <a:latin typeface="+mn-ea"/>
              </a:rPr>
              <a:t>p</a:t>
            </a:r>
            <a:r>
              <a:rPr lang="ko-KR" altLang="en-US" dirty="0">
                <a:latin typeface="+mn-ea"/>
              </a:rPr>
              <a:t>가 가리키는 일반 변수가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라면 간접 참조 연산자를 선언한 </a:t>
            </a:r>
            <a:r>
              <a:rPr lang="en-US" altLang="ko-KR" dirty="0">
                <a:latin typeface="+mn-ea"/>
              </a:rPr>
              <a:t>*p</a:t>
            </a:r>
            <a:r>
              <a:rPr lang="ko-KR" altLang="en-US" dirty="0">
                <a:latin typeface="+mn-ea"/>
              </a:rPr>
              <a:t>와 일반 변수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는 수행하는 명령이 동일함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즉 포인터가 가리키는 변수의 메모리에 저장되어 있는 주소를 반환하는 것이 아니고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그 메모리 주소에 저장되어 있는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데이터값을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참조</a:t>
            </a:r>
          </a:p>
          <a:p>
            <a:pPr lvl="1">
              <a:lnSpc>
                <a:spcPct val="130000"/>
              </a:lnSpc>
            </a:pPr>
            <a:endParaRPr lang="ko-KR" altLang="en-US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30B52-23D9-4BC6-A4CF-4865FF34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6624736" cy="13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간접 참조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간접 참조 연산자 </a:t>
            </a:r>
            <a:r>
              <a:rPr lang="en-US" altLang="ko-KR" sz="2000" dirty="0"/>
              <a:t>*</a:t>
            </a:r>
            <a:r>
              <a:rPr lang="ko-KR" altLang="en-US" sz="2000" dirty="0"/>
              <a:t>를 사용하여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) </a:t>
            </a:r>
            <a:r>
              <a:rPr lang="ko-KR" altLang="en-US" sz="2000" dirty="0" err="1"/>
              <a:t>출력문에서</a:t>
            </a:r>
            <a:r>
              <a:rPr lang="ko-KR" altLang="en-US" sz="2000" dirty="0"/>
              <a:t> 포인터가 가리키는 값을 출력하는 </a:t>
            </a:r>
            <a:r>
              <a:rPr lang="ko-KR" altLang="en-US" sz="2000" dirty="0" smtClean="0"/>
              <a:t>과정</a:t>
            </a:r>
            <a:endParaRPr lang="ko-KR" altLang="en-US" sz="2000" dirty="0"/>
          </a:p>
          <a:p>
            <a:pPr lvl="1">
              <a:lnSpc>
                <a:spcPct val="130000"/>
              </a:lnSpc>
            </a:pP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658767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주소 참조 연산자 </a:t>
            </a:r>
            <a:r>
              <a:rPr lang="en-US" altLang="ko-KR" dirty="0" smtClean="0">
                <a:latin typeface="+mn-ea"/>
                <a:ea typeface="+mn-ea"/>
              </a:rPr>
              <a:t>&amp;</a:t>
            </a:r>
            <a:r>
              <a:rPr lang="ko-KR" altLang="en-US" dirty="0" smtClean="0">
                <a:latin typeface="+mn-ea"/>
                <a:ea typeface="+mn-ea"/>
              </a:rPr>
              <a:t>와 간접 </a:t>
            </a:r>
            <a:r>
              <a:rPr lang="ko-KR" altLang="en-US" dirty="0">
                <a:latin typeface="+mn-ea"/>
                <a:ea typeface="+mn-ea"/>
              </a:rPr>
              <a:t>참조 연산자 </a:t>
            </a:r>
            <a:r>
              <a:rPr lang="en-US" altLang="ko-KR" dirty="0" smtClean="0">
                <a:latin typeface="+mn-ea"/>
                <a:ea typeface="+mn-ea"/>
              </a:rPr>
              <a:t>*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주소 참조 연산자 </a:t>
            </a:r>
            <a:r>
              <a:rPr lang="en-US" altLang="ko-KR" sz="2000" b="1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일반 변수의 주소를 참조하여 포인터에 대입할 때 사용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ko-KR" altLang="en-US" sz="2000" dirty="0"/>
              <a:t>간접 참조 연산자 </a:t>
            </a:r>
            <a:r>
              <a:rPr lang="en-US" altLang="ko-KR" sz="2800" b="1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포인터를 사용하여 포인터가 가리키는 메모리 공간 위치에 저장되어 있는 </a:t>
            </a:r>
            <a:r>
              <a:rPr lang="ko-KR" altLang="en-US" sz="2000" dirty="0" err="1">
                <a:solidFill>
                  <a:srgbClr val="FF0000"/>
                </a:solidFill>
              </a:rPr>
              <a:t>데이터값을</a:t>
            </a:r>
            <a:r>
              <a:rPr lang="ko-KR" altLang="en-US" sz="2000" dirty="0">
                <a:solidFill>
                  <a:srgbClr val="FF0000"/>
                </a:solidFill>
              </a:rPr>
              <a:t> 간접으로 참조</a:t>
            </a:r>
            <a:r>
              <a:rPr lang="ko-KR" altLang="en-US" sz="2000" dirty="0"/>
              <a:t>하기 위해 사용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ko-KR" altLang="en-US" sz="2000" dirty="0"/>
              <a:t>간접 참조 연산자를 활용하는 명령문은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) </a:t>
            </a:r>
            <a:r>
              <a:rPr lang="ko-KR" altLang="en-US" sz="2000" dirty="0" err="1"/>
              <a:t>출력문에서</a:t>
            </a:r>
            <a:r>
              <a:rPr lang="ko-KR" altLang="en-US" sz="2000" dirty="0"/>
              <a:t> 주로 사용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ko-KR" altLang="en-US" sz="2000" dirty="0"/>
              <a:t>간접 참조 연산자를 사용하여 포인터가 가리키는 메모리 공간에 저장되어 있는 </a:t>
            </a:r>
            <a:r>
              <a:rPr lang="ko-KR" altLang="en-US" sz="2000" dirty="0" err="1"/>
              <a:t>데이터값을</a:t>
            </a:r>
            <a:r>
              <a:rPr lang="ko-KR" altLang="en-US" sz="2000" dirty="0"/>
              <a:t> 출력할 경우 </a:t>
            </a:r>
            <a:r>
              <a:rPr lang="ko-KR" altLang="en-US" sz="2000" dirty="0" err="1"/>
              <a:t>포인터명</a:t>
            </a:r>
            <a:r>
              <a:rPr lang="ko-KR" altLang="en-US" sz="2000" dirty="0"/>
              <a:t> 앞에 </a:t>
            </a:r>
            <a:r>
              <a:rPr lang="en-US" altLang="ko-KR" sz="2000" dirty="0"/>
              <a:t>*</a:t>
            </a:r>
            <a:r>
              <a:rPr lang="ko-KR" altLang="en-US" sz="2000" dirty="0"/>
              <a:t>를 붙여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9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사용시 주의사항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+mn-ea"/>
              </a:rPr>
              <a:t>포인터의 초기화 수행 </a:t>
            </a:r>
            <a:endParaRPr lang="en-US" altLang="ko-KR" sz="2000" b="1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포인터를 선언하고 초기화를 하지 않아 발생할 수 있는 오류는 </a:t>
            </a:r>
            <a:r>
              <a:rPr lang="ko-KR" altLang="en-US" b="1" dirty="0">
                <a:latin typeface="+mn-ea"/>
              </a:rPr>
              <a:t>메모리에 잘못 접근하는 것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</a:rPr>
              <a:t>초기화를 </a:t>
            </a:r>
            <a:r>
              <a:rPr lang="ko-KR" altLang="en-US" dirty="0">
                <a:latin typeface="+mn-ea"/>
              </a:rPr>
              <a:t>수행하지 않은 포인터를 사용하여 메모리에 저장되어 있는 </a:t>
            </a:r>
            <a:r>
              <a:rPr lang="ko-KR" altLang="en-US" dirty="0" err="1">
                <a:latin typeface="+mn-ea"/>
              </a:rPr>
              <a:t>데이터값을</a:t>
            </a:r>
            <a:r>
              <a:rPr lang="ko-KR" altLang="en-US" dirty="0">
                <a:latin typeface="+mn-ea"/>
              </a:rPr>
              <a:t> 변경하는 작업을 수행할 경우 컴파일 오류 발생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</a:rPr>
              <a:t>배열 선언을 위한 </a:t>
            </a:r>
            <a:r>
              <a:rPr lang="en-US" altLang="ko-KR" sz="2000" b="1" dirty="0">
                <a:latin typeface="+mn-ea"/>
              </a:rPr>
              <a:t>4</a:t>
            </a:r>
            <a:r>
              <a:rPr lang="ko-KR" altLang="en-US" sz="2000" b="1" dirty="0">
                <a:latin typeface="+mn-ea"/>
              </a:rPr>
              <a:t>가지 항목 </a:t>
            </a:r>
            <a:endParaRPr lang="en-US" altLang="ko-KR" sz="2000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배열이 일반 변수와 다른 점은 </a:t>
            </a:r>
            <a:r>
              <a:rPr lang="ko-KR" altLang="en-US" b="1" dirty="0">
                <a:latin typeface="+mn-ea"/>
              </a:rPr>
              <a:t>배열의 요소를 모두 동일한 </a:t>
            </a:r>
            <a:r>
              <a:rPr lang="ko-KR" altLang="en-US" b="1" dirty="0" err="1">
                <a:latin typeface="+mn-ea"/>
              </a:rPr>
              <a:t>자료형</a:t>
            </a:r>
            <a:r>
              <a:rPr lang="ko-KR" altLang="en-US" dirty="0" err="1">
                <a:latin typeface="+mn-ea"/>
              </a:rPr>
              <a:t>으로</a:t>
            </a:r>
            <a:r>
              <a:rPr lang="ko-KR" altLang="en-US" dirty="0">
                <a:latin typeface="+mn-ea"/>
              </a:rPr>
              <a:t> 선언해야 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배열을 사용하기 위해서는 </a:t>
            </a:r>
            <a:r>
              <a:rPr lang="ko-KR" altLang="en-US" b="1" dirty="0">
                <a:latin typeface="+mn-ea"/>
              </a:rPr>
              <a:t>연속된 메모리 저장 공간</a:t>
            </a:r>
            <a:r>
              <a:rPr lang="ko-KR" altLang="en-US" dirty="0">
                <a:latin typeface="+mn-ea"/>
              </a:rPr>
              <a:t>이 필요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배열 안에 들어 있는 각각의 데이터는 배열의 요소를 정수로 나타내 주는 </a:t>
            </a:r>
            <a:r>
              <a:rPr lang="ko-KR" altLang="en-US" b="1" dirty="0">
                <a:latin typeface="+mn-ea"/>
              </a:rPr>
              <a:t>인덱스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첨자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에 의해 접근</a:t>
            </a:r>
            <a:r>
              <a:rPr lang="ko-KR" altLang="en-US" dirty="0">
                <a:latin typeface="+mn-ea"/>
              </a:rPr>
              <a:t>할 수 있음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C/C++ </a:t>
            </a:r>
            <a:r>
              <a:rPr lang="ko-KR" altLang="en-US" dirty="0">
                <a:latin typeface="+mn-ea"/>
              </a:rPr>
              <a:t>언어에서 배열을 사용하려면 배열의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가지 항목인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자료형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이름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크기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요소</a:t>
            </a:r>
            <a:r>
              <a:rPr lang="ko-KR" altLang="en-US" dirty="0">
                <a:latin typeface="+mn-ea"/>
              </a:rPr>
              <a:t>를 반드시 선언해야 함</a:t>
            </a:r>
            <a:r>
              <a:rPr lang="en-US" altLang="ko-KR" dirty="0">
                <a:latin typeface="+mn-ea"/>
              </a:rPr>
              <a:t> 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9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사용시 주의사항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b="1" dirty="0">
                <a:latin typeface="+mn-ea"/>
              </a:rPr>
              <a:t>포인터 초기화 유의 사항</a:t>
            </a:r>
            <a:endParaRPr lang="en-US" altLang="ko-KR" sz="1800" b="1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1800" dirty="0">
                <a:latin typeface="+mn-ea"/>
              </a:rPr>
              <a:t>정수형의 포인터 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*a, *b</a:t>
            </a:r>
            <a:r>
              <a:rPr lang="ko-KR" altLang="en-US" sz="1800" dirty="0">
                <a:latin typeface="+mn-ea"/>
              </a:rPr>
              <a:t>를 선언하고 초기화를 수행하지 않은 상태로 </a:t>
            </a:r>
            <a:r>
              <a:rPr lang="en-US" altLang="ko-KR" sz="1800" dirty="0">
                <a:latin typeface="+mn-ea"/>
              </a:rPr>
              <a:t>*a = 103, *b = 205</a:t>
            </a:r>
            <a:r>
              <a:rPr lang="ko-KR" altLang="en-US" sz="1800" dirty="0">
                <a:latin typeface="+mn-ea"/>
              </a:rPr>
              <a:t>를 수행할 경우</a:t>
            </a:r>
            <a:endParaRPr lang="en-US" altLang="ko-KR" sz="1800" dirty="0">
              <a:latin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>
                <a:latin typeface="+mn-ea"/>
                <a:ea typeface="+mn-ea"/>
              </a:rPr>
              <a:t>포인터 </a:t>
            </a:r>
            <a:r>
              <a:rPr lang="en-US" altLang="ko-KR" dirty="0">
                <a:latin typeface="+mn-ea"/>
                <a:ea typeface="+mn-ea"/>
              </a:rPr>
              <a:t>a</a:t>
            </a:r>
            <a:r>
              <a:rPr lang="ko-KR" altLang="en-US" dirty="0">
                <a:latin typeface="+mn-ea"/>
                <a:ea typeface="+mn-ea"/>
              </a:rPr>
              <a:t>가 가리키는 메모리 주소에 </a:t>
            </a:r>
            <a:r>
              <a:rPr lang="en-US" altLang="ko-KR" dirty="0">
                <a:latin typeface="+mn-ea"/>
                <a:ea typeface="+mn-ea"/>
              </a:rPr>
              <a:t>103</a:t>
            </a:r>
            <a:r>
              <a:rPr lang="ko-KR" altLang="en-US" dirty="0">
                <a:latin typeface="+mn-ea"/>
                <a:ea typeface="+mn-ea"/>
              </a:rPr>
              <a:t>을 </a:t>
            </a:r>
            <a:r>
              <a:rPr lang="ko-KR" altLang="en-US" dirty="0" smtClean="0">
                <a:latin typeface="+mn-ea"/>
                <a:ea typeface="+mn-ea"/>
              </a:rPr>
              <a:t>저장 </a:t>
            </a:r>
            <a:r>
              <a:rPr lang="en-US" altLang="ko-KR" dirty="0" smtClean="0">
                <a:latin typeface="+mn-ea"/>
                <a:ea typeface="+mn-ea"/>
              </a:rPr>
              <a:t>(X)</a:t>
            </a:r>
            <a:endParaRPr lang="en-US" altLang="ko-KR" dirty="0">
              <a:latin typeface="+mn-ea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>
                <a:latin typeface="+mn-ea"/>
                <a:ea typeface="+mn-ea"/>
              </a:rPr>
              <a:t>포인터 </a:t>
            </a:r>
            <a:r>
              <a:rPr lang="en-US" altLang="ko-KR" dirty="0">
                <a:latin typeface="+mn-ea"/>
                <a:ea typeface="+mn-ea"/>
              </a:rPr>
              <a:t>b</a:t>
            </a:r>
            <a:r>
              <a:rPr lang="ko-KR" altLang="en-US" dirty="0">
                <a:latin typeface="+mn-ea"/>
                <a:ea typeface="+mn-ea"/>
              </a:rPr>
              <a:t>가 가리키는 메모리 주소에 </a:t>
            </a:r>
            <a:r>
              <a:rPr lang="en-US" altLang="ko-KR" dirty="0">
                <a:latin typeface="+mn-ea"/>
                <a:ea typeface="+mn-ea"/>
              </a:rPr>
              <a:t>205</a:t>
            </a:r>
            <a:r>
              <a:rPr lang="ko-KR" altLang="en-US" dirty="0">
                <a:latin typeface="+mn-ea"/>
                <a:ea typeface="+mn-ea"/>
              </a:rPr>
              <a:t>를 </a:t>
            </a:r>
            <a:r>
              <a:rPr lang="ko-KR" altLang="en-US" dirty="0" smtClean="0">
                <a:latin typeface="+mn-ea"/>
                <a:ea typeface="+mn-ea"/>
              </a:rPr>
              <a:t>저장 </a:t>
            </a:r>
            <a:r>
              <a:rPr lang="en-US" altLang="ko-KR" dirty="0">
                <a:latin typeface="+mn-ea"/>
                <a:ea typeface="+mn-ea"/>
              </a:rPr>
              <a:t>(X)</a:t>
            </a: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B29FEB-B53D-4812-B759-CB6ACA74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614305"/>
            <a:ext cx="7776864" cy="2397198"/>
          </a:xfrm>
          <a:prstGeom prst="rect">
            <a:avLst/>
          </a:prstGeom>
        </p:spPr>
      </p:pic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026A707D-592E-4AEA-A276-A04C23F31364}"/>
              </a:ext>
            </a:extLst>
          </p:cNvPr>
          <p:cNvSpPr/>
          <p:nvPr/>
        </p:nvSpPr>
        <p:spPr>
          <a:xfrm>
            <a:off x="1391513" y="4358048"/>
            <a:ext cx="1175149" cy="28803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설명선: 굽은 선 8">
            <a:extLst>
              <a:ext uri="{FF2B5EF4-FFF2-40B4-BE49-F238E27FC236}">
                <a16:creationId xmlns:a16="http://schemas.microsoft.com/office/drawing/2014/main" id="{9009AED2-CC42-4156-B412-96914CB8BF46}"/>
              </a:ext>
            </a:extLst>
          </p:cNvPr>
          <p:cNvSpPr/>
          <p:nvPr/>
        </p:nvSpPr>
        <p:spPr>
          <a:xfrm>
            <a:off x="3419872" y="6060224"/>
            <a:ext cx="3168352" cy="465120"/>
          </a:xfrm>
          <a:prstGeom prst="borderCallout2">
            <a:avLst>
              <a:gd name="adj1" fmla="val 16860"/>
              <a:gd name="adj2" fmla="val -4285"/>
              <a:gd name="adj3" fmla="val 11191"/>
              <a:gd name="adj4" fmla="val -11035"/>
              <a:gd name="adj5" fmla="val -304839"/>
              <a:gd name="adj6" fmla="val -26950"/>
            </a:avLst>
          </a:prstGeom>
          <a:solidFill>
            <a:srgbClr val="FFFF00"/>
          </a:solidFill>
          <a:ln w="952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포인터를 초기화하지 않으면 메모리에서 주소를 찾기 어려운 상황이 발생함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43238E-7013-4B43-886C-4E0AA9C2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66" y="3375260"/>
            <a:ext cx="2387526" cy="136837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92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사용시 주의사항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>
                <a:latin typeface="+mn-ea"/>
              </a:rPr>
              <a:t>NULL</a:t>
            </a:r>
            <a:r>
              <a:rPr lang="ko-KR" altLang="en-US" sz="1800" b="1" dirty="0">
                <a:latin typeface="+mn-ea"/>
              </a:rPr>
              <a:t>을 사용하여 포인터 초기화</a:t>
            </a:r>
            <a:endParaRPr lang="en-US" altLang="ko-KR" sz="1800" b="1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1800" dirty="0">
                <a:latin typeface="+mn-ea"/>
              </a:rPr>
              <a:t>포인터를 초기화하는 가장 바람직한 방법</a:t>
            </a:r>
            <a:endParaRPr lang="en-US" altLang="ko-KR" sz="1800" dirty="0">
              <a:latin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ko-KR" dirty="0">
                <a:latin typeface="+mn-ea"/>
                <a:ea typeface="+mn-ea"/>
              </a:rPr>
              <a:t>NULL </a:t>
            </a:r>
            <a:r>
              <a:rPr lang="ko-KR" altLang="en-US" dirty="0">
                <a:latin typeface="+mn-ea"/>
                <a:ea typeface="+mn-ea"/>
              </a:rPr>
              <a:t>값으로 초기화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1800" dirty="0" smtClean="0">
                <a:latin typeface="+mn-ea"/>
              </a:rPr>
              <a:t>일반 </a:t>
            </a:r>
            <a:r>
              <a:rPr lang="ko-KR" altLang="en-US" sz="1800" dirty="0">
                <a:latin typeface="+mn-ea"/>
              </a:rPr>
              <a:t>변수를 </a:t>
            </a:r>
            <a:r>
              <a:rPr lang="en-US" altLang="ko-KR" sz="1800" dirty="0">
                <a:latin typeface="+mn-ea"/>
              </a:rPr>
              <a:t>0</a:t>
            </a:r>
            <a:r>
              <a:rPr lang="ko-KR" altLang="en-US" sz="1800" dirty="0">
                <a:latin typeface="+mn-ea"/>
              </a:rPr>
              <a:t>의 값으로 초기화하는 것처럼 </a:t>
            </a:r>
            <a:r>
              <a:rPr lang="ko-KR" altLang="en-US" sz="1800" b="1" dirty="0">
                <a:latin typeface="+mn-ea"/>
              </a:rPr>
              <a:t>포인터도 </a:t>
            </a:r>
            <a:r>
              <a:rPr lang="en-US" altLang="ko-KR" sz="1800" b="1" dirty="0">
                <a:latin typeface="+mn-ea"/>
              </a:rPr>
              <a:t>0</a:t>
            </a:r>
            <a:r>
              <a:rPr lang="ko-KR" altLang="en-US" sz="1800" b="1" dirty="0">
                <a:latin typeface="+mn-ea"/>
              </a:rPr>
              <a:t>번지의 </a:t>
            </a:r>
            <a:r>
              <a:rPr lang="ko-KR" altLang="en-US" sz="1800" b="1" dirty="0" err="1">
                <a:latin typeface="+mn-ea"/>
              </a:rPr>
              <a:t>주소값을</a:t>
            </a:r>
            <a:r>
              <a:rPr lang="ko-KR" altLang="en-US" sz="1800" b="1" dirty="0">
                <a:latin typeface="+mn-ea"/>
              </a:rPr>
              <a:t> 가지고 있는 </a:t>
            </a:r>
            <a:r>
              <a:rPr lang="en-US" altLang="ko-KR" sz="1800" b="1" dirty="0">
                <a:latin typeface="+mn-ea"/>
              </a:rPr>
              <a:t>NULL </a:t>
            </a:r>
            <a:r>
              <a:rPr lang="ko-KR" altLang="en-US" sz="1800" b="1" dirty="0">
                <a:latin typeface="+mn-ea"/>
              </a:rPr>
              <a:t>값으로 초기화</a:t>
            </a:r>
            <a:r>
              <a:rPr lang="ko-KR" altLang="en-US" sz="1800" dirty="0">
                <a:latin typeface="+mn-ea"/>
              </a:rPr>
              <a:t>를 수행하는 것이 가장 좋은 방법임</a:t>
            </a:r>
          </a:p>
          <a:p>
            <a:pPr lvl="1">
              <a:lnSpc>
                <a:spcPct val="130000"/>
              </a:lnSpc>
            </a:pPr>
            <a:endParaRPr lang="ko-KR" altLang="en-US" sz="18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C6F53-4F5D-4158-AD77-6F0E2A0F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52728" cy="13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포인터 연산은 사칙연산 중에서 덧셈과 뺄셈 연산만 허용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ko-KR" altLang="en-US" sz="2000" dirty="0"/>
              <a:t>증감 연산자와 주소 참조 연산자</a:t>
            </a:r>
            <a:r>
              <a:rPr lang="en-US" altLang="ko-KR" sz="2000" dirty="0"/>
              <a:t>, </a:t>
            </a:r>
            <a:r>
              <a:rPr lang="ko-KR" altLang="en-US" sz="2000" dirty="0"/>
              <a:t>대입 연산자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연산자도 사용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포인터에서 사용할 수 있는 연산자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12976"/>
            <a:ext cx="5802610" cy="16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+mn-ea"/>
              </a:rPr>
              <a:t>포인터와 배열의 밀접한 관계</a:t>
            </a:r>
            <a:endParaRPr lang="en-US" altLang="ko-KR" sz="2000" b="1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포인터와 배열은 매우 밀접한 관계를 가지고 있으며 배열을 선언하면 </a:t>
            </a:r>
            <a:r>
              <a:rPr lang="ko-KR" altLang="en-US" dirty="0" err="1">
                <a:latin typeface="+mn-ea"/>
              </a:rPr>
              <a:t>자료형의</a:t>
            </a:r>
            <a:r>
              <a:rPr lang="ko-KR" altLang="en-US" dirty="0">
                <a:latin typeface="+mn-ea"/>
              </a:rPr>
              <a:t> 크기만큼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메모리 공간을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확보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배열 이름</a:t>
            </a:r>
            <a:r>
              <a:rPr lang="ko-KR" altLang="en-US" dirty="0">
                <a:latin typeface="+mn-ea"/>
              </a:rPr>
              <a:t>은 배열이 시작되는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주소</a:t>
            </a:r>
            <a:r>
              <a:rPr lang="ko-KR" altLang="en-US" dirty="0">
                <a:latin typeface="+mn-ea"/>
              </a:rPr>
              <a:t>를 의미하며 각 메모리 공간에는 배열 요소의 값이 저장되기 때문임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포인터와 배열의 관계에서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배열 이름 </a:t>
            </a:r>
            <a:r>
              <a:rPr lang="ko-KR" altLang="en-US" dirty="0">
                <a:latin typeface="+mn-ea"/>
              </a:rPr>
              <a:t>자체는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포인터</a:t>
            </a:r>
            <a:r>
              <a:rPr lang="ko-KR" altLang="en-US" dirty="0">
                <a:latin typeface="+mn-ea"/>
              </a:rPr>
              <a:t>와 동일한 기능을 수행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즉 배열의 이름은 첫 번째 배열 요소를 가리키는 포인터와 의미가 같음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8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]</a:t>
            </a:r>
            <a:r>
              <a:rPr lang="ko-KR" altLang="en-US" sz="2000" dirty="0" smtClean="0">
                <a:latin typeface="+mn-ea"/>
              </a:rPr>
              <a:t>포인터를 이용한 서로 다른 응용 예제 </a:t>
            </a:r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개를 프로그램 하여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제출방법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ppt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파워포인트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파일에 </a:t>
            </a:r>
            <a:r>
              <a:rPr lang="ko-KR" altLang="en-US" sz="1800" dirty="0" smtClean="0">
                <a:latin typeface="+mn-ea"/>
              </a:rPr>
              <a:t>소스와 출력 결과를 스캔 </a:t>
            </a:r>
            <a:r>
              <a:rPr lang="ko-KR" altLang="en-US" sz="1800" dirty="0">
                <a:latin typeface="+mn-ea"/>
              </a:rPr>
              <a:t>및 </a:t>
            </a:r>
            <a:r>
              <a:rPr lang="ko-KR" altLang="en-US" sz="1800" dirty="0" smtClean="0">
                <a:latin typeface="+mn-ea"/>
              </a:rPr>
              <a:t>복사하여 </a:t>
            </a:r>
            <a:r>
              <a:rPr lang="ko-KR" altLang="en-US" sz="1800" dirty="0">
                <a:latin typeface="+mn-ea"/>
              </a:rPr>
              <a:t>제출하세요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dirty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04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06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04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12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금요일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8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배열을 선언한다는 것은 컴파일러에게 통보하는 것을 의미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배열을 사용하기 위해서는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자료형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배열의 이름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배열의 크기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배열의 요소</a:t>
            </a:r>
            <a:r>
              <a:rPr lang="ko-KR" altLang="en-US" sz="2000" dirty="0">
                <a:latin typeface="+mn-ea"/>
              </a:rPr>
              <a:t>를 지정하여 </a:t>
            </a:r>
            <a:r>
              <a:rPr lang="ko-KR" altLang="en-US" sz="2000" dirty="0" err="1">
                <a:latin typeface="+mn-ea"/>
              </a:rPr>
              <a:t>컴파일에게</a:t>
            </a:r>
            <a:r>
              <a:rPr lang="ko-KR" altLang="en-US" sz="2000" dirty="0">
                <a:latin typeface="+mn-ea"/>
              </a:rPr>
              <a:t> 알려줘야 하며 이러한 과정을 배열의 선언이라고 함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크기의 선언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700" dirty="0">
                <a:latin typeface="+mn-ea"/>
              </a:rPr>
              <a:t>배열은 메모리 저장 공간의 일정 영역을 같은 </a:t>
            </a:r>
            <a:r>
              <a:rPr lang="ko-KR" altLang="en-US" sz="1700" dirty="0" err="1">
                <a:latin typeface="+mn-ea"/>
              </a:rPr>
              <a:t>자료형의</a:t>
            </a:r>
            <a:r>
              <a:rPr lang="ko-KR" altLang="en-US" sz="1700" dirty="0">
                <a:latin typeface="+mn-ea"/>
              </a:rPr>
              <a:t> 변수 영역으로 지정하여 사용하기 때문에 배열의 크기는 메모리에 배열이 전개될 때 결정됨</a:t>
            </a:r>
            <a:endParaRPr lang="en-US" altLang="ko-KR" sz="17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700" dirty="0">
                <a:latin typeface="+mn-ea"/>
              </a:rPr>
              <a:t>배열의 크기를 지정할 때는 변수를 사용할 수 없고 정수형 상수 또는 </a:t>
            </a:r>
            <a:r>
              <a:rPr lang="en-US" altLang="ko-KR" sz="1700" b="1" dirty="0">
                <a:latin typeface="+mn-ea"/>
              </a:rPr>
              <a:t>#define</a:t>
            </a:r>
            <a:r>
              <a:rPr lang="ko-KR" altLang="en-US" sz="1700" dirty="0">
                <a:latin typeface="+mn-ea"/>
              </a:rPr>
              <a:t>으로 정의한 상수만 사용해야 함</a:t>
            </a:r>
            <a:endParaRPr lang="en-US" altLang="ko-KR" sz="17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700" dirty="0">
                <a:latin typeface="+mn-ea"/>
              </a:rPr>
              <a:t>그 외의 데이터나 변수 이름을 배열의 크기로 지정할 경우 에러 </a:t>
            </a:r>
            <a:r>
              <a:rPr lang="ko-KR" altLang="en-US" sz="1700" dirty="0" smtClean="0">
                <a:latin typeface="+mn-ea"/>
              </a:rPr>
              <a:t>발생</a:t>
            </a:r>
            <a:endParaRPr lang="en-US" altLang="ko-KR" sz="17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7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7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7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700" dirty="0">
                <a:latin typeface="+mn-ea"/>
              </a:rPr>
              <a:t>배열의 크기를 지정하지 않으면 배열 요소의 개수만큼 크기가 자동으로 설정</a:t>
            </a:r>
            <a:endParaRPr lang="en-US" altLang="ko-KR" sz="1700" dirty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ko-KR" sz="1700" dirty="0">
              <a:latin typeface="+mn-ea"/>
            </a:endParaRPr>
          </a:p>
          <a:p>
            <a:pPr marL="857250" lvl="1" indent="-457200">
              <a:lnSpc>
                <a:spcPct val="130000"/>
              </a:lnSpc>
            </a:pP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48C7AB-9A7A-4ED4-8588-4AD096D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" y="3212976"/>
            <a:ext cx="7920880" cy="96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E31DFF-A993-4B71-815B-2A97C15E2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57" y="5132816"/>
            <a:ext cx="7848872" cy="9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크기의 선언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+mn-ea"/>
              </a:rPr>
              <a:t>배열의 </a:t>
            </a:r>
            <a:r>
              <a:rPr lang="ko-KR" altLang="en-US" sz="2000" dirty="0">
                <a:latin typeface="+mn-ea"/>
              </a:rPr>
              <a:t>크기는 </a:t>
            </a:r>
            <a:r>
              <a:rPr lang="ko-KR" altLang="en-US" sz="2000" b="1" dirty="0">
                <a:latin typeface="+mn-ea"/>
              </a:rPr>
              <a:t>배열 요소의 개수와 일치하도록</a:t>
            </a:r>
            <a:r>
              <a:rPr lang="ko-KR" altLang="en-US" sz="2000" dirty="0">
                <a:latin typeface="+mn-ea"/>
              </a:rPr>
              <a:t> 선언해야 함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b="1" dirty="0">
                <a:latin typeface="+mn-ea"/>
              </a:rPr>
              <a:t>배열의 크기</a:t>
            </a:r>
            <a:r>
              <a:rPr lang="ko-KR" altLang="en-US" sz="2000" dirty="0">
                <a:latin typeface="+mn-ea"/>
              </a:rPr>
              <a:t>를 배열의 요소보다 </a:t>
            </a:r>
            <a:r>
              <a:rPr lang="ko-KR" altLang="en-US" sz="2000" b="1" dirty="0">
                <a:latin typeface="+mn-ea"/>
              </a:rPr>
              <a:t>더 크게 선언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남는 배열의 크기에는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dirty="0">
                <a:latin typeface="+mn-ea"/>
              </a:rPr>
              <a:t>의 값이 자동으로 </a:t>
            </a:r>
            <a:r>
              <a:rPr lang="ko-KR" altLang="en-US" sz="2000" dirty="0" err="1">
                <a:latin typeface="+mn-ea"/>
              </a:rPr>
              <a:t>채워짐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b="1" dirty="0">
                <a:latin typeface="+mn-ea"/>
              </a:rPr>
              <a:t>배열의 크기</a:t>
            </a:r>
            <a:r>
              <a:rPr lang="ko-KR" altLang="en-US" sz="2000" dirty="0">
                <a:latin typeface="+mn-ea"/>
              </a:rPr>
              <a:t>를 배열의 요소보다 </a:t>
            </a:r>
            <a:r>
              <a:rPr lang="ko-KR" altLang="en-US" sz="2000" b="1" dirty="0">
                <a:latin typeface="+mn-ea"/>
              </a:rPr>
              <a:t>더 작게 선언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컴파일 오류</a:t>
            </a:r>
            <a:r>
              <a:rPr lang="ko-KR" altLang="en-US" sz="2000" dirty="0">
                <a:latin typeface="+mn-ea"/>
              </a:rPr>
              <a:t>가 발생하므로 주의해야 함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latin typeface="+mn-ea"/>
            </a:endParaRPr>
          </a:p>
          <a:p>
            <a:pPr marL="857250" lvl="1" indent="-457200">
              <a:lnSpc>
                <a:spcPct val="130000"/>
              </a:lnSpc>
            </a:pPr>
            <a:endParaRPr lang="en-US" altLang="ko-KR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3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중괄호 안에 각 배열 요소의 </a:t>
            </a:r>
            <a:r>
              <a:rPr lang="ko-KR" altLang="en-US" sz="2000" dirty="0" smtClean="0">
                <a:latin typeface="+mn-ea"/>
              </a:rPr>
              <a:t>초기값을 </a:t>
            </a:r>
            <a:r>
              <a:rPr lang="ko-KR" altLang="en-US" sz="2000" dirty="0">
                <a:latin typeface="+mn-ea"/>
              </a:rPr>
              <a:t>콤마로 구분하여 한꺼번에 </a:t>
            </a:r>
            <a:r>
              <a:rPr lang="ko-KR" altLang="en-US" sz="2000" dirty="0" smtClean="0">
                <a:latin typeface="+mn-ea"/>
              </a:rPr>
              <a:t>지정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</a:rPr>
              <a:t>각 </a:t>
            </a:r>
            <a:r>
              <a:rPr lang="ko-KR" altLang="en-US" dirty="0">
                <a:latin typeface="+mn-ea"/>
              </a:rPr>
              <a:t>배열 요소의 </a:t>
            </a:r>
            <a:r>
              <a:rPr lang="ko-KR" altLang="en-US" dirty="0" smtClean="0">
                <a:latin typeface="+mn-ea"/>
              </a:rPr>
              <a:t>초기값을 </a:t>
            </a:r>
            <a:r>
              <a:rPr lang="ko-KR" altLang="en-US" dirty="0">
                <a:latin typeface="+mn-ea"/>
              </a:rPr>
              <a:t>콤마로 구분하여 한꺼번에 지정하는 방법을 주로 사용함 </a:t>
            </a:r>
            <a:endParaRPr lang="en-US" altLang="ko-KR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4"/>
            <a:ext cx="5418559" cy="18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배열 요소의 인덱스에 해당하는 값을 각각 대입하여 초기화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5328592" cy="28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배열의 특정 인덱스만 초기화 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배열의 크기를 선언하고 특정 인덱스의 배열 요소 값만 초기화를 선언할 수도 있으며 이때 나머지 인덱스는 모두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의 값이 자동으로 </a:t>
            </a:r>
            <a:r>
              <a:rPr lang="ko-KR" altLang="en-US" dirty="0" err="1">
                <a:latin typeface="+mn-ea"/>
              </a:rPr>
              <a:t>채워짐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세 번째 인덱스 배열 요소의 값만 초기화하는 경우</a:t>
            </a:r>
            <a:endParaRPr lang="en-US" altLang="ko-KR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2C0158-5DC0-4685-AC86-C77E150C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45024"/>
            <a:ext cx="7776864" cy="9390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659408"/>
            <a:ext cx="6274470" cy="1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+mn-ea"/>
              </a:rPr>
              <a:t>배열을 사용할 때 주의 사항 </a:t>
            </a:r>
            <a:endParaRPr lang="en-US" altLang="ko-KR" sz="2000" b="1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latin typeface="+mn-ea"/>
              </a:rPr>
              <a:t>배열을 사용할 때 다음 사항을 주의하지 않으면 컴파일 오류가 발생할 수도 있음</a:t>
            </a:r>
            <a:endParaRPr lang="en-US" altLang="ko-KR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D36110-8296-46DD-8A85-8F537A61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6408712" cy="27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5073</TotalTime>
  <Words>1039</Words>
  <Application>Microsoft Office PowerPoint</Application>
  <PresentationFormat>화면 슬라이드 쇼(4:3)</PresentationFormat>
  <Paragraphs>139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바탕</vt:lpstr>
      <vt:lpstr>휴먼편지체</vt:lpstr>
      <vt:lpstr>Wingdings</vt:lpstr>
      <vt:lpstr>Wingdings 2</vt:lpstr>
      <vt:lpstr>가을</vt:lpstr>
      <vt:lpstr>제4장 배열과 포인터</vt:lpstr>
      <vt:lpstr>배열의 선언</vt:lpstr>
      <vt:lpstr>배열 선언의 의미</vt:lpstr>
      <vt:lpstr>배열 크기의 선언(1)</vt:lpstr>
      <vt:lpstr>배열 크기의 선언(2)</vt:lpstr>
      <vt:lpstr>배열의 초기화(1)</vt:lpstr>
      <vt:lpstr>배열의 초기화(2)</vt:lpstr>
      <vt:lpstr>배열의 초기화(3)</vt:lpstr>
      <vt:lpstr>배열의 초기화(4)</vt:lpstr>
      <vt:lpstr>배열과 문자열 예제</vt:lpstr>
      <vt:lpstr>포인터의 장점</vt:lpstr>
      <vt:lpstr>주소 참조 연산자 (address of operator)</vt:lpstr>
      <vt:lpstr>포인터의 선언</vt:lpstr>
      <vt:lpstr>포인터의 초기화(1)</vt:lpstr>
      <vt:lpstr>포인터의 초기화(2)</vt:lpstr>
      <vt:lpstr>간접 참조 연산자(1)</vt:lpstr>
      <vt:lpstr>간접 참조 연산자(2)</vt:lpstr>
      <vt:lpstr>주소 참조 연산자 &amp;와 간접 참조 연산자 *</vt:lpstr>
      <vt:lpstr>포인터 사용시 주의사항(1)</vt:lpstr>
      <vt:lpstr>포인터 사용시 주의사항(2)</vt:lpstr>
      <vt:lpstr>포인터 사용시 주의사항(3)</vt:lpstr>
      <vt:lpstr>포인터 연산자의 종류</vt:lpstr>
      <vt:lpstr>포인터와 배열의 관계</vt:lpstr>
      <vt:lpstr>수행 과제(4)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231</cp:revision>
  <cp:lastPrinted>2013-07-12T10:03:23Z</cp:lastPrinted>
  <dcterms:created xsi:type="dcterms:W3CDTF">2011-08-27T14:53:28Z</dcterms:created>
  <dcterms:modified xsi:type="dcterms:W3CDTF">2020-04-02T11:28:17Z</dcterms:modified>
</cp:coreProperties>
</file>